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0"/>
  </p:notesMasterIdLst>
  <p:handoutMasterIdLst>
    <p:handoutMasterId r:id="rId201"/>
  </p:handoutMasterIdLst>
  <p:sldIdLst>
    <p:sldId id="362" r:id="rId2"/>
    <p:sldId id="731" r:id="rId3"/>
    <p:sldId id="733" r:id="rId4"/>
    <p:sldId id="732" r:id="rId5"/>
    <p:sldId id="788" r:id="rId6"/>
    <p:sldId id="501" r:id="rId7"/>
    <p:sldId id="927" r:id="rId8"/>
    <p:sldId id="928" r:id="rId9"/>
    <p:sldId id="930" r:id="rId10"/>
    <p:sldId id="929" r:id="rId11"/>
    <p:sldId id="933" r:id="rId12"/>
    <p:sldId id="932" r:id="rId13"/>
    <p:sldId id="934" r:id="rId14"/>
    <p:sldId id="936" r:id="rId15"/>
    <p:sldId id="935" r:id="rId16"/>
    <p:sldId id="937" r:id="rId17"/>
    <p:sldId id="939" r:id="rId18"/>
    <p:sldId id="940" r:id="rId19"/>
    <p:sldId id="941" r:id="rId20"/>
    <p:sldId id="938" r:id="rId21"/>
    <p:sldId id="943" r:id="rId22"/>
    <p:sldId id="944" r:id="rId23"/>
    <p:sldId id="946" r:id="rId24"/>
    <p:sldId id="948" r:id="rId25"/>
    <p:sldId id="949" r:id="rId26"/>
    <p:sldId id="950" r:id="rId27"/>
    <p:sldId id="951" r:id="rId28"/>
    <p:sldId id="952" r:id="rId29"/>
    <p:sldId id="953" r:id="rId30"/>
    <p:sldId id="954" r:id="rId31"/>
    <p:sldId id="931" r:id="rId32"/>
    <p:sldId id="787" r:id="rId33"/>
    <p:sldId id="791" r:id="rId34"/>
    <p:sldId id="789" r:id="rId35"/>
    <p:sldId id="790" r:id="rId36"/>
    <p:sldId id="792" r:id="rId37"/>
    <p:sldId id="793" r:id="rId38"/>
    <p:sldId id="795" r:id="rId39"/>
    <p:sldId id="794" r:id="rId40"/>
    <p:sldId id="796" r:id="rId41"/>
    <p:sldId id="797" r:id="rId42"/>
    <p:sldId id="798" r:id="rId43"/>
    <p:sldId id="799" r:id="rId44"/>
    <p:sldId id="800" r:id="rId45"/>
    <p:sldId id="801" r:id="rId46"/>
    <p:sldId id="802" r:id="rId47"/>
    <p:sldId id="803" r:id="rId48"/>
    <p:sldId id="804" r:id="rId49"/>
    <p:sldId id="805" r:id="rId50"/>
    <p:sldId id="811" r:id="rId51"/>
    <p:sldId id="810" r:id="rId52"/>
    <p:sldId id="812" r:id="rId53"/>
    <p:sldId id="813" r:id="rId54"/>
    <p:sldId id="814" r:id="rId55"/>
    <p:sldId id="815" r:id="rId56"/>
    <p:sldId id="816" r:id="rId57"/>
    <p:sldId id="806" r:id="rId58"/>
    <p:sldId id="822" r:id="rId59"/>
    <p:sldId id="823" r:id="rId60"/>
    <p:sldId id="824" r:id="rId61"/>
    <p:sldId id="817" r:id="rId62"/>
    <p:sldId id="819" r:id="rId63"/>
    <p:sldId id="820" r:id="rId64"/>
    <p:sldId id="821" r:id="rId65"/>
    <p:sldId id="825" r:id="rId66"/>
    <p:sldId id="826" r:id="rId67"/>
    <p:sldId id="827" r:id="rId68"/>
    <p:sldId id="828" r:id="rId69"/>
    <p:sldId id="807" r:id="rId70"/>
    <p:sldId id="829" r:id="rId71"/>
    <p:sldId id="830" r:id="rId72"/>
    <p:sldId id="831" r:id="rId73"/>
    <p:sldId id="832" r:id="rId74"/>
    <p:sldId id="808" r:id="rId75"/>
    <p:sldId id="833" r:id="rId76"/>
    <p:sldId id="834" r:id="rId77"/>
    <p:sldId id="835" r:id="rId78"/>
    <p:sldId id="836" r:id="rId79"/>
    <p:sldId id="837" r:id="rId80"/>
    <p:sldId id="838" r:id="rId81"/>
    <p:sldId id="839" r:id="rId82"/>
    <p:sldId id="840" r:id="rId83"/>
    <p:sldId id="843" r:id="rId84"/>
    <p:sldId id="841" r:id="rId85"/>
    <p:sldId id="842" r:id="rId86"/>
    <p:sldId id="844" r:id="rId87"/>
    <p:sldId id="845" r:id="rId88"/>
    <p:sldId id="846" r:id="rId89"/>
    <p:sldId id="847" r:id="rId90"/>
    <p:sldId id="848" r:id="rId91"/>
    <p:sldId id="809" r:id="rId92"/>
    <p:sldId id="849" r:id="rId93"/>
    <p:sldId id="850" r:id="rId94"/>
    <p:sldId id="851" r:id="rId95"/>
    <p:sldId id="854" r:id="rId96"/>
    <p:sldId id="852" r:id="rId97"/>
    <p:sldId id="855" r:id="rId98"/>
    <p:sldId id="853" r:id="rId99"/>
    <p:sldId id="856" r:id="rId100"/>
    <p:sldId id="857" r:id="rId101"/>
    <p:sldId id="858" r:id="rId102"/>
    <p:sldId id="984" r:id="rId103"/>
    <p:sldId id="860" r:id="rId104"/>
    <p:sldId id="861" r:id="rId105"/>
    <p:sldId id="862" r:id="rId106"/>
    <p:sldId id="863" r:id="rId107"/>
    <p:sldId id="864" r:id="rId108"/>
    <p:sldId id="865" r:id="rId109"/>
    <p:sldId id="866" r:id="rId110"/>
    <p:sldId id="867" r:id="rId111"/>
    <p:sldId id="868" r:id="rId112"/>
    <p:sldId id="869" r:id="rId113"/>
    <p:sldId id="870" r:id="rId114"/>
    <p:sldId id="871" r:id="rId115"/>
    <p:sldId id="872" r:id="rId116"/>
    <p:sldId id="873" r:id="rId117"/>
    <p:sldId id="874" r:id="rId118"/>
    <p:sldId id="875" r:id="rId119"/>
    <p:sldId id="876" r:id="rId120"/>
    <p:sldId id="877" r:id="rId121"/>
    <p:sldId id="878" r:id="rId122"/>
    <p:sldId id="879" r:id="rId123"/>
    <p:sldId id="880" r:id="rId124"/>
    <p:sldId id="881" r:id="rId125"/>
    <p:sldId id="882" r:id="rId126"/>
    <p:sldId id="883" r:id="rId127"/>
    <p:sldId id="884" r:id="rId128"/>
    <p:sldId id="885" r:id="rId129"/>
    <p:sldId id="886" r:id="rId130"/>
    <p:sldId id="887" r:id="rId131"/>
    <p:sldId id="888" r:id="rId132"/>
    <p:sldId id="889" r:id="rId133"/>
    <p:sldId id="890" r:id="rId134"/>
    <p:sldId id="891" r:id="rId135"/>
    <p:sldId id="892" r:id="rId136"/>
    <p:sldId id="893" r:id="rId137"/>
    <p:sldId id="894" r:id="rId138"/>
    <p:sldId id="895" r:id="rId139"/>
    <p:sldId id="896" r:id="rId140"/>
    <p:sldId id="897" r:id="rId141"/>
    <p:sldId id="898" r:id="rId142"/>
    <p:sldId id="899" r:id="rId143"/>
    <p:sldId id="900" r:id="rId144"/>
    <p:sldId id="901" r:id="rId145"/>
    <p:sldId id="902" r:id="rId146"/>
    <p:sldId id="964" r:id="rId147"/>
    <p:sldId id="903" r:id="rId148"/>
    <p:sldId id="904" r:id="rId149"/>
    <p:sldId id="905" r:id="rId150"/>
    <p:sldId id="906" r:id="rId151"/>
    <p:sldId id="907" r:id="rId152"/>
    <p:sldId id="908" r:id="rId153"/>
    <p:sldId id="909" r:id="rId154"/>
    <p:sldId id="910" r:id="rId155"/>
    <p:sldId id="911" r:id="rId156"/>
    <p:sldId id="912" r:id="rId157"/>
    <p:sldId id="913" r:id="rId158"/>
    <p:sldId id="914" r:id="rId159"/>
    <p:sldId id="915" r:id="rId160"/>
    <p:sldId id="916" r:id="rId161"/>
    <p:sldId id="917" r:id="rId162"/>
    <p:sldId id="918" r:id="rId163"/>
    <p:sldId id="919" r:id="rId164"/>
    <p:sldId id="920" r:id="rId165"/>
    <p:sldId id="921" r:id="rId166"/>
    <p:sldId id="922" r:id="rId167"/>
    <p:sldId id="923" r:id="rId168"/>
    <p:sldId id="924" r:id="rId169"/>
    <p:sldId id="925" r:id="rId170"/>
    <p:sldId id="926" r:id="rId171"/>
    <p:sldId id="955" r:id="rId172"/>
    <p:sldId id="956" r:id="rId173"/>
    <p:sldId id="957" r:id="rId174"/>
    <p:sldId id="958" r:id="rId175"/>
    <p:sldId id="959" r:id="rId176"/>
    <p:sldId id="960" r:id="rId177"/>
    <p:sldId id="961" r:id="rId178"/>
    <p:sldId id="962" r:id="rId179"/>
    <p:sldId id="963" r:id="rId180"/>
    <p:sldId id="965" r:id="rId181"/>
    <p:sldId id="967" r:id="rId182"/>
    <p:sldId id="968" r:id="rId183"/>
    <p:sldId id="969" r:id="rId184"/>
    <p:sldId id="970" r:id="rId185"/>
    <p:sldId id="971" r:id="rId186"/>
    <p:sldId id="972" r:id="rId187"/>
    <p:sldId id="973" r:id="rId188"/>
    <p:sldId id="974" r:id="rId189"/>
    <p:sldId id="975" r:id="rId190"/>
    <p:sldId id="977" r:id="rId191"/>
    <p:sldId id="976" r:id="rId192"/>
    <p:sldId id="978" r:id="rId193"/>
    <p:sldId id="979" r:id="rId194"/>
    <p:sldId id="980" r:id="rId195"/>
    <p:sldId id="981" r:id="rId196"/>
    <p:sldId id="982" r:id="rId197"/>
    <p:sldId id="983" r:id="rId198"/>
    <p:sldId id="364" r:id="rId199"/>
  </p:sldIdLst>
  <p:sldSz cx="9144000" cy="6858000" type="screen4x3"/>
  <p:notesSz cx="9144000" cy="6858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Untitled Section" id="{43F55857-C9AB-4F4A-9752-F7F1A46D9965}">
          <p14:sldIdLst>
            <p14:sldId id="362"/>
            <p14:sldId id="731"/>
            <p14:sldId id="733"/>
            <p14:sldId id="732"/>
            <p14:sldId id="788"/>
            <p14:sldId id="501"/>
            <p14:sldId id="927"/>
            <p14:sldId id="928"/>
            <p14:sldId id="930"/>
            <p14:sldId id="929"/>
            <p14:sldId id="933"/>
            <p14:sldId id="932"/>
            <p14:sldId id="934"/>
            <p14:sldId id="936"/>
            <p14:sldId id="935"/>
            <p14:sldId id="937"/>
            <p14:sldId id="939"/>
            <p14:sldId id="940"/>
            <p14:sldId id="941"/>
            <p14:sldId id="938"/>
            <p14:sldId id="943"/>
            <p14:sldId id="944"/>
            <p14:sldId id="946"/>
            <p14:sldId id="948"/>
            <p14:sldId id="949"/>
            <p14:sldId id="950"/>
            <p14:sldId id="951"/>
            <p14:sldId id="952"/>
            <p14:sldId id="953"/>
            <p14:sldId id="954"/>
            <p14:sldId id="931"/>
            <p14:sldId id="787"/>
            <p14:sldId id="791"/>
            <p14:sldId id="789"/>
            <p14:sldId id="790"/>
            <p14:sldId id="792"/>
            <p14:sldId id="793"/>
            <p14:sldId id="795"/>
            <p14:sldId id="794"/>
            <p14:sldId id="796"/>
            <p14:sldId id="797"/>
            <p14:sldId id="798"/>
            <p14:sldId id="799"/>
            <p14:sldId id="800"/>
            <p14:sldId id="801"/>
            <p14:sldId id="802"/>
            <p14:sldId id="803"/>
            <p14:sldId id="804"/>
            <p14:sldId id="805"/>
            <p14:sldId id="811"/>
            <p14:sldId id="810"/>
            <p14:sldId id="812"/>
            <p14:sldId id="813"/>
            <p14:sldId id="814"/>
            <p14:sldId id="815"/>
            <p14:sldId id="816"/>
            <p14:sldId id="806"/>
            <p14:sldId id="822"/>
            <p14:sldId id="823"/>
            <p14:sldId id="824"/>
            <p14:sldId id="817"/>
            <p14:sldId id="819"/>
            <p14:sldId id="820"/>
            <p14:sldId id="821"/>
            <p14:sldId id="825"/>
            <p14:sldId id="826"/>
            <p14:sldId id="827"/>
            <p14:sldId id="828"/>
            <p14:sldId id="807"/>
            <p14:sldId id="829"/>
            <p14:sldId id="830"/>
            <p14:sldId id="831"/>
            <p14:sldId id="832"/>
            <p14:sldId id="808"/>
            <p14:sldId id="833"/>
            <p14:sldId id="834"/>
            <p14:sldId id="835"/>
            <p14:sldId id="836"/>
            <p14:sldId id="837"/>
            <p14:sldId id="838"/>
            <p14:sldId id="839"/>
            <p14:sldId id="840"/>
            <p14:sldId id="843"/>
            <p14:sldId id="841"/>
            <p14:sldId id="842"/>
            <p14:sldId id="844"/>
            <p14:sldId id="845"/>
            <p14:sldId id="846"/>
            <p14:sldId id="847"/>
            <p14:sldId id="848"/>
            <p14:sldId id="809"/>
            <p14:sldId id="849"/>
            <p14:sldId id="850"/>
            <p14:sldId id="851"/>
            <p14:sldId id="854"/>
            <p14:sldId id="852"/>
            <p14:sldId id="855"/>
            <p14:sldId id="853"/>
            <p14:sldId id="856"/>
            <p14:sldId id="857"/>
            <p14:sldId id="858"/>
            <p14:sldId id="984"/>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64"/>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55"/>
            <p14:sldId id="956"/>
            <p14:sldId id="957"/>
            <p14:sldId id="958"/>
            <p14:sldId id="959"/>
            <p14:sldId id="960"/>
            <p14:sldId id="961"/>
            <p14:sldId id="962"/>
            <p14:sldId id="963"/>
            <p14:sldId id="965"/>
            <p14:sldId id="967"/>
            <p14:sldId id="968"/>
            <p14:sldId id="969"/>
            <p14:sldId id="970"/>
            <p14:sldId id="971"/>
            <p14:sldId id="972"/>
            <p14:sldId id="973"/>
            <p14:sldId id="974"/>
            <p14:sldId id="975"/>
            <p14:sldId id="977"/>
            <p14:sldId id="976"/>
            <p14:sldId id="978"/>
            <p14:sldId id="979"/>
            <p14:sldId id="980"/>
            <p14:sldId id="981"/>
            <p14:sldId id="982"/>
            <p14:sldId id="983"/>
            <p14:sldId id="3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88" autoAdjust="0"/>
    <p:restoredTop sz="92895" autoAdjust="0"/>
  </p:normalViewPr>
  <p:slideViewPr>
    <p:cSldViewPr>
      <p:cViewPr varScale="1">
        <p:scale>
          <a:sx n="68" d="100"/>
          <a:sy n="68" d="100"/>
        </p:scale>
        <p:origin x="1003"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9ABEDD-5DE3-4A79-B4C9-58EF960536E3}"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vi-VN"/>
        </a:p>
      </dgm:t>
    </dgm:pt>
    <dgm:pt modelId="{E78B99E3-758A-4700-913B-229A47A44B1C}">
      <dgm:prSet phldrT="[Text]"/>
      <dgm:spPr/>
      <dgm:t>
        <a:bodyPr/>
        <a:lstStyle/>
        <a:p>
          <a:r>
            <a:rPr lang="en-US" smtClean="0"/>
            <a:t>Trang chủ (Default.html)</a:t>
          </a:r>
          <a:endParaRPr lang="vi-VN"/>
        </a:p>
      </dgm:t>
    </dgm:pt>
    <dgm:pt modelId="{8BEEEFB5-0BF8-4820-A597-E70867169259}" type="parTrans" cxnId="{AABA1D38-AD09-4658-B52F-B9462A578EA6}">
      <dgm:prSet/>
      <dgm:spPr/>
      <dgm:t>
        <a:bodyPr/>
        <a:lstStyle/>
        <a:p>
          <a:endParaRPr lang="vi-VN"/>
        </a:p>
      </dgm:t>
    </dgm:pt>
    <dgm:pt modelId="{8C783389-D866-4420-AD9E-7DB08F3B759E}" type="sibTrans" cxnId="{AABA1D38-AD09-4658-B52F-B9462A578EA6}">
      <dgm:prSet/>
      <dgm:spPr/>
      <dgm:t>
        <a:bodyPr/>
        <a:lstStyle/>
        <a:p>
          <a:endParaRPr lang="vi-VN"/>
        </a:p>
      </dgm:t>
    </dgm:pt>
    <dgm:pt modelId="{894E42CE-FFB0-42D4-A998-E401349D81E5}">
      <dgm:prSet phldrT="[Text]"/>
      <dgm:spPr/>
      <dgm:t>
        <a:bodyPr/>
        <a:lstStyle/>
        <a:p>
          <a:r>
            <a:rPr lang="en-US" smtClean="0"/>
            <a:t>Trang con (member1.html)</a:t>
          </a:r>
          <a:endParaRPr lang="vi-VN"/>
        </a:p>
      </dgm:t>
    </dgm:pt>
    <dgm:pt modelId="{18E28E45-C47A-441C-982E-940C77A753CA}" type="parTrans" cxnId="{ED896FED-78A5-4163-B274-EB53FB9E2866}">
      <dgm:prSet/>
      <dgm:spPr/>
      <dgm:t>
        <a:bodyPr/>
        <a:lstStyle/>
        <a:p>
          <a:endParaRPr lang="vi-VN"/>
        </a:p>
      </dgm:t>
    </dgm:pt>
    <dgm:pt modelId="{42D78E40-87E4-4936-8019-A29E40ABD0FA}" type="sibTrans" cxnId="{ED896FED-78A5-4163-B274-EB53FB9E2866}">
      <dgm:prSet/>
      <dgm:spPr/>
      <dgm:t>
        <a:bodyPr/>
        <a:lstStyle/>
        <a:p>
          <a:endParaRPr lang="vi-VN"/>
        </a:p>
      </dgm:t>
    </dgm:pt>
    <dgm:pt modelId="{E2229F52-8DCF-4246-BA3F-F54B07E415BF}">
      <dgm:prSet phldrT="[Text]"/>
      <dgm:spPr/>
      <dgm:t>
        <a:bodyPr/>
        <a:lstStyle/>
        <a:p>
          <a:r>
            <a:rPr lang="en-US" smtClean="0"/>
            <a:t>Trang con (member2.html)</a:t>
          </a:r>
          <a:endParaRPr lang="vi-VN"/>
        </a:p>
      </dgm:t>
    </dgm:pt>
    <dgm:pt modelId="{33883DCC-3712-444C-8F17-1D9E09EADC18}" type="parTrans" cxnId="{4D8226D9-5979-420D-9AFD-F12E13BC8D7F}">
      <dgm:prSet/>
      <dgm:spPr/>
      <dgm:t>
        <a:bodyPr/>
        <a:lstStyle/>
        <a:p>
          <a:endParaRPr lang="vi-VN"/>
        </a:p>
      </dgm:t>
    </dgm:pt>
    <dgm:pt modelId="{D1402C75-29B1-45BA-89C2-46EC7E17596C}" type="sibTrans" cxnId="{4D8226D9-5979-420D-9AFD-F12E13BC8D7F}">
      <dgm:prSet/>
      <dgm:spPr/>
      <dgm:t>
        <a:bodyPr/>
        <a:lstStyle/>
        <a:p>
          <a:endParaRPr lang="vi-VN"/>
        </a:p>
      </dgm:t>
    </dgm:pt>
    <dgm:pt modelId="{434E9728-714B-4C57-935F-E584C2848AB1}">
      <dgm:prSet phldrT="[Text]"/>
      <dgm:spPr/>
      <dgm:t>
        <a:bodyPr/>
        <a:lstStyle/>
        <a:p>
          <a:r>
            <a:rPr lang="en-US" smtClean="0"/>
            <a:t>…</a:t>
          </a:r>
          <a:endParaRPr lang="vi-VN"/>
        </a:p>
      </dgm:t>
    </dgm:pt>
    <dgm:pt modelId="{0ECC7293-C80E-4CFA-94CB-1B832852E06C}" type="parTrans" cxnId="{ACC79B1F-9073-494E-A4F4-297F5863FEB3}">
      <dgm:prSet/>
      <dgm:spPr/>
      <dgm:t>
        <a:bodyPr/>
        <a:lstStyle/>
        <a:p>
          <a:endParaRPr lang="vi-VN"/>
        </a:p>
      </dgm:t>
    </dgm:pt>
    <dgm:pt modelId="{176B7206-0804-4FB3-AB44-4D99A6FE2F5E}" type="sibTrans" cxnId="{ACC79B1F-9073-494E-A4F4-297F5863FEB3}">
      <dgm:prSet/>
      <dgm:spPr/>
      <dgm:t>
        <a:bodyPr/>
        <a:lstStyle/>
        <a:p>
          <a:endParaRPr lang="vi-VN"/>
        </a:p>
      </dgm:t>
    </dgm:pt>
    <dgm:pt modelId="{DA808A7E-ADD8-44D1-84C3-59CDFC1E2BC4}" type="pres">
      <dgm:prSet presAssocID="{669ABEDD-5DE3-4A79-B4C9-58EF960536E3}" presName="hierChild1" presStyleCnt="0">
        <dgm:presLayoutVars>
          <dgm:orgChart val="1"/>
          <dgm:chPref val="1"/>
          <dgm:dir/>
          <dgm:animOne val="branch"/>
          <dgm:animLvl val="lvl"/>
          <dgm:resizeHandles/>
        </dgm:presLayoutVars>
      </dgm:prSet>
      <dgm:spPr/>
      <dgm:t>
        <a:bodyPr/>
        <a:lstStyle/>
        <a:p>
          <a:endParaRPr lang="en-US"/>
        </a:p>
      </dgm:t>
    </dgm:pt>
    <dgm:pt modelId="{413319BC-5151-4299-90E0-C244F717B7D6}" type="pres">
      <dgm:prSet presAssocID="{E78B99E3-758A-4700-913B-229A47A44B1C}" presName="hierRoot1" presStyleCnt="0">
        <dgm:presLayoutVars>
          <dgm:hierBranch val="init"/>
        </dgm:presLayoutVars>
      </dgm:prSet>
      <dgm:spPr/>
    </dgm:pt>
    <dgm:pt modelId="{4D5B0317-E44C-4566-B0CA-9496C5A0B014}" type="pres">
      <dgm:prSet presAssocID="{E78B99E3-758A-4700-913B-229A47A44B1C}" presName="rootComposite1" presStyleCnt="0"/>
      <dgm:spPr/>
    </dgm:pt>
    <dgm:pt modelId="{C3AA5FE1-8204-4EFA-9E49-21B39D8584DB}" type="pres">
      <dgm:prSet presAssocID="{E78B99E3-758A-4700-913B-229A47A44B1C}" presName="rootText1" presStyleLbl="node0" presStyleIdx="0" presStyleCnt="1">
        <dgm:presLayoutVars>
          <dgm:chPref val="3"/>
        </dgm:presLayoutVars>
      </dgm:prSet>
      <dgm:spPr/>
      <dgm:t>
        <a:bodyPr/>
        <a:lstStyle/>
        <a:p>
          <a:endParaRPr lang="vi-VN"/>
        </a:p>
      </dgm:t>
    </dgm:pt>
    <dgm:pt modelId="{B318C301-FE74-40A3-8595-FCFF25A34D7F}" type="pres">
      <dgm:prSet presAssocID="{E78B99E3-758A-4700-913B-229A47A44B1C}" presName="rootConnector1" presStyleLbl="node1" presStyleIdx="0" presStyleCnt="0"/>
      <dgm:spPr/>
      <dgm:t>
        <a:bodyPr/>
        <a:lstStyle/>
        <a:p>
          <a:endParaRPr lang="en-US"/>
        </a:p>
      </dgm:t>
    </dgm:pt>
    <dgm:pt modelId="{ED77CC21-F2F5-4C22-80F0-39729CB576FC}" type="pres">
      <dgm:prSet presAssocID="{E78B99E3-758A-4700-913B-229A47A44B1C}" presName="hierChild2" presStyleCnt="0"/>
      <dgm:spPr/>
    </dgm:pt>
    <dgm:pt modelId="{D6E78BB2-DED8-4E19-8BC6-31F42B06D47C}" type="pres">
      <dgm:prSet presAssocID="{18E28E45-C47A-441C-982E-940C77A753CA}" presName="Name37" presStyleLbl="parChTrans1D2" presStyleIdx="0" presStyleCnt="3"/>
      <dgm:spPr/>
      <dgm:t>
        <a:bodyPr/>
        <a:lstStyle/>
        <a:p>
          <a:endParaRPr lang="en-US"/>
        </a:p>
      </dgm:t>
    </dgm:pt>
    <dgm:pt modelId="{88316EA4-A9EA-41A0-9057-A44E8F220C19}" type="pres">
      <dgm:prSet presAssocID="{894E42CE-FFB0-42D4-A998-E401349D81E5}" presName="hierRoot2" presStyleCnt="0">
        <dgm:presLayoutVars>
          <dgm:hierBranch val="init"/>
        </dgm:presLayoutVars>
      </dgm:prSet>
      <dgm:spPr/>
    </dgm:pt>
    <dgm:pt modelId="{6C81BBAD-CF21-4341-9F80-B8256E5B60D2}" type="pres">
      <dgm:prSet presAssocID="{894E42CE-FFB0-42D4-A998-E401349D81E5}" presName="rootComposite" presStyleCnt="0"/>
      <dgm:spPr/>
    </dgm:pt>
    <dgm:pt modelId="{CAD7798F-6F2A-4F69-A02C-534E2942AB7D}" type="pres">
      <dgm:prSet presAssocID="{894E42CE-FFB0-42D4-A998-E401349D81E5}" presName="rootText" presStyleLbl="node2" presStyleIdx="0" presStyleCnt="3">
        <dgm:presLayoutVars>
          <dgm:chPref val="3"/>
        </dgm:presLayoutVars>
      </dgm:prSet>
      <dgm:spPr/>
      <dgm:t>
        <a:bodyPr/>
        <a:lstStyle/>
        <a:p>
          <a:endParaRPr lang="en-US"/>
        </a:p>
      </dgm:t>
    </dgm:pt>
    <dgm:pt modelId="{5C481C90-C03D-4F89-8AAA-1E1DF69FEC67}" type="pres">
      <dgm:prSet presAssocID="{894E42CE-FFB0-42D4-A998-E401349D81E5}" presName="rootConnector" presStyleLbl="node2" presStyleIdx="0" presStyleCnt="3"/>
      <dgm:spPr/>
      <dgm:t>
        <a:bodyPr/>
        <a:lstStyle/>
        <a:p>
          <a:endParaRPr lang="en-US"/>
        </a:p>
      </dgm:t>
    </dgm:pt>
    <dgm:pt modelId="{5DBF2134-E1AC-4174-A180-384B503F2EDB}" type="pres">
      <dgm:prSet presAssocID="{894E42CE-FFB0-42D4-A998-E401349D81E5}" presName="hierChild4" presStyleCnt="0"/>
      <dgm:spPr/>
    </dgm:pt>
    <dgm:pt modelId="{2404EA34-9108-4064-8DF5-3E5B5346B34A}" type="pres">
      <dgm:prSet presAssocID="{894E42CE-FFB0-42D4-A998-E401349D81E5}" presName="hierChild5" presStyleCnt="0"/>
      <dgm:spPr/>
    </dgm:pt>
    <dgm:pt modelId="{97BC3E67-4588-46E4-BA00-8C25B4C2ED8D}" type="pres">
      <dgm:prSet presAssocID="{33883DCC-3712-444C-8F17-1D9E09EADC18}" presName="Name37" presStyleLbl="parChTrans1D2" presStyleIdx="1" presStyleCnt="3"/>
      <dgm:spPr/>
      <dgm:t>
        <a:bodyPr/>
        <a:lstStyle/>
        <a:p>
          <a:endParaRPr lang="en-US"/>
        </a:p>
      </dgm:t>
    </dgm:pt>
    <dgm:pt modelId="{83698B3E-A340-4A10-8A67-37AFF20A1E13}" type="pres">
      <dgm:prSet presAssocID="{E2229F52-8DCF-4246-BA3F-F54B07E415BF}" presName="hierRoot2" presStyleCnt="0">
        <dgm:presLayoutVars>
          <dgm:hierBranch val="init"/>
        </dgm:presLayoutVars>
      </dgm:prSet>
      <dgm:spPr/>
    </dgm:pt>
    <dgm:pt modelId="{01F986A8-E335-4CEC-9094-7B8F3ED66B5B}" type="pres">
      <dgm:prSet presAssocID="{E2229F52-8DCF-4246-BA3F-F54B07E415BF}" presName="rootComposite" presStyleCnt="0"/>
      <dgm:spPr/>
    </dgm:pt>
    <dgm:pt modelId="{8807EB82-50C1-4F73-9E4A-99A6152041E6}" type="pres">
      <dgm:prSet presAssocID="{E2229F52-8DCF-4246-BA3F-F54B07E415BF}" presName="rootText" presStyleLbl="node2" presStyleIdx="1" presStyleCnt="3">
        <dgm:presLayoutVars>
          <dgm:chPref val="3"/>
        </dgm:presLayoutVars>
      </dgm:prSet>
      <dgm:spPr/>
      <dgm:t>
        <a:bodyPr/>
        <a:lstStyle/>
        <a:p>
          <a:endParaRPr lang="vi-VN"/>
        </a:p>
      </dgm:t>
    </dgm:pt>
    <dgm:pt modelId="{1FE3DF56-FFEA-46CA-BAEF-34034000B1FD}" type="pres">
      <dgm:prSet presAssocID="{E2229F52-8DCF-4246-BA3F-F54B07E415BF}" presName="rootConnector" presStyleLbl="node2" presStyleIdx="1" presStyleCnt="3"/>
      <dgm:spPr/>
      <dgm:t>
        <a:bodyPr/>
        <a:lstStyle/>
        <a:p>
          <a:endParaRPr lang="en-US"/>
        </a:p>
      </dgm:t>
    </dgm:pt>
    <dgm:pt modelId="{5BF4ABF3-F919-4609-8FE9-762CCB8F70F4}" type="pres">
      <dgm:prSet presAssocID="{E2229F52-8DCF-4246-BA3F-F54B07E415BF}" presName="hierChild4" presStyleCnt="0"/>
      <dgm:spPr/>
    </dgm:pt>
    <dgm:pt modelId="{972F3A5D-0FE4-4FF6-B93F-3D9F9E1158F3}" type="pres">
      <dgm:prSet presAssocID="{E2229F52-8DCF-4246-BA3F-F54B07E415BF}" presName="hierChild5" presStyleCnt="0"/>
      <dgm:spPr/>
    </dgm:pt>
    <dgm:pt modelId="{3B94F72F-5778-4A14-9AAE-85D003CB6919}" type="pres">
      <dgm:prSet presAssocID="{0ECC7293-C80E-4CFA-94CB-1B832852E06C}" presName="Name37" presStyleLbl="parChTrans1D2" presStyleIdx="2" presStyleCnt="3"/>
      <dgm:spPr/>
      <dgm:t>
        <a:bodyPr/>
        <a:lstStyle/>
        <a:p>
          <a:endParaRPr lang="en-US"/>
        </a:p>
      </dgm:t>
    </dgm:pt>
    <dgm:pt modelId="{9BFF33D3-D00D-443B-A1AC-2B8F27E4FE78}" type="pres">
      <dgm:prSet presAssocID="{434E9728-714B-4C57-935F-E584C2848AB1}" presName="hierRoot2" presStyleCnt="0">
        <dgm:presLayoutVars>
          <dgm:hierBranch val="init"/>
        </dgm:presLayoutVars>
      </dgm:prSet>
      <dgm:spPr/>
    </dgm:pt>
    <dgm:pt modelId="{4C111556-51E7-4590-A904-2A3F2C55660B}" type="pres">
      <dgm:prSet presAssocID="{434E9728-714B-4C57-935F-E584C2848AB1}" presName="rootComposite" presStyleCnt="0"/>
      <dgm:spPr/>
    </dgm:pt>
    <dgm:pt modelId="{4AA640C5-010A-4165-ABC9-34A2D8FB4131}" type="pres">
      <dgm:prSet presAssocID="{434E9728-714B-4C57-935F-E584C2848AB1}" presName="rootText" presStyleLbl="node2" presStyleIdx="2" presStyleCnt="3">
        <dgm:presLayoutVars>
          <dgm:chPref val="3"/>
        </dgm:presLayoutVars>
      </dgm:prSet>
      <dgm:spPr/>
      <dgm:t>
        <a:bodyPr/>
        <a:lstStyle/>
        <a:p>
          <a:endParaRPr lang="en-US"/>
        </a:p>
      </dgm:t>
    </dgm:pt>
    <dgm:pt modelId="{9194678E-7C0E-44F1-A009-281784392F2B}" type="pres">
      <dgm:prSet presAssocID="{434E9728-714B-4C57-935F-E584C2848AB1}" presName="rootConnector" presStyleLbl="node2" presStyleIdx="2" presStyleCnt="3"/>
      <dgm:spPr/>
      <dgm:t>
        <a:bodyPr/>
        <a:lstStyle/>
        <a:p>
          <a:endParaRPr lang="en-US"/>
        </a:p>
      </dgm:t>
    </dgm:pt>
    <dgm:pt modelId="{9EF4306F-731B-4DA9-BDD9-7A700BAA51F5}" type="pres">
      <dgm:prSet presAssocID="{434E9728-714B-4C57-935F-E584C2848AB1}" presName="hierChild4" presStyleCnt="0"/>
      <dgm:spPr/>
    </dgm:pt>
    <dgm:pt modelId="{A1308D7B-69E7-49A9-87D7-7CB8D81B936A}" type="pres">
      <dgm:prSet presAssocID="{434E9728-714B-4C57-935F-E584C2848AB1}" presName="hierChild5" presStyleCnt="0"/>
      <dgm:spPr/>
    </dgm:pt>
    <dgm:pt modelId="{0A4DE919-1D39-4188-A88B-746D5B070DED}" type="pres">
      <dgm:prSet presAssocID="{E78B99E3-758A-4700-913B-229A47A44B1C}" presName="hierChild3" presStyleCnt="0"/>
      <dgm:spPr/>
    </dgm:pt>
  </dgm:ptLst>
  <dgm:cxnLst>
    <dgm:cxn modelId="{ED896FED-78A5-4163-B274-EB53FB9E2866}" srcId="{E78B99E3-758A-4700-913B-229A47A44B1C}" destId="{894E42CE-FFB0-42D4-A998-E401349D81E5}" srcOrd="0" destOrd="0" parTransId="{18E28E45-C47A-441C-982E-940C77A753CA}" sibTransId="{42D78E40-87E4-4936-8019-A29E40ABD0FA}"/>
    <dgm:cxn modelId="{ACC79B1F-9073-494E-A4F4-297F5863FEB3}" srcId="{E78B99E3-758A-4700-913B-229A47A44B1C}" destId="{434E9728-714B-4C57-935F-E584C2848AB1}" srcOrd="2" destOrd="0" parTransId="{0ECC7293-C80E-4CFA-94CB-1B832852E06C}" sibTransId="{176B7206-0804-4FB3-AB44-4D99A6FE2F5E}"/>
    <dgm:cxn modelId="{4D8226D9-5979-420D-9AFD-F12E13BC8D7F}" srcId="{E78B99E3-758A-4700-913B-229A47A44B1C}" destId="{E2229F52-8DCF-4246-BA3F-F54B07E415BF}" srcOrd="1" destOrd="0" parTransId="{33883DCC-3712-444C-8F17-1D9E09EADC18}" sibTransId="{D1402C75-29B1-45BA-89C2-46EC7E17596C}"/>
    <dgm:cxn modelId="{DFDC2B89-6EBB-42F9-B919-C6490F3F1E53}" type="presOf" srcId="{894E42CE-FFB0-42D4-A998-E401349D81E5}" destId="{CAD7798F-6F2A-4F69-A02C-534E2942AB7D}" srcOrd="0" destOrd="0" presId="urn:microsoft.com/office/officeart/2005/8/layout/orgChart1"/>
    <dgm:cxn modelId="{73CB681D-9EE5-486B-A7A7-0036F027010C}" type="presOf" srcId="{669ABEDD-5DE3-4A79-B4C9-58EF960536E3}" destId="{DA808A7E-ADD8-44D1-84C3-59CDFC1E2BC4}" srcOrd="0" destOrd="0" presId="urn:microsoft.com/office/officeart/2005/8/layout/orgChart1"/>
    <dgm:cxn modelId="{9453374A-69B0-468E-B96F-C5D35811CE00}" type="presOf" srcId="{434E9728-714B-4C57-935F-E584C2848AB1}" destId="{9194678E-7C0E-44F1-A009-281784392F2B}" srcOrd="1" destOrd="0" presId="urn:microsoft.com/office/officeart/2005/8/layout/orgChart1"/>
    <dgm:cxn modelId="{79697D7D-AC96-46F4-BE9C-6865741C917C}" type="presOf" srcId="{E78B99E3-758A-4700-913B-229A47A44B1C}" destId="{C3AA5FE1-8204-4EFA-9E49-21B39D8584DB}" srcOrd="0" destOrd="0" presId="urn:microsoft.com/office/officeart/2005/8/layout/orgChart1"/>
    <dgm:cxn modelId="{F0925A1B-0B1E-4375-8836-E8CE0A14276A}" type="presOf" srcId="{434E9728-714B-4C57-935F-E584C2848AB1}" destId="{4AA640C5-010A-4165-ABC9-34A2D8FB4131}" srcOrd="0" destOrd="0" presId="urn:microsoft.com/office/officeart/2005/8/layout/orgChart1"/>
    <dgm:cxn modelId="{15880DBB-A907-4A96-A976-0D32A7AA1A8B}" type="presOf" srcId="{33883DCC-3712-444C-8F17-1D9E09EADC18}" destId="{97BC3E67-4588-46E4-BA00-8C25B4C2ED8D}" srcOrd="0" destOrd="0" presId="urn:microsoft.com/office/officeart/2005/8/layout/orgChart1"/>
    <dgm:cxn modelId="{6BB37307-F568-4168-93DF-BF2B72EB4CD4}" type="presOf" srcId="{E2229F52-8DCF-4246-BA3F-F54B07E415BF}" destId="{8807EB82-50C1-4F73-9E4A-99A6152041E6}" srcOrd="0" destOrd="0" presId="urn:microsoft.com/office/officeart/2005/8/layout/orgChart1"/>
    <dgm:cxn modelId="{0A459E3C-D34A-4FBE-A4F6-934609CC818B}" type="presOf" srcId="{894E42CE-FFB0-42D4-A998-E401349D81E5}" destId="{5C481C90-C03D-4F89-8AAA-1E1DF69FEC67}" srcOrd="1" destOrd="0" presId="urn:microsoft.com/office/officeart/2005/8/layout/orgChart1"/>
    <dgm:cxn modelId="{AABA1D38-AD09-4658-B52F-B9462A578EA6}" srcId="{669ABEDD-5DE3-4A79-B4C9-58EF960536E3}" destId="{E78B99E3-758A-4700-913B-229A47A44B1C}" srcOrd="0" destOrd="0" parTransId="{8BEEEFB5-0BF8-4820-A597-E70867169259}" sibTransId="{8C783389-D866-4420-AD9E-7DB08F3B759E}"/>
    <dgm:cxn modelId="{5B2526A8-50FA-4CCA-925B-8C912EFCA95E}" type="presOf" srcId="{E78B99E3-758A-4700-913B-229A47A44B1C}" destId="{B318C301-FE74-40A3-8595-FCFF25A34D7F}" srcOrd="1" destOrd="0" presId="urn:microsoft.com/office/officeart/2005/8/layout/orgChart1"/>
    <dgm:cxn modelId="{E10EBE5A-4F27-4799-946B-AC3D576BE0C7}" type="presOf" srcId="{18E28E45-C47A-441C-982E-940C77A753CA}" destId="{D6E78BB2-DED8-4E19-8BC6-31F42B06D47C}" srcOrd="0" destOrd="0" presId="urn:microsoft.com/office/officeart/2005/8/layout/orgChart1"/>
    <dgm:cxn modelId="{3F29D41A-27BE-4D09-A2CA-41F0851FDD7A}" type="presOf" srcId="{0ECC7293-C80E-4CFA-94CB-1B832852E06C}" destId="{3B94F72F-5778-4A14-9AAE-85D003CB6919}" srcOrd="0" destOrd="0" presId="urn:microsoft.com/office/officeart/2005/8/layout/orgChart1"/>
    <dgm:cxn modelId="{A4848FCB-2286-4E99-AA61-1D8D5A7956CB}" type="presOf" srcId="{E2229F52-8DCF-4246-BA3F-F54B07E415BF}" destId="{1FE3DF56-FFEA-46CA-BAEF-34034000B1FD}" srcOrd="1" destOrd="0" presId="urn:microsoft.com/office/officeart/2005/8/layout/orgChart1"/>
    <dgm:cxn modelId="{CD27584C-B695-4E7B-A1B5-C4FC61B313E8}" type="presParOf" srcId="{DA808A7E-ADD8-44D1-84C3-59CDFC1E2BC4}" destId="{413319BC-5151-4299-90E0-C244F717B7D6}" srcOrd="0" destOrd="0" presId="urn:microsoft.com/office/officeart/2005/8/layout/orgChart1"/>
    <dgm:cxn modelId="{05F48168-2AE8-4912-9C13-4517BBD476DF}" type="presParOf" srcId="{413319BC-5151-4299-90E0-C244F717B7D6}" destId="{4D5B0317-E44C-4566-B0CA-9496C5A0B014}" srcOrd="0" destOrd="0" presId="urn:microsoft.com/office/officeart/2005/8/layout/orgChart1"/>
    <dgm:cxn modelId="{5A82749A-922B-4BFF-91E6-8A5EB78B9A95}" type="presParOf" srcId="{4D5B0317-E44C-4566-B0CA-9496C5A0B014}" destId="{C3AA5FE1-8204-4EFA-9E49-21B39D8584DB}" srcOrd="0" destOrd="0" presId="urn:microsoft.com/office/officeart/2005/8/layout/orgChart1"/>
    <dgm:cxn modelId="{528C1EA6-108C-4EA8-A021-4F3199AF2D98}" type="presParOf" srcId="{4D5B0317-E44C-4566-B0CA-9496C5A0B014}" destId="{B318C301-FE74-40A3-8595-FCFF25A34D7F}" srcOrd="1" destOrd="0" presId="urn:microsoft.com/office/officeart/2005/8/layout/orgChart1"/>
    <dgm:cxn modelId="{29CF36C2-4240-4994-9922-4C8A5C8CE42E}" type="presParOf" srcId="{413319BC-5151-4299-90E0-C244F717B7D6}" destId="{ED77CC21-F2F5-4C22-80F0-39729CB576FC}" srcOrd="1" destOrd="0" presId="urn:microsoft.com/office/officeart/2005/8/layout/orgChart1"/>
    <dgm:cxn modelId="{86B3CD33-295A-46C2-905E-45D10D682364}" type="presParOf" srcId="{ED77CC21-F2F5-4C22-80F0-39729CB576FC}" destId="{D6E78BB2-DED8-4E19-8BC6-31F42B06D47C}" srcOrd="0" destOrd="0" presId="urn:microsoft.com/office/officeart/2005/8/layout/orgChart1"/>
    <dgm:cxn modelId="{B4E30E74-400C-4BB8-88BD-B848AF6B77EB}" type="presParOf" srcId="{ED77CC21-F2F5-4C22-80F0-39729CB576FC}" destId="{88316EA4-A9EA-41A0-9057-A44E8F220C19}" srcOrd="1" destOrd="0" presId="urn:microsoft.com/office/officeart/2005/8/layout/orgChart1"/>
    <dgm:cxn modelId="{703E4451-EA46-427E-A4E5-899CF4F3BBC3}" type="presParOf" srcId="{88316EA4-A9EA-41A0-9057-A44E8F220C19}" destId="{6C81BBAD-CF21-4341-9F80-B8256E5B60D2}" srcOrd="0" destOrd="0" presId="urn:microsoft.com/office/officeart/2005/8/layout/orgChart1"/>
    <dgm:cxn modelId="{F7D9CA2A-5DEE-4505-BF2C-4C50A3AE24F2}" type="presParOf" srcId="{6C81BBAD-CF21-4341-9F80-B8256E5B60D2}" destId="{CAD7798F-6F2A-4F69-A02C-534E2942AB7D}" srcOrd="0" destOrd="0" presId="urn:microsoft.com/office/officeart/2005/8/layout/orgChart1"/>
    <dgm:cxn modelId="{3552A26A-8818-458A-B132-125A2BE0DBA0}" type="presParOf" srcId="{6C81BBAD-CF21-4341-9F80-B8256E5B60D2}" destId="{5C481C90-C03D-4F89-8AAA-1E1DF69FEC67}" srcOrd="1" destOrd="0" presId="urn:microsoft.com/office/officeart/2005/8/layout/orgChart1"/>
    <dgm:cxn modelId="{8E7D6699-C60E-4FD3-AB3E-11F6F6B46CEE}" type="presParOf" srcId="{88316EA4-A9EA-41A0-9057-A44E8F220C19}" destId="{5DBF2134-E1AC-4174-A180-384B503F2EDB}" srcOrd="1" destOrd="0" presId="urn:microsoft.com/office/officeart/2005/8/layout/orgChart1"/>
    <dgm:cxn modelId="{A18E3D2F-EE50-422C-AF52-3F9B3F750576}" type="presParOf" srcId="{88316EA4-A9EA-41A0-9057-A44E8F220C19}" destId="{2404EA34-9108-4064-8DF5-3E5B5346B34A}" srcOrd="2" destOrd="0" presId="urn:microsoft.com/office/officeart/2005/8/layout/orgChart1"/>
    <dgm:cxn modelId="{2D7E40F5-1046-4DD6-B536-4122F87D4AFE}" type="presParOf" srcId="{ED77CC21-F2F5-4C22-80F0-39729CB576FC}" destId="{97BC3E67-4588-46E4-BA00-8C25B4C2ED8D}" srcOrd="2" destOrd="0" presId="urn:microsoft.com/office/officeart/2005/8/layout/orgChart1"/>
    <dgm:cxn modelId="{0252DF8D-E78D-4E87-A27D-6F68BC334F6C}" type="presParOf" srcId="{ED77CC21-F2F5-4C22-80F0-39729CB576FC}" destId="{83698B3E-A340-4A10-8A67-37AFF20A1E13}" srcOrd="3" destOrd="0" presId="urn:microsoft.com/office/officeart/2005/8/layout/orgChart1"/>
    <dgm:cxn modelId="{11426C7F-70CB-4184-BE80-7AF3C15D150D}" type="presParOf" srcId="{83698B3E-A340-4A10-8A67-37AFF20A1E13}" destId="{01F986A8-E335-4CEC-9094-7B8F3ED66B5B}" srcOrd="0" destOrd="0" presId="urn:microsoft.com/office/officeart/2005/8/layout/orgChart1"/>
    <dgm:cxn modelId="{FD01F294-67E6-4AD7-A268-A7527F8C5A7B}" type="presParOf" srcId="{01F986A8-E335-4CEC-9094-7B8F3ED66B5B}" destId="{8807EB82-50C1-4F73-9E4A-99A6152041E6}" srcOrd="0" destOrd="0" presId="urn:microsoft.com/office/officeart/2005/8/layout/orgChart1"/>
    <dgm:cxn modelId="{645D7E8A-A475-4B05-A32D-E8033C0B35E5}" type="presParOf" srcId="{01F986A8-E335-4CEC-9094-7B8F3ED66B5B}" destId="{1FE3DF56-FFEA-46CA-BAEF-34034000B1FD}" srcOrd="1" destOrd="0" presId="urn:microsoft.com/office/officeart/2005/8/layout/orgChart1"/>
    <dgm:cxn modelId="{A568232F-39EF-44D7-91D0-6CD7F4476810}" type="presParOf" srcId="{83698B3E-A340-4A10-8A67-37AFF20A1E13}" destId="{5BF4ABF3-F919-4609-8FE9-762CCB8F70F4}" srcOrd="1" destOrd="0" presId="urn:microsoft.com/office/officeart/2005/8/layout/orgChart1"/>
    <dgm:cxn modelId="{D2CDC7BD-DC2D-423B-BF28-98C0EF14BACA}" type="presParOf" srcId="{83698B3E-A340-4A10-8A67-37AFF20A1E13}" destId="{972F3A5D-0FE4-4FF6-B93F-3D9F9E1158F3}" srcOrd="2" destOrd="0" presId="urn:microsoft.com/office/officeart/2005/8/layout/orgChart1"/>
    <dgm:cxn modelId="{5912E238-BA02-43F3-AAFD-6DE62A917AAB}" type="presParOf" srcId="{ED77CC21-F2F5-4C22-80F0-39729CB576FC}" destId="{3B94F72F-5778-4A14-9AAE-85D003CB6919}" srcOrd="4" destOrd="0" presId="urn:microsoft.com/office/officeart/2005/8/layout/orgChart1"/>
    <dgm:cxn modelId="{300C6525-7011-49C5-9B6C-4B5FDCE70BE2}" type="presParOf" srcId="{ED77CC21-F2F5-4C22-80F0-39729CB576FC}" destId="{9BFF33D3-D00D-443B-A1AC-2B8F27E4FE78}" srcOrd="5" destOrd="0" presId="urn:microsoft.com/office/officeart/2005/8/layout/orgChart1"/>
    <dgm:cxn modelId="{F118AF5C-F998-456A-A57F-86142C643D45}" type="presParOf" srcId="{9BFF33D3-D00D-443B-A1AC-2B8F27E4FE78}" destId="{4C111556-51E7-4590-A904-2A3F2C55660B}" srcOrd="0" destOrd="0" presId="urn:microsoft.com/office/officeart/2005/8/layout/orgChart1"/>
    <dgm:cxn modelId="{9118F95A-4E64-441A-8296-94CF31F879F0}" type="presParOf" srcId="{4C111556-51E7-4590-A904-2A3F2C55660B}" destId="{4AA640C5-010A-4165-ABC9-34A2D8FB4131}" srcOrd="0" destOrd="0" presId="urn:microsoft.com/office/officeart/2005/8/layout/orgChart1"/>
    <dgm:cxn modelId="{B4FC097D-D67B-46A4-81E1-DBDBD00660B5}" type="presParOf" srcId="{4C111556-51E7-4590-A904-2A3F2C55660B}" destId="{9194678E-7C0E-44F1-A009-281784392F2B}" srcOrd="1" destOrd="0" presId="urn:microsoft.com/office/officeart/2005/8/layout/orgChart1"/>
    <dgm:cxn modelId="{CF2AF2B5-3542-49FF-BEBB-0969ABDDA343}" type="presParOf" srcId="{9BFF33D3-D00D-443B-A1AC-2B8F27E4FE78}" destId="{9EF4306F-731B-4DA9-BDD9-7A700BAA51F5}" srcOrd="1" destOrd="0" presId="urn:microsoft.com/office/officeart/2005/8/layout/orgChart1"/>
    <dgm:cxn modelId="{E11F13EF-47AE-4D47-A5BF-7E3620A4F231}" type="presParOf" srcId="{9BFF33D3-D00D-443B-A1AC-2B8F27E4FE78}" destId="{A1308D7B-69E7-49A9-87D7-7CB8D81B936A}" srcOrd="2" destOrd="0" presId="urn:microsoft.com/office/officeart/2005/8/layout/orgChart1"/>
    <dgm:cxn modelId="{BA36F850-0FC3-493A-B0F7-F941AA7705FD}" type="presParOf" srcId="{413319BC-5151-4299-90E0-C244F717B7D6}" destId="{0A4DE919-1D39-4188-A88B-746D5B070DE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9ABEDD-5DE3-4A79-B4C9-58EF960536E3}"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vi-VN"/>
        </a:p>
      </dgm:t>
    </dgm:pt>
    <dgm:pt modelId="{E78B99E3-758A-4700-913B-229A47A44B1C}">
      <dgm:prSet phldrT="[Text]"/>
      <dgm:spPr/>
      <dgm:t>
        <a:bodyPr/>
        <a:lstStyle/>
        <a:p>
          <a:r>
            <a:rPr lang="en-US" smtClean="0"/>
            <a:t>Trang chủ (Default.aspx)</a:t>
          </a:r>
          <a:endParaRPr lang="vi-VN"/>
        </a:p>
      </dgm:t>
    </dgm:pt>
    <dgm:pt modelId="{8BEEEFB5-0BF8-4820-A597-E70867169259}" type="parTrans" cxnId="{AABA1D38-AD09-4658-B52F-B9462A578EA6}">
      <dgm:prSet/>
      <dgm:spPr/>
      <dgm:t>
        <a:bodyPr/>
        <a:lstStyle/>
        <a:p>
          <a:endParaRPr lang="vi-VN"/>
        </a:p>
      </dgm:t>
    </dgm:pt>
    <dgm:pt modelId="{8C783389-D866-4420-AD9E-7DB08F3B759E}" type="sibTrans" cxnId="{AABA1D38-AD09-4658-B52F-B9462A578EA6}">
      <dgm:prSet/>
      <dgm:spPr/>
      <dgm:t>
        <a:bodyPr/>
        <a:lstStyle/>
        <a:p>
          <a:endParaRPr lang="vi-VN"/>
        </a:p>
      </dgm:t>
    </dgm:pt>
    <dgm:pt modelId="{894E42CE-FFB0-42D4-A998-E401349D81E5}">
      <dgm:prSet phldrT="[Text]"/>
      <dgm:spPr/>
      <dgm:t>
        <a:bodyPr/>
        <a:lstStyle/>
        <a:p>
          <a:r>
            <a:rPr lang="en-US" smtClean="0"/>
            <a:t>Trang con i (member.aspx)</a:t>
          </a:r>
          <a:endParaRPr lang="vi-VN"/>
        </a:p>
      </dgm:t>
    </dgm:pt>
    <dgm:pt modelId="{18E28E45-C47A-441C-982E-940C77A753CA}" type="parTrans" cxnId="{ED896FED-78A5-4163-B274-EB53FB9E2866}">
      <dgm:prSet/>
      <dgm:spPr/>
      <dgm:t>
        <a:bodyPr/>
        <a:lstStyle/>
        <a:p>
          <a:endParaRPr lang="vi-VN"/>
        </a:p>
      </dgm:t>
    </dgm:pt>
    <dgm:pt modelId="{42D78E40-87E4-4936-8019-A29E40ABD0FA}" type="sibTrans" cxnId="{ED896FED-78A5-4163-B274-EB53FB9E2866}">
      <dgm:prSet/>
      <dgm:spPr/>
      <dgm:t>
        <a:bodyPr/>
        <a:lstStyle/>
        <a:p>
          <a:endParaRPr lang="vi-VN"/>
        </a:p>
      </dgm:t>
    </dgm:pt>
    <dgm:pt modelId="{434E9728-714B-4C57-935F-E584C2848AB1}">
      <dgm:prSet phldrT="[Text]"/>
      <dgm:spPr/>
      <dgm:t>
        <a:bodyPr/>
        <a:lstStyle/>
        <a:p>
          <a:r>
            <a:rPr lang="en-US" smtClean="0"/>
            <a:t>…</a:t>
          </a:r>
          <a:endParaRPr lang="vi-VN"/>
        </a:p>
      </dgm:t>
    </dgm:pt>
    <dgm:pt modelId="{0ECC7293-C80E-4CFA-94CB-1B832852E06C}" type="parTrans" cxnId="{ACC79B1F-9073-494E-A4F4-297F5863FEB3}">
      <dgm:prSet/>
      <dgm:spPr/>
      <dgm:t>
        <a:bodyPr/>
        <a:lstStyle/>
        <a:p>
          <a:endParaRPr lang="vi-VN"/>
        </a:p>
      </dgm:t>
    </dgm:pt>
    <dgm:pt modelId="{176B7206-0804-4FB3-AB44-4D99A6FE2F5E}" type="sibTrans" cxnId="{ACC79B1F-9073-494E-A4F4-297F5863FEB3}">
      <dgm:prSet/>
      <dgm:spPr/>
      <dgm:t>
        <a:bodyPr/>
        <a:lstStyle/>
        <a:p>
          <a:endParaRPr lang="vi-VN"/>
        </a:p>
      </dgm:t>
    </dgm:pt>
    <dgm:pt modelId="{DA808A7E-ADD8-44D1-84C3-59CDFC1E2BC4}" type="pres">
      <dgm:prSet presAssocID="{669ABEDD-5DE3-4A79-B4C9-58EF960536E3}" presName="hierChild1" presStyleCnt="0">
        <dgm:presLayoutVars>
          <dgm:orgChart val="1"/>
          <dgm:chPref val="1"/>
          <dgm:dir/>
          <dgm:animOne val="branch"/>
          <dgm:animLvl val="lvl"/>
          <dgm:resizeHandles/>
        </dgm:presLayoutVars>
      </dgm:prSet>
      <dgm:spPr/>
      <dgm:t>
        <a:bodyPr/>
        <a:lstStyle/>
        <a:p>
          <a:endParaRPr lang="en-US"/>
        </a:p>
      </dgm:t>
    </dgm:pt>
    <dgm:pt modelId="{413319BC-5151-4299-90E0-C244F717B7D6}" type="pres">
      <dgm:prSet presAssocID="{E78B99E3-758A-4700-913B-229A47A44B1C}" presName="hierRoot1" presStyleCnt="0">
        <dgm:presLayoutVars>
          <dgm:hierBranch val="init"/>
        </dgm:presLayoutVars>
      </dgm:prSet>
      <dgm:spPr/>
    </dgm:pt>
    <dgm:pt modelId="{4D5B0317-E44C-4566-B0CA-9496C5A0B014}" type="pres">
      <dgm:prSet presAssocID="{E78B99E3-758A-4700-913B-229A47A44B1C}" presName="rootComposite1" presStyleCnt="0"/>
      <dgm:spPr/>
    </dgm:pt>
    <dgm:pt modelId="{C3AA5FE1-8204-4EFA-9E49-21B39D8584DB}" type="pres">
      <dgm:prSet presAssocID="{E78B99E3-758A-4700-913B-229A47A44B1C}" presName="rootText1" presStyleLbl="node0" presStyleIdx="0" presStyleCnt="1">
        <dgm:presLayoutVars>
          <dgm:chPref val="3"/>
        </dgm:presLayoutVars>
      </dgm:prSet>
      <dgm:spPr/>
      <dgm:t>
        <a:bodyPr/>
        <a:lstStyle/>
        <a:p>
          <a:endParaRPr lang="vi-VN"/>
        </a:p>
      </dgm:t>
    </dgm:pt>
    <dgm:pt modelId="{B318C301-FE74-40A3-8595-FCFF25A34D7F}" type="pres">
      <dgm:prSet presAssocID="{E78B99E3-758A-4700-913B-229A47A44B1C}" presName="rootConnector1" presStyleLbl="node1" presStyleIdx="0" presStyleCnt="0"/>
      <dgm:spPr/>
      <dgm:t>
        <a:bodyPr/>
        <a:lstStyle/>
        <a:p>
          <a:endParaRPr lang="en-US"/>
        </a:p>
      </dgm:t>
    </dgm:pt>
    <dgm:pt modelId="{ED77CC21-F2F5-4C22-80F0-39729CB576FC}" type="pres">
      <dgm:prSet presAssocID="{E78B99E3-758A-4700-913B-229A47A44B1C}" presName="hierChild2" presStyleCnt="0"/>
      <dgm:spPr/>
    </dgm:pt>
    <dgm:pt modelId="{D6E78BB2-DED8-4E19-8BC6-31F42B06D47C}" type="pres">
      <dgm:prSet presAssocID="{18E28E45-C47A-441C-982E-940C77A753CA}" presName="Name37" presStyleLbl="parChTrans1D2" presStyleIdx="0" presStyleCnt="2"/>
      <dgm:spPr/>
      <dgm:t>
        <a:bodyPr/>
        <a:lstStyle/>
        <a:p>
          <a:endParaRPr lang="en-US"/>
        </a:p>
      </dgm:t>
    </dgm:pt>
    <dgm:pt modelId="{88316EA4-A9EA-41A0-9057-A44E8F220C19}" type="pres">
      <dgm:prSet presAssocID="{894E42CE-FFB0-42D4-A998-E401349D81E5}" presName="hierRoot2" presStyleCnt="0">
        <dgm:presLayoutVars>
          <dgm:hierBranch val="init"/>
        </dgm:presLayoutVars>
      </dgm:prSet>
      <dgm:spPr/>
    </dgm:pt>
    <dgm:pt modelId="{6C81BBAD-CF21-4341-9F80-B8256E5B60D2}" type="pres">
      <dgm:prSet presAssocID="{894E42CE-FFB0-42D4-A998-E401349D81E5}" presName="rootComposite" presStyleCnt="0"/>
      <dgm:spPr/>
    </dgm:pt>
    <dgm:pt modelId="{CAD7798F-6F2A-4F69-A02C-534E2942AB7D}" type="pres">
      <dgm:prSet presAssocID="{894E42CE-FFB0-42D4-A998-E401349D81E5}" presName="rootText" presStyleLbl="node2" presStyleIdx="0" presStyleCnt="2">
        <dgm:presLayoutVars>
          <dgm:chPref val="3"/>
        </dgm:presLayoutVars>
      </dgm:prSet>
      <dgm:spPr/>
      <dgm:t>
        <a:bodyPr/>
        <a:lstStyle/>
        <a:p>
          <a:endParaRPr lang="vi-VN"/>
        </a:p>
      </dgm:t>
    </dgm:pt>
    <dgm:pt modelId="{5C481C90-C03D-4F89-8AAA-1E1DF69FEC67}" type="pres">
      <dgm:prSet presAssocID="{894E42CE-FFB0-42D4-A998-E401349D81E5}" presName="rootConnector" presStyleLbl="node2" presStyleIdx="0" presStyleCnt="2"/>
      <dgm:spPr/>
      <dgm:t>
        <a:bodyPr/>
        <a:lstStyle/>
        <a:p>
          <a:endParaRPr lang="en-US"/>
        </a:p>
      </dgm:t>
    </dgm:pt>
    <dgm:pt modelId="{5DBF2134-E1AC-4174-A180-384B503F2EDB}" type="pres">
      <dgm:prSet presAssocID="{894E42CE-FFB0-42D4-A998-E401349D81E5}" presName="hierChild4" presStyleCnt="0"/>
      <dgm:spPr/>
    </dgm:pt>
    <dgm:pt modelId="{2404EA34-9108-4064-8DF5-3E5B5346B34A}" type="pres">
      <dgm:prSet presAssocID="{894E42CE-FFB0-42D4-A998-E401349D81E5}" presName="hierChild5" presStyleCnt="0"/>
      <dgm:spPr/>
    </dgm:pt>
    <dgm:pt modelId="{3B94F72F-5778-4A14-9AAE-85D003CB6919}" type="pres">
      <dgm:prSet presAssocID="{0ECC7293-C80E-4CFA-94CB-1B832852E06C}" presName="Name37" presStyleLbl="parChTrans1D2" presStyleIdx="1" presStyleCnt="2"/>
      <dgm:spPr/>
      <dgm:t>
        <a:bodyPr/>
        <a:lstStyle/>
        <a:p>
          <a:endParaRPr lang="en-US"/>
        </a:p>
      </dgm:t>
    </dgm:pt>
    <dgm:pt modelId="{9BFF33D3-D00D-443B-A1AC-2B8F27E4FE78}" type="pres">
      <dgm:prSet presAssocID="{434E9728-714B-4C57-935F-E584C2848AB1}" presName="hierRoot2" presStyleCnt="0">
        <dgm:presLayoutVars>
          <dgm:hierBranch val="init"/>
        </dgm:presLayoutVars>
      </dgm:prSet>
      <dgm:spPr/>
    </dgm:pt>
    <dgm:pt modelId="{4C111556-51E7-4590-A904-2A3F2C55660B}" type="pres">
      <dgm:prSet presAssocID="{434E9728-714B-4C57-935F-E584C2848AB1}" presName="rootComposite" presStyleCnt="0"/>
      <dgm:spPr/>
    </dgm:pt>
    <dgm:pt modelId="{4AA640C5-010A-4165-ABC9-34A2D8FB4131}" type="pres">
      <dgm:prSet presAssocID="{434E9728-714B-4C57-935F-E584C2848AB1}" presName="rootText" presStyleLbl="node2" presStyleIdx="1" presStyleCnt="2">
        <dgm:presLayoutVars>
          <dgm:chPref val="3"/>
        </dgm:presLayoutVars>
      </dgm:prSet>
      <dgm:spPr/>
      <dgm:t>
        <a:bodyPr/>
        <a:lstStyle/>
        <a:p>
          <a:endParaRPr lang="en-US"/>
        </a:p>
      </dgm:t>
    </dgm:pt>
    <dgm:pt modelId="{9194678E-7C0E-44F1-A009-281784392F2B}" type="pres">
      <dgm:prSet presAssocID="{434E9728-714B-4C57-935F-E584C2848AB1}" presName="rootConnector" presStyleLbl="node2" presStyleIdx="1" presStyleCnt="2"/>
      <dgm:spPr/>
      <dgm:t>
        <a:bodyPr/>
        <a:lstStyle/>
        <a:p>
          <a:endParaRPr lang="en-US"/>
        </a:p>
      </dgm:t>
    </dgm:pt>
    <dgm:pt modelId="{9EF4306F-731B-4DA9-BDD9-7A700BAA51F5}" type="pres">
      <dgm:prSet presAssocID="{434E9728-714B-4C57-935F-E584C2848AB1}" presName="hierChild4" presStyleCnt="0"/>
      <dgm:spPr/>
    </dgm:pt>
    <dgm:pt modelId="{A1308D7B-69E7-49A9-87D7-7CB8D81B936A}" type="pres">
      <dgm:prSet presAssocID="{434E9728-714B-4C57-935F-E584C2848AB1}" presName="hierChild5" presStyleCnt="0"/>
      <dgm:spPr/>
    </dgm:pt>
    <dgm:pt modelId="{0A4DE919-1D39-4188-A88B-746D5B070DED}" type="pres">
      <dgm:prSet presAssocID="{E78B99E3-758A-4700-913B-229A47A44B1C}" presName="hierChild3" presStyleCnt="0"/>
      <dgm:spPr/>
    </dgm:pt>
  </dgm:ptLst>
  <dgm:cxnLst>
    <dgm:cxn modelId="{61091464-69DC-4AC2-9CAB-5FDADE1B6065}" type="presOf" srcId="{E78B99E3-758A-4700-913B-229A47A44B1C}" destId="{B318C301-FE74-40A3-8595-FCFF25A34D7F}" srcOrd="1" destOrd="0" presId="urn:microsoft.com/office/officeart/2005/8/layout/orgChart1"/>
    <dgm:cxn modelId="{6C0BC825-D941-416D-8FC0-F494BBB417CA}" type="presOf" srcId="{669ABEDD-5DE3-4A79-B4C9-58EF960536E3}" destId="{DA808A7E-ADD8-44D1-84C3-59CDFC1E2BC4}" srcOrd="0" destOrd="0" presId="urn:microsoft.com/office/officeart/2005/8/layout/orgChart1"/>
    <dgm:cxn modelId="{AABA1D38-AD09-4658-B52F-B9462A578EA6}" srcId="{669ABEDD-5DE3-4A79-B4C9-58EF960536E3}" destId="{E78B99E3-758A-4700-913B-229A47A44B1C}" srcOrd="0" destOrd="0" parTransId="{8BEEEFB5-0BF8-4820-A597-E70867169259}" sibTransId="{8C783389-D866-4420-AD9E-7DB08F3B759E}"/>
    <dgm:cxn modelId="{ED896FED-78A5-4163-B274-EB53FB9E2866}" srcId="{E78B99E3-758A-4700-913B-229A47A44B1C}" destId="{894E42CE-FFB0-42D4-A998-E401349D81E5}" srcOrd="0" destOrd="0" parTransId="{18E28E45-C47A-441C-982E-940C77A753CA}" sibTransId="{42D78E40-87E4-4936-8019-A29E40ABD0FA}"/>
    <dgm:cxn modelId="{B4B4D393-6488-4B12-985A-427EF22DD4A4}" type="presOf" srcId="{0ECC7293-C80E-4CFA-94CB-1B832852E06C}" destId="{3B94F72F-5778-4A14-9AAE-85D003CB6919}" srcOrd="0" destOrd="0" presId="urn:microsoft.com/office/officeart/2005/8/layout/orgChart1"/>
    <dgm:cxn modelId="{DE4B43C5-74BC-48EE-A47C-404563679DE6}" type="presOf" srcId="{894E42CE-FFB0-42D4-A998-E401349D81E5}" destId="{5C481C90-C03D-4F89-8AAA-1E1DF69FEC67}" srcOrd="1" destOrd="0" presId="urn:microsoft.com/office/officeart/2005/8/layout/orgChart1"/>
    <dgm:cxn modelId="{C2B5FA5F-C25F-47F3-B789-A97E30DC279E}" type="presOf" srcId="{18E28E45-C47A-441C-982E-940C77A753CA}" destId="{D6E78BB2-DED8-4E19-8BC6-31F42B06D47C}" srcOrd="0" destOrd="0" presId="urn:microsoft.com/office/officeart/2005/8/layout/orgChart1"/>
    <dgm:cxn modelId="{ACC79B1F-9073-494E-A4F4-297F5863FEB3}" srcId="{E78B99E3-758A-4700-913B-229A47A44B1C}" destId="{434E9728-714B-4C57-935F-E584C2848AB1}" srcOrd="1" destOrd="0" parTransId="{0ECC7293-C80E-4CFA-94CB-1B832852E06C}" sibTransId="{176B7206-0804-4FB3-AB44-4D99A6FE2F5E}"/>
    <dgm:cxn modelId="{0796FD21-5FE3-4448-928B-AC011A2ED635}" type="presOf" srcId="{434E9728-714B-4C57-935F-E584C2848AB1}" destId="{9194678E-7C0E-44F1-A009-281784392F2B}" srcOrd="1" destOrd="0" presId="urn:microsoft.com/office/officeart/2005/8/layout/orgChart1"/>
    <dgm:cxn modelId="{D76D29B0-C7E4-4794-9325-0DB7B51D3925}" type="presOf" srcId="{894E42CE-FFB0-42D4-A998-E401349D81E5}" destId="{CAD7798F-6F2A-4F69-A02C-534E2942AB7D}" srcOrd="0" destOrd="0" presId="urn:microsoft.com/office/officeart/2005/8/layout/orgChart1"/>
    <dgm:cxn modelId="{E3841601-BED1-44FC-BF3D-0E5145F40FB5}" type="presOf" srcId="{E78B99E3-758A-4700-913B-229A47A44B1C}" destId="{C3AA5FE1-8204-4EFA-9E49-21B39D8584DB}" srcOrd="0" destOrd="0" presId="urn:microsoft.com/office/officeart/2005/8/layout/orgChart1"/>
    <dgm:cxn modelId="{FB20C4FC-B176-481B-AD11-F66A37AFE4D4}" type="presOf" srcId="{434E9728-714B-4C57-935F-E584C2848AB1}" destId="{4AA640C5-010A-4165-ABC9-34A2D8FB4131}" srcOrd="0" destOrd="0" presId="urn:microsoft.com/office/officeart/2005/8/layout/orgChart1"/>
    <dgm:cxn modelId="{0298EEB1-6A5E-48BF-BD95-5209AA4F6CCF}" type="presParOf" srcId="{DA808A7E-ADD8-44D1-84C3-59CDFC1E2BC4}" destId="{413319BC-5151-4299-90E0-C244F717B7D6}" srcOrd="0" destOrd="0" presId="urn:microsoft.com/office/officeart/2005/8/layout/orgChart1"/>
    <dgm:cxn modelId="{D8ECBF1B-DC70-47D3-9206-DD27F2DEADFE}" type="presParOf" srcId="{413319BC-5151-4299-90E0-C244F717B7D6}" destId="{4D5B0317-E44C-4566-B0CA-9496C5A0B014}" srcOrd="0" destOrd="0" presId="urn:microsoft.com/office/officeart/2005/8/layout/orgChart1"/>
    <dgm:cxn modelId="{54BBBB0C-B53C-473C-BB34-28C319E1BA13}" type="presParOf" srcId="{4D5B0317-E44C-4566-B0CA-9496C5A0B014}" destId="{C3AA5FE1-8204-4EFA-9E49-21B39D8584DB}" srcOrd="0" destOrd="0" presId="urn:microsoft.com/office/officeart/2005/8/layout/orgChart1"/>
    <dgm:cxn modelId="{E018FD45-A438-4EAF-8EDB-378ADE54A8CB}" type="presParOf" srcId="{4D5B0317-E44C-4566-B0CA-9496C5A0B014}" destId="{B318C301-FE74-40A3-8595-FCFF25A34D7F}" srcOrd="1" destOrd="0" presId="urn:microsoft.com/office/officeart/2005/8/layout/orgChart1"/>
    <dgm:cxn modelId="{0896AF82-D323-4354-9FD7-12ACBA8DBE77}" type="presParOf" srcId="{413319BC-5151-4299-90E0-C244F717B7D6}" destId="{ED77CC21-F2F5-4C22-80F0-39729CB576FC}" srcOrd="1" destOrd="0" presId="urn:microsoft.com/office/officeart/2005/8/layout/orgChart1"/>
    <dgm:cxn modelId="{1B3579ED-9F7B-46E6-B2B4-5538402AC522}" type="presParOf" srcId="{ED77CC21-F2F5-4C22-80F0-39729CB576FC}" destId="{D6E78BB2-DED8-4E19-8BC6-31F42B06D47C}" srcOrd="0" destOrd="0" presId="urn:microsoft.com/office/officeart/2005/8/layout/orgChart1"/>
    <dgm:cxn modelId="{F26F7E75-6608-4B34-8514-CE32B611B0BB}" type="presParOf" srcId="{ED77CC21-F2F5-4C22-80F0-39729CB576FC}" destId="{88316EA4-A9EA-41A0-9057-A44E8F220C19}" srcOrd="1" destOrd="0" presId="urn:microsoft.com/office/officeart/2005/8/layout/orgChart1"/>
    <dgm:cxn modelId="{4AC11185-F8E0-451F-A330-A43A1AAB5EE2}" type="presParOf" srcId="{88316EA4-A9EA-41A0-9057-A44E8F220C19}" destId="{6C81BBAD-CF21-4341-9F80-B8256E5B60D2}" srcOrd="0" destOrd="0" presId="urn:microsoft.com/office/officeart/2005/8/layout/orgChart1"/>
    <dgm:cxn modelId="{C70F2155-FC4E-49DA-8D33-A9D9AB268B81}" type="presParOf" srcId="{6C81BBAD-CF21-4341-9F80-B8256E5B60D2}" destId="{CAD7798F-6F2A-4F69-A02C-534E2942AB7D}" srcOrd="0" destOrd="0" presId="urn:microsoft.com/office/officeart/2005/8/layout/orgChart1"/>
    <dgm:cxn modelId="{7B1E5A55-136F-408A-BA0C-6AB04D8C5F7A}" type="presParOf" srcId="{6C81BBAD-CF21-4341-9F80-B8256E5B60D2}" destId="{5C481C90-C03D-4F89-8AAA-1E1DF69FEC67}" srcOrd="1" destOrd="0" presId="urn:microsoft.com/office/officeart/2005/8/layout/orgChart1"/>
    <dgm:cxn modelId="{EFF2CAAD-4BEC-48DD-A03D-01FACEA83FB5}" type="presParOf" srcId="{88316EA4-A9EA-41A0-9057-A44E8F220C19}" destId="{5DBF2134-E1AC-4174-A180-384B503F2EDB}" srcOrd="1" destOrd="0" presId="urn:microsoft.com/office/officeart/2005/8/layout/orgChart1"/>
    <dgm:cxn modelId="{10838954-3476-4361-861F-A1FA54C1326E}" type="presParOf" srcId="{88316EA4-A9EA-41A0-9057-A44E8F220C19}" destId="{2404EA34-9108-4064-8DF5-3E5B5346B34A}" srcOrd="2" destOrd="0" presId="urn:microsoft.com/office/officeart/2005/8/layout/orgChart1"/>
    <dgm:cxn modelId="{80BAB07E-5DA8-474D-91E8-39DA030E95D4}" type="presParOf" srcId="{ED77CC21-F2F5-4C22-80F0-39729CB576FC}" destId="{3B94F72F-5778-4A14-9AAE-85D003CB6919}" srcOrd="2" destOrd="0" presId="urn:microsoft.com/office/officeart/2005/8/layout/orgChart1"/>
    <dgm:cxn modelId="{0E5C9D11-D586-4CB2-89E3-63B81396067E}" type="presParOf" srcId="{ED77CC21-F2F5-4C22-80F0-39729CB576FC}" destId="{9BFF33D3-D00D-443B-A1AC-2B8F27E4FE78}" srcOrd="3" destOrd="0" presId="urn:microsoft.com/office/officeart/2005/8/layout/orgChart1"/>
    <dgm:cxn modelId="{62C686B3-7326-4C64-B771-613B6E31BE08}" type="presParOf" srcId="{9BFF33D3-D00D-443B-A1AC-2B8F27E4FE78}" destId="{4C111556-51E7-4590-A904-2A3F2C55660B}" srcOrd="0" destOrd="0" presId="urn:microsoft.com/office/officeart/2005/8/layout/orgChart1"/>
    <dgm:cxn modelId="{D72B434B-DD49-4411-AD07-87E81D673FEE}" type="presParOf" srcId="{4C111556-51E7-4590-A904-2A3F2C55660B}" destId="{4AA640C5-010A-4165-ABC9-34A2D8FB4131}" srcOrd="0" destOrd="0" presId="urn:microsoft.com/office/officeart/2005/8/layout/orgChart1"/>
    <dgm:cxn modelId="{1AAD4D23-38FC-4A6F-83AC-22E11E898582}" type="presParOf" srcId="{4C111556-51E7-4590-A904-2A3F2C55660B}" destId="{9194678E-7C0E-44F1-A009-281784392F2B}" srcOrd="1" destOrd="0" presId="urn:microsoft.com/office/officeart/2005/8/layout/orgChart1"/>
    <dgm:cxn modelId="{B6D5848D-7FC9-4FA6-A46E-A94C6D0125FB}" type="presParOf" srcId="{9BFF33D3-D00D-443B-A1AC-2B8F27E4FE78}" destId="{9EF4306F-731B-4DA9-BDD9-7A700BAA51F5}" srcOrd="1" destOrd="0" presId="urn:microsoft.com/office/officeart/2005/8/layout/orgChart1"/>
    <dgm:cxn modelId="{BFF4C9A2-C88D-41BF-B9D7-27535BDCB993}" type="presParOf" srcId="{9BFF33D3-D00D-443B-A1AC-2B8F27E4FE78}" destId="{A1308D7B-69E7-49A9-87D7-7CB8D81B936A}" srcOrd="2" destOrd="0" presId="urn:microsoft.com/office/officeart/2005/8/layout/orgChart1"/>
    <dgm:cxn modelId="{BD6C85F3-0320-466F-95E4-2DA196151E51}" type="presParOf" srcId="{413319BC-5151-4299-90E0-C244F717B7D6}" destId="{0A4DE919-1D39-4188-A88B-746D5B070DE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4F72F-5778-4A14-9AAE-85D003CB6919}">
      <dsp:nvSpPr>
        <dsp:cNvPr id="0" name=""/>
        <dsp:cNvSpPr/>
      </dsp:nvSpPr>
      <dsp:spPr>
        <a:xfrm>
          <a:off x="4114799" y="2371508"/>
          <a:ext cx="2911251" cy="505258"/>
        </a:xfrm>
        <a:custGeom>
          <a:avLst/>
          <a:gdLst/>
          <a:ahLst/>
          <a:cxnLst/>
          <a:rect l="0" t="0" r="0" b="0"/>
          <a:pathLst>
            <a:path>
              <a:moveTo>
                <a:pt x="0" y="0"/>
              </a:moveTo>
              <a:lnTo>
                <a:pt x="0" y="252629"/>
              </a:lnTo>
              <a:lnTo>
                <a:pt x="2911251" y="252629"/>
              </a:lnTo>
              <a:lnTo>
                <a:pt x="2911251" y="5052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BC3E67-4588-46E4-BA00-8C25B4C2ED8D}">
      <dsp:nvSpPr>
        <dsp:cNvPr id="0" name=""/>
        <dsp:cNvSpPr/>
      </dsp:nvSpPr>
      <dsp:spPr>
        <a:xfrm>
          <a:off x="4069079" y="2371508"/>
          <a:ext cx="91440" cy="505258"/>
        </a:xfrm>
        <a:custGeom>
          <a:avLst/>
          <a:gdLst/>
          <a:ahLst/>
          <a:cxnLst/>
          <a:rect l="0" t="0" r="0" b="0"/>
          <a:pathLst>
            <a:path>
              <a:moveTo>
                <a:pt x="45720" y="0"/>
              </a:moveTo>
              <a:lnTo>
                <a:pt x="45720" y="5052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E78BB2-DED8-4E19-8BC6-31F42B06D47C}">
      <dsp:nvSpPr>
        <dsp:cNvPr id="0" name=""/>
        <dsp:cNvSpPr/>
      </dsp:nvSpPr>
      <dsp:spPr>
        <a:xfrm>
          <a:off x="1203548" y="2371508"/>
          <a:ext cx="2911251" cy="505258"/>
        </a:xfrm>
        <a:custGeom>
          <a:avLst/>
          <a:gdLst/>
          <a:ahLst/>
          <a:cxnLst/>
          <a:rect l="0" t="0" r="0" b="0"/>
          <a:pathLst>
            <a:path>
              <a:moveTo>
                <a:pt x="2911251" y="0"/>
              </a:moveTo>
              <a:lnTo>
                <a:pt x="2911251" y="252629"/>
              </a:lnTo>
              <a:lnTo>
                <a:pt x="0" y="252629"/>
              </a:lnTo>
              <a:lnTo>
                <a:pt x="0" y="50525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AA5FE1-8204-4EFA-9E49-21B39D8584DB}">
      <dsp:nvSpPr>
        <dsp:cNvPr id="0" name=""/>
        <dsp:cNvSpPr/>
      </dsp:nvSpPr>
      <dsp:spPr>
        <a:xfrm>
          <a:off x="2911803" y="1168511"/>
          <a:ext cx="2405992" cy="12029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smtClean="0"/>
            <a:t>Trang chủ (Default.html)</a:t>
          </a:r>
          <a:endParaRPr lang="vi-VN" sz="2600" kern="1200"/>
        </a:p>
      </dsp:txBody>
      <dsp:txXfrm>
        <a:off x="2911803" y="1168511"/>
        <a:ext cx="2405992" cy="1202996"/>
      </dsp:txXfrm>
    </dsp:sp>
    <dsp:sp modelId="{CAD7798F-6F2A-4F69-A02C-534E2942AB7D}">
      <dsp:nvSpPr>
        <dsp:cNvPr id="0" name=""/>
        <dsp:cNvSpPr/>
      </dsp:nvSpPr>
      <dsp:spPr>
        <a:xfrm>
          <a:off x="552" y="2876766"/>
          <a:ext cx="2405992" cy="12029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smtClean="0"/>
            <a:t>Trang con (member1.html)</a:t>
          </a:r>
          <a:endParaRPr lang="vi-VN" sz="2600" kern="1200"/>
        </a:p>
      </dsp:txBody>
      <dsp:txXfrm>
        <a:off x="552" y="2876766"/>
        <a:ext cx="2405992" cy="1202996"/>
      </dsp:txXfrm>
    </dsp:sp>
    <dsp:sp modelId="{8807EB82-50C1-4F73-9E4A-99A6152041E6}">
      <dsp:nvSpPr>
        <dsp:cNvPr id="0" name=""/>
        <dsp:cNvSpPr/>
      </dsp:nvSpPr>
      <dsp:spPr>
        <a:xfrm>
          <a:off x="2911803" y="2876766"/>
          <a:ext cx="2405992" cy="12029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smtClean="0"/>
            <a:t>Trang con (member2.html)</a:t>
          </a:r>
          <a:endParaRPr lang="vi-VN" sz="2600" kern="1200"/>
        </a:p>
      </dsp:txBody>
      <dsp:txXfrm>
        <a:off x="2911803" y="2876766"/>
        <a:ext cx="2405992" cy="1202996"/>
      </dsp:txXfrm>
    </dsp:sp>
    <dsp:sp modelId="{4AA640C5-010A-4165-ABC9-34A2D8FB4131}">
      <dsp:nvSpPr>
        <dsp:cNvPr id="0" name=""/>
        <dsp:cNvSpPr/>
      </dsp:nvSpPr>
      <dsp:spPr>
        <a:xfrm>
          <a:off x="5823054" y="2876766"/>
          <a:ext cx="2405992" cy="12029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smtClean="0"/>
            <a:t>…</a:t>
          </a:r>
          <a:endParaRPr lang="vi-VN" sz="2600" kern="1200"/>
        </a:p>
      </dsp:txBody>
      <dsp:txXfrm>
        <a:off x="5823054" y="2876766"/>
        <a:ext cx="2405992" cy="1202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4F72F-5778-4A14-9AAE-85D003CB6919}">
      <dsp:nvSpPr>
        <dsp:cNvPr id="0" name=""/>
        <dsp:cNvSpPr/>
      </dsp:nvSpPr>
      <dsp:spPr>
        <a:xfrm>
          <a:off x="4114800" y="1039215"/>
          <a:ext cx="1256578" cy="436167"/>
        </a:xfrm>
        <a:custGeom>
          <a:avLst/>
          <a:gdLst/>
          <a:ahLst/>
          <a:cxnLst/>
          <a:rect l="0" t="0" r="0" b="0"/>
          <a:pathLst>
            <a:path>
              <a:moveTo>
                <a:pt x="0" y="0"/>
              </a:moveTo>
              <a:lnTo>
                <a:pt x="0" y="218083"/>
              </a:lnTo>
              <a:lnTo>
                <a:pt x="1256578" y="218083"/>
              </a:lnTo>
              <a:lnTo>
                <a:pt x="1256578" y="43616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E78BB2-DED8-4E19-8BC6-31F42B06D47C}">
      <dsp:nvSpPr>
        <dsp:cNvPr id="0" name=""/>
        <dsp:cNvSpPr/>
      </dsp:nvSpPr>
      <dsp:spPr>
        <a:xfrm>
          <a:off x="2858221" y="1039215"/>
          <a:ext cx="1256578" cy="436167"/>
        </a:xfrm>
        <a:custGeom>
          <a:avLst/>
          <a:gdLst/>
          <a:ahLst/>
          <a:cxnLst/>
          <a:rect l="0" t="0" r="0" b="0"/>
          <a:pathLst>
            <a:path>
              <a:moveTo>
                <a:pt x="1256578" y="0"/>
              </a:moveTo>
              <a:lnTo>
                <a:pt x="1256578" y="218083"/>
              </a:lnTo>
              <a:lnTo>
                <a:pt x="0" y="218083"/>
              </a:lnTo>
              <a:lnTo>
                <a:pt x="0" y="43616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AA5FE1-8204-4EFA-9E49-21B39D8584DB}">
      <dsp:nvSpPr>
        <dsp:cNvPr id="0" name=""/>
        <dsp:cNvSpPr/>
      </dsp:nvSpPr>
      <dsp:spPr>
        <a:xfrm>
          <a:off x="3076305" y="720"/>
          <a:ext cx="2076989" cy="10384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Trang chủ (Default.aspx)</a:t>
          </a:r>
          <a:endParaRPr lang="vi-VN" sz="2400" kern="1200"/>
        </a:p>
      </dsp:txBody>
      <dsp:txXfrm>
        <a:off x="3076305" y="720"/>
        <a:ext cx="2076989" cy="1038494"/>
      </dsp:txXfrm>
    </dsp:sp>
    <dsp:sp modelId="{CAD7798F-6F2A-4F69-A02C-534E2942AB7D}">
      <dsp:nvSpPr>
        <dsp:cNvPr id="0" name=""/>
        <dsp:cNvSpPr/>
      </dsp:nvSpPr>
      <dsp:spPr>
        <a:xfrm>
          <a:off x="1819726" y="1475383"/>
          <a:ext cx="2076989" cy="10384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Trang con i (member.aspx)</a:t>
          </a:r>
          <a:endParaRPr lang="vi-VN" sz="2400" kern="1200"/>
        </a:p>
      </dsp:txBody>
      <dsp:txXfrm>
        <a:off x="1819726" y="1475383"/>
        <a:ext cx="2076989" cy="1038494"/>
      </dsp:txXfrm>
    </dsp:sp>
    <dsp:sp modelId="{4AA640C5-010A-4165-ABC9-34A2D8FB4131}">
      <dsp:nvSpPr>
        <dsp:cNvPr id="0" name=""/>
        <dsp:cNvSpPr/>
      </dsp:nvSpPr>
      <dsp:spPr>
        <a:xfrm>
          <a:off x="4332883" y="1475383"/>
          <a:ext cx="2076989" cy="1038494"/>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a:t>
          </a:r>
          <a:endParaRPr lang="vi-VN" sz="2400" kern="1200"/>
        </a:p>
      </dsp:txBody>
      <dsp:txXfrm>
        <a:off x="4332883" y="1475383"/>
        <a:ext cx="2076989" cy="103849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r>
              <a:rPr lang="en-US"/>
              <a:t>02/2012</a:t>
            </a:r>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1C9024A7-14CF-49AD-8C23-C55B8570DF69}" type="slidenum">
              <a:rPr lang="en-US"/>
              <a:pPr>
                <a:defRPr/>
              </a:pPr>
              <a:t>‹#›</a:t>
            </a:fld>
            <a:endParaRPr lang="en-US"/>
          </a:p>
        </p:txBody>
      </p:sp>
    </p:spTree>
    <p:extLst>
      <p:ext uri="{BB962C8B-B14F-4D97-AF65-F5344CB8AC3E}">
        <p14:creationId xmlns:p14="http://schemas.microsoft.com/office/powerpoint/2010/main" val="397262113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charset="0"/>
              </a:defRPr>
            </a:lvl1pPr>
          </a:lstStyle>
          <a:p>
            <a:pPr>
              <a:defRPr/>
            </a:pPr>
            <a:r>
              <a:rPr lang="en-US"/>
              <a:t>02/2012</a:t>
            </a:r>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atin typeface="Arial" charset="0"/>
              </a:defRPr>
            </a:lvl1pPr>
          </a:lstStyle>
          <a:p>
            <a:pPr>
              <a:defRPr/>
            </a:pPr>
            <a:fld id="{945F052C-0336-4D6A-9E9C-F4342195400F}" type="slidenum">
              <a:rPr lang="en-US"/>
              <a:pPr>
                <a:defRPr/>
              </a:pPr>
              <a:t>‹#›</a:t>
            </a:fld>
            <a:endParaRPr lang="en-US"/>
          </a:p>
        </p:txBody>
      </p:sp>
    </p:spTree>
    <p:extLst>
      <p:ext uri="{BB962C8B-B14F-4D97-AF65-F5344CB8AC3E}">
        <p14:creationId xmlns:p14="http://schemas.microsoft.com/office/powerpoint/2010/main" val="402768145"/>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43377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1749766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234437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p:spPr>
        <p:txBody>
          <a:bodyPr/>
          <a:lstStyle/>
          <a:p>
            <a:endParaRPr lang="vi-VN" smtClean="0"/>
          </a:p>
        </p:txBody>
      </p:sp>
      <p:sp>
        <p:nvSpPr>
          <p:cNvPr id="76804"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A04C433F-E8CD-43AC-BF05-5F00E761B205}" type="slidenum">
              <a:rPr lang="en-US" smtClean="0">
                <a:latin typeface="Arial" charset="0"/>
              </a:rPr>
              <a:pPr/>
              <a:t>104</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p:spPr>
        <p:txBody>
          <a:bodyPr/>
          <a:lstStyle/>
          <a:p>
            <a:endParaRPr lang="vi-VN" smtClean="0"/>
          </a:p>
        </p:txBody>
      </p:sp>
      <p:sp>
        <p:nvSpPr>
          <p:cNvPr id="77828"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958D410-9361-4A4F-B4B1-A6F25034659A}" type="slidenum">
              <a:rPr lang="en-US" smtClean="0">
                <a:latin typeface="Arial" charset="0"/>
              </a:rPr>
              <a:pPr/>
              <a:t>105</a:t>
            </a:fld>
            <a:endParaRPr lang="en-US"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p:spPr>
        <p:txBody>
          <a:bodyPr/>
          <a:lstStyle/>
          <a:p>
            <a:endParaRPr lang="vi-VN" smtClean="0"/>
          </a:p>
        </p:txBody>
      </p:sp>
      <p:sp>
        <p:nvSpPr>
          <p:cNvPr id="78852"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2627494-CC98-4599-9087-FEE7407BECC6}" type="slidenum">
              <a:rPr lang="en-US" smtClean="0">
                <a:latin typeface="Arial" charset="0"/>
              </a:rPr>
              <a:pPr/>
              <a:t>151</a:t>
            </a:fld>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p:spPr>
        <p:txBody>
          <a:bodyPr/>
          <a:lstStyle/>
          <a:p>
            <a:endParaRPr lang="vi-VN" smtClean="0"/>
          </a:p>
        </p:txBody>
      </p:sp>
      <p:sp>
        <p:nvSpPr>
          <p:cNvPr id="79876"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AB1D229-ACDD-491A-821F-898E8CDEF7A6}" type="slidenum">
              <a:rPr lang="en-US" smtClean="0">
                <a:latin typeface="Arial" charset="0"/>
              </a:rPr>
              <a:pPr/>
              <a:t>152</a:t>
            </a:fld>
            <a:endParaRPr 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p:spPr>
        <p:txBody>
          <a:bodyPr/>
          <a:lstStyle/>
          <a:p>
            <a:endParaRPr lang="vi-VN" smtClean="0"/>
          </a:p>
        </p:txBody>
      </p:sp>
      <p:sp>
        <p:nvSpPr>
          <p:cNvPr id="80900"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A82B8F3B-72F9-44D7-82E4-730C23CAB94A}" type="slidenum">
              <a:rPr lang="en-US" smtClean="0">
                <a:latin typeface="Arial" charset="0"/>
              </a:rPr>
              <a:pPr/>
              <a:t>153</a:t>
            </a:fld>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p:spPr>
        <p:txBody>
          <a:bodyPr/>
          <a:lstStyle/>
          <a:p>
            <a:endParaRPr lang="vi-VN" smtClean="0"/>
          </a:p>
        </p:txBody>
      </p:sp>
      <p:sp>
        <p:nvSpPr>
          <p:cNvPr id="81924"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2B33DD2-4085-4060-9ED5-F1B66DDD4DDA}" type="slidenum">
              <a:rPr lang="en-US" smtClean="0">
                <a:latin typeface="Arial" charset="0"/>
              </a:rPr>
              <a:pPr/>
              <a:t>154</a:t>
            </a:fld>
            <a:endParaRPr 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p:spPr>
        <p:txBody>
          <a:bodyPr/>
          <a:lstStyle/>
          <a:p>
            <a:endParaRPr lang="vi-VN" smtClean="0"/>
          </a:p>
        </p:txBody>
      </p:sp>
      <p:sp>
        <p:nvSpPr>
          <p:cNvPr id="82948"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FAAC3C5-D4EF-47CF-8831-2D29411A1575}" type="slidenum">
              <a:rPr lang="en-US" smtClean="0">
                <a:latin typeface="Arial" charset="0"/>
              </a:rPr>
              <a:pPr/>
              <a:t>155</a:t>
            </a:fld>
            <a:endParaRPr lang="en-US"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endParaRPr lang="vi-VN" smtClean="0"/>
          </a:p>
        </p:txBody>
      </p:sp>
      <p:sp>
        <p:nvSpPr>
          <p:cNvPr id="83972"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1739BA0-7C69-4809-9561-7A711344E84B}" type="slidenum">
              <a:rPr lang="en-US" smtClean="0">
                <a:latin typeface="Arial" charset="0"/>
              </a:rPr>
              <a:pPr/>
              <a:t>156</a:t>
            </a:fld>
            <a:endParaRPr 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646850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p:spPr>
        <p:txBody>
          <a:bodyPr/>
          <a:lstStyle/>
          <a:p>
            <a:endParaRPr lang="vi-VN" smtClean="0"/>
          </a:p>
        </p:txBody>
      </p:sp>
      <p:sp>
        <p:nvSpPr>
          <p:cNvPr id="84996"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5B63EE67-37B7-4347-B87F-82CDC0FC1E88}" type="slidenum">
              <a:rPr lang="en-US" smtClean="0">
                <a:latin typeface="Arial" charset="0"/>
              </a:rPr>
              <a:pPr/>
              <a:t>157</a:t>
            </a:fld>
            <a:endParaRPr 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p:spPr>
        <p:txBody>
          <a:bodyPr/>
          <a:lstStyle/>
          <a:p>
            <a:endParaRPr lang="vi-VN" smtClean="0"/>
          </a:p>
        </p:txBody>
      </p:sp>
      <p:sp>
        <p:nvSpPr>
          <p:cNvPr id="86020"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D8FCBFF-4C22-415D-9E3E-480DA2A3D193}" type="slidenum">
              <a:rPr lang="en-US" smtClean="0">
                <a:latin typeface="Arial" charset="0"/>
              </a:rPr>
              <a:pPr/>
              <a:t>158</a:t>
            </a:fld>
            <a:endParaRPr lang="en-US"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p:spPr>
        <p:txBody>
          <a:bodyPr/>
          <a:lstStyle/>
          <a:p>
            <a:endParaRPr lang="vi-VN" smtClean="0"/>
          </a:p>
        </p:txBody>
      </p:sp>
      <p:sp>
        <p:nvSpPr>
          <p:cNvPr id="87044"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C711725D-E1D6-4567-AEB9-541045DA5454}" type="slidenum">
              <a:rPr lang="en-US" smtClean="0">
                <a:latin typeface="Arial" charset="0"/>
              </a:rPr>
              <a:pPr/>
              <a:t>160</a:t>
            </a:fld>
            <a:endParaRPr lang="en-US"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p:spPr>
        <p:txBody>
          <a:bodyPr/>
          <a:lstStyle/>
          <a:p>
            <a:endParaRPr lang="vi-VN" smtClean="0"/>
          </a:p>
        </p:txBody>
      </p:sp>
      <p:sp>
        <p:nvSpPr>
          <p:cNvPr id="88068"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A63962FE-8074-4441-998B-AFC5449C33E1}" type="slidenum">
              <a:rPr lang="en-US" smtClean="0">
                <a:latin typeface="Arial" charset="0"/>
              </a:rPr>
              <a:pPr/>
              <a:t>161</a:t>
            </a:fld>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p:spPr>
        <p:txBody>
          <a:bodyPr/>
          <a:lstStyle/>
          <a:p>
            <a:endParaRPr lang="vi-VN" smtClean="0"/>
          </a:p>
        </p:txBody>
      </p:sp>
      <p:sp>
        <p:nvSpPr>
          <p:cNvPr id="89092"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9260F95-F170-44E6-8327-0960821ACDE1}" type="slidenum">
              <a:rPr lang="en-US" smtClean="0">
                <a:latin typeface="Arial" charset="0"/>
              </a:rPr>
              <a:pPr/>
              <a:t>162</a:t>
            </a:fld>
            <a:endParaRPr lang="en-US"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p:spPr>
        <p:txBody>
          <a:bodyPr/>
          <a:lstStyle/>
          <a:p>
            <a:endParaRPr lang="vi-VN" smtClean="0"/>
          </a:p>
        </p:txBody>
      </p:sp>
      <p:sp>
        <p:nvSpPr>
          <p:cNvPr id="90116"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4EF8CB18-EE73-4119-A3A5-AA9609542EF9}" type="slidenum">
              <a:rPr lang="en-US" smtClean="0">
                <a:latin typeface="Arial" charset="0"/>
              </a:rPr>
              <a:pPr/>
              <a:t>163</a:t>
            </a:fld>
            <a:endParaRPr lang="en-US"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p:spPr>
        <p:txBody>
          <a:bodyPr/>
          <a:lstStyle/>
          <a:p>
            <a:endParaRPr lang="vi-VN" smtClean="0"/>
          </a:p>
        </p:txBody>
      </p:sp>
      <p:sp>
        <p:nvSpPr>
          <p:cNvPr id="91140"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993F7BC-319D-4322-883C-E89D7EAF6C1D}" type="slidenum">
              <a:rPr lang="en-US" smtClean="0">
                <a:latin typeface="Arial" charset="0"/>
              </a:rPr>
              <a:pPr/>
              <a:t>164</a:t>
            </a:fld>
            <a:endParaRPr lang="en-US"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p:spPr>
        <p:txBody>
          <a:bodyPr/>
          <a:lstStyle/>
          <a:p>
            <a:endParaRPr lang="vi-VN" smtClean="0"/>
          </a:p>
        </p:txBody>
      </p:sp>
      <p:sp>
        <p:nvSpPr>
          <p:cNvPr id="92164"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FA6687B2-1083-40DB-9A87-D9C8569375A7}" type="slidenum">
              <a:rPr lang="en-US" smtClean="0">
                <a:latin typeface="Arial" charset="0"/>
              </a:rPr>
              <a:pPr/>
              <a:t>165</a:t>
            </a:fld>
            <a:endParaRPr lang="en-US"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p:spPr>
        <p:txBody>
          <a:bodyPr/>
          <a:lstStyle/>
          <a:p>
            <a:endParaRPr lang="vi-VN" smtClean="0"/>
          </a:p>
        </p:txBody>
      </p:sp>
      <p:sp>
        <p:nvSpPr>
          <p:cNvPr id="93188"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8BC2700-5AE1-4E10-8032-6AF1812EEE82}" type="slidenum">
              <a:rPr lang="en-US" smtClean="0">
                <a:latin typeface="Arial" charset="0"/>
              </a:rPr>
              <a:pPr/>
              <a:t>166</a:t>
            </a:fld>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endParaRPr lang="vi-VN" smtClean="0"/>
          </a:p>
        </p:txBody>
      </p:sp>
      <p:sp>
        <p:nvSpPr>
          <p:cNvPr id="94212"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82C47E39-5696-45CC-B3AE-B4E6ACBACA2D}" type="slidenum">
              <a:rPr lang="en-US" smtClean="0">
                <a:latin typeface="Arial" charset="0"/>
              </a:rPr>
              <a:pPr/>
              <a:t>167</a:t>
            </a:fld>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646850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p:spPr>
        <p:txBody>
          <a:bodyPr/>
          <a:lstStyle/>
          <a:p>
            <a:endParaRPr lang="vi-VN" smtClean="0"/>
          </a:p>
        </p:txBody>
      </p:sp>
      <p:sp>
        <p:nvSpPr>
          <p:cNvPr id="95236"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201DDA12-1137-41C3-8747-DA00C0B44667}" type="slidenum">
              <a:rPr lang="en-US" smtClean="0">
                <a:latin typeface="Arial" charset="0"/>
              </a:rPr>
              <a:pPr/>
              <a:t>168</a:t>
            </a:fld>
            <a:endParaRPr lang="en-US"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endParaRPr lang="vi-VN" smtClean="0"/>
          </a:p>
        </p:txBody>
      </p:sp>
      <p:sp>
        <p:nvSpPr>
          <p:cNvPr id="96260"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944ABE4-ECFD-469A-80BC-463FB3319EFF}" type="slidenum">
              <a:rPr lang="en-US" smtClean="0">
                <a:latin typeface="Arial" charset="0"/>
              </a:rPr>
              <a:pPr/>
              <a:t>169</a:t>
            </a:fld>
            <a:endParaRPr 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p:spPr>
        <p:txBody>
          <a:bodyPr/>
          <a:lstStyle/>
          <a:p>
            <a:endParaRPr lang="vi-VN" smtClean="0"/>
          </a:p>
        </p:txBody>
      </p:sp>
      <p:sp>
        <p:nvSpPr>
          <p:cNvPr id="97284" name="Slide Number Placeholder 3"/>
          <p:cNvSpPr>
            <a:spLocks noGrp="1"/>
          </p:cNvSpPr>
          <p:nvPr>
            <p:ph type="sldNum" sz="quarter" idx="5"/>
          </p:nvPr>
        </p:nvSpPr>
        <p:spPr>
          <a:noFill/>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2BECBF2-DA7C-4E68-9A99-BBCDA29E4AC2}" type="slidenum">
              <a:rPr lang="en-US" smtClean="0">
                <a:latin typeface="Arial" charset="0"/>
              </a:rPr>
              <a:pPr/>
              <a:t>170</a:t>
            </a:fld>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646850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646850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64685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41091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3860036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Date Placeholder 3"/>
          <p:cNvSpPr>
            <a:spLocks noGrp="1"/>
          </p:cNvSpPr>
          <p:nvPr>
            <p:ph type="dt" idx="10"/>
          </p:nvPr>
        </p:nvSpPr>
        <p:spPr/>
        <p:txBody>
          <a:bodyPr/>
          <a:lstStyle/>
          <a:p>
            <a:pPr>
              <a:defRPr/>
            </a:pPr>
            <a:r>
              <a:rPr lang="en-US" smtClean="0"/>
              <a:t>02/2012</a:t>
            </a:r>
            <a:endParaRPr lang="en-US"/>
          </a:p>
        </p:txBody>
      </p:sp>
    </p:spTree>
    <p:extLst>
      <p:ext uri="{BB962C8B-B14F-4D97-AF65-F5344CB8AC3E}">
        <p14:creationId xmlns:p14="http://schemas.microsoft.com/office/powerpoint/2010/main" val="1749766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17"/>
          <p:cNvSpPr>
            <a:spLocks noChangeArrowheads="1"/>
          </p:cNvSpPr>
          <p:nvPr/>
        </p:nvSpPr>
        <p:spPr bwMode="white">
          <a:xfrm>
            <a:off x="0" y="4224848"/>
            <a:ext cx="9144000" cy="263683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 name="Group 18"/>
          <p:cNvGrpSpPr>
            <a:grpSpLocks/>
          </p:cNvGrpSpPr>
          <p:nvPr/>
        </p:nvGrpSpPr>
        <p:grpSpPr bwMode="auto">
          <a:xfrm rot="10800000">
            <a:off x="7413625" y="5162551"/>
            <a:ext cx="1655763" cy="1630363"/>
            <a:chOff x="0" y="2704"/>
            <a:chExt cx="1063" cy="1086"/>
          </a:xfrm>
        </p:grpSpPr>
        <p:sp>
          <p:nvSpPr>
            <p:cNvPr id="6" name="Rectangle 19"/>
            <p:cNvSpPr>
              <a:spLocks noChangeArrowheads="1"/>
            </p:cNvSpPr>
            <p:nvPr userDrawn="1"/>
          </p:nvSpPr>
          <p:spPr bwMode="ltGray">
            <a:xfrm>
              <a:off x="-21" y="2704"/>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7" name="Rectangle 20"/>
            <p:cNvSpPr>
              <a:spLocks noChangeArrowheads="1"/>
            </p:cNvSpPr>
            <p:nvPr userDrawn="1"/>
          </p:nvSpPr>
          <p:spPr bwMode="ltGray">
            <a:xfrm>
              <a:off x="277" y="2704"/>
              <a:ext cx="216"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8" name="Rectangle 21"/>
            <p:cNvSpPr>
              <a:spLocks noChangeArrowheads="1"/>
            </p:cNvSpPr>
            <p:nvPr userDrawn="1"/>
          </p:nvSpPr>
          <p:spPr bwMode="ltGray">
            <a:xfrm>
              <a:off x="549" y="2704"/>
              <a:ext cx="216"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9" name="Rectangle 22"/>
            <p:cNvSpPr>
              <a:spLocks noChangeArrowheads="1"/>
            </p:cNvSpPr>
            <p:nvPr userDrawn="1"/>
          </p:nvSpPr>
          <p:spPr bwMode="ltGray">
            <a:xfrm>
              <a:off x="-21" y="2990"/>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0" name="Rectangle 23"/>
            <p:cNvSpPr>
              <a:spLocks noChangeArrowheads="1"/>
            </p:cNvSpPr>
            <p:nvPr userDrawn="1"/>
          </p:nvSpPr>
          <p:spPr bwMode="ltGray">
            <a:xfrm>
              <a:off x="277" y="2990"/>
              <a:ext cx="216"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1" name="Rectangle 24"/>
            <p:cNvSpPr>
              <a:spLocks noChangeArrowheads="1"/>
            </p:cNvSpPr>
            <p:nvPr userDrawn="1"/>
          </p:nvSpPr>
          <p:spPr bwMode="ltGray">
            <a:xfrm>
              <a:off x="549" y="2990"/>
              <a:ext cx="216"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2" name="Rectangle 25"/>
            <p:cNvSpPr>
              <a:spLocks noChangeArrowheads="1"/>
            </p:cNvSpPr>
            <p:nvPr userDrawn="1"/>
          </p:nvSpPr>
          <p:spPr bwMode="ltGray">
            <a:xfrm>
              <a:off x="820" y="2704"/>
              <a:ext cx="218"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3" name="Rectangle 26"/>
            <p:cNvSpPr>
              <a:spLocks noChangeArrowheads="1"/>
            </p:cNvSpPr>
            <p:nvPr userDrawn="1"/>
          </p:nvSpPr>
          <p:spPr bwMode="ltGray">
            <a:xfrm>
              <a:off x="295" y="327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4" name="Rectangle 27"/>
            <p:cNvSpPr>
              <a:spLocks noChangeArrowheads="1"/>
            </p:cNvSpPr>
            <p:nvPr userDrawn="1"/>
          </p:nvSpPr>
          <p:spPr bwMode="ltGray">
            <a:xfrm>
              <a:off x="0" y="327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5" name="Rectangle 28"/>
            <p:cNvSpPr>
              <a:spLocks noChangeArrowheads="1"/>
            </p:cNvSpPr>
            <p:nvPr userDrawn="1"/>
          </p:nvSpPr>
          <p:spPr bwMode="ltGray">
            <a:xfrm>
              <a:off x="0" y="356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6" name="Group 29"/>
          <p:cNvGrpSpPr>
            <a:grpSpLocks/>
          </p:cNvGrpSpPr>
          <p:nvPr/>
        </p:nvGrpSpPr>
        <p:grpSpPr bwMode="auto">
          <a:xfrm>
            <a:off x="20637" y="4281488"/>
            <a:ext cx="1655763" cy="1630362"/>
            <a:chOff x="0" y="2704"/>
            <a:chExt cx="1063" cy="1086"/>
          </a:xfrm>
        </p:grpSpPr>
        <p:sp>
          <p:nvSpPr>
            <p:cNvPr id="17" name="Rectangle 30"/>
            <p:cNvSpPr>
              <a:spLocks noChangeArrowheads="1"/>
            </p:cNvSpPr>
            <p:nvPr userDrawn="1"/>
          </p:nvSpPr>
          <p:spPr bwMode="ltGray">
            <a:xfrm>
              <a:off x="0" y="2704"/>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8" name="Rectangle 31"/>
            <p:cNvSpPr>
              <a:spLocks noChangeArrowheads="1"/>
            </p:cNvSpPr>
            <p:nvPr userDrawn="1"/>
          </p:nvSpPr>
          <p:spPr bwMode="ltGray">
            <a:xfrm>
              <a:off x="295" y="2704"/>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19" name="Rectangle 32"/>
            <p:cNvSpPr>
              <a:spLocks noChangeArrowheads="1"/>
            </p:cNvSpPr>
            <p:nvPr userDrawn="1"/>
          </p:nvSpPr>
          <p:spPr bwMode="ltGray">
            <a:xfrm>
              <a:off x="567" y="2704"/>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0" name="Rectangle 33"/>
            <p:cNvSpPr>
              <a:spLocks noChangeArrowheads="1"/>
            </p:cNvSpPr>
            <p:nvPr userDrawn="1"/>
          </p:nvSpPr>
          <p:spPr bwMode="ltGray">
            <a:xfrm>
              <a:off x="0" y="2990"/>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1" name="Rectangle 34"/>
            <p:cNvSpPr>
              <a:spLocks noChangeArrowheads="1"/>
            </p:cNvSpPr>
            <p:nvPr userDrawn="1"/>
          </p:nvSpPr>
          <p:spPr bwMode="ltGray">
            <a:xfrm>
              <a:off x="295" y="2990"/>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2" name="Rectangle 35"/>
            <p:cNvSpPr>
              <a:spLocks noChangeArrowheads="1"/>
            </p:cNvSpPr>
            <p:nvPr userDrawn="1"/>
          </p:nvSpPr>
          <p:spPr bwMode="ltGray">
            <a:xfrm>
              <a:off x="567" y="2990"/>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3" name="Rectangle 36"/>
            <p:cNvSpPr>
              <a:spLocks noChangeArrowheads="1"/>
            </p:cNvSpPr>
            <p:nvPr userDrawn="1"/>
          </p:nvSpPr>
          <p:spPr bwMode="ltGray">
            <a:xfrm>
              <a:off x="839" y="2704"/>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4" name="Rectangle 37"/>
            <p:cNvSpPr>
              <a:spLocks noChangeArrowheads="1"/>
            </p:cNvSpPr>
            <p:nvPr userDrawn="1"/>
          </p:nvSpPr>
          <p:spPr bwMode="ltGray">
            <a:xfrm>
              <a:off x="295" y="327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5" name="Rectangle 38"/>
            <p:cNvSpPr>
              <a:spLocks noChangeArrowheads="1"/>
            </p:cNvSpPr>
            <p:nvPr userDrawn="1"/>
          </p:nvSpPr>
          <p:spPr bwMode="ltGray">
            <a:xfrm>
              <a:off x="0" y="327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sp>
          <p:nvSpPr>
            <p:cNvPr id="26" name="Rectangle 39"/>
            <p:cNvSpPr>
              <a:spLocks noChangeArrowheads="1"/>
            </p:cNvSpPr>
            <p:nvPr userDrawn="1"/>
          </p:nvSpPr>
          <p:spPr bwMode="ltGray">
            <a:xfrm>
              <a:off x="0" y="3563"/>
              <a:ext cx="224" cy="227"/>
            </a:xfrm>
            <a:prstGeom prst="rect">
              <a:avLst/>
            </a:prstGeom>
            <a:solidFill>
              <a:schemeClr val="accent1"/>
            </a:solidFill>
            <a:ln w="9525">
              <a:miter lim="800000"/>
              <a:headEnd/>
              <a:tailEnd/>
            </a:ln>
            <a:scene3d>
              <a:camera prst="legacyPerspectiveBottom">
                <a:rot lat="0" lon="300000" rev="0"/>
              </a:camera>
              <a:lightRig rig="legacyFlat4" dir="b"/>
            </a:scene3d>
            <a:sp3d extrusionH="1000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3075" name="Rectangle 3"/>
          <p:cNvSpPr>
            <a:spLocks noGrp="1" noChangeArrowheads="1"/>
          </p:cNvSpPr>
          <p:nvPr>
            <p:ph type="subTitle" idx="1"/>
          </p:nvPr>
        </p:nvSpPr>
        <p:spPr bwMode="black">
          <a:xfrm>
            <a:off x="1081088" y="5443538"/>
            <a:ext cx="7086600" cy="381000"/>
          </a:xfrm>
        </p:spPr>
        <p:txBody>
          <a:bodyPr/>
          <a:lstStyle>
            <a:lvl1pPr marL="0" indent="0" algn="ctr">
              <a:buFont typeface="Wingdings" pitchFamily="2" charset="2"/>
              <a:buNone/>
              <a:defRPr sz="2800">
                <a:solidFill>
                  <a:schemeClr val="bg1"/>
                </a:solidFill>
              </a:defRPr>
            </a:lvl1pPr>
          </a:lstStyle>
          <a:p>
            <a:r>
              <a:rPr lang="en-US" dirty="0" smtClean="0"/>
              <a:t>Click to edit Master subtitle style</a:t>
            </a:r>
            <a:endParaRPr lang="en-US" dirty="0"/>
          </a:p>
        </p:txBody>
      </p:sp>
      <p:sp>
        <p:nvSpPr>
          <p:cNvPr id="3074" name="Rectangle 2"/>
          <p:cNvSpPr>
            <a:spLocks noGrp="1" noChangeArrowheads="1"/>
          </p:cNvSpPr>
          <p:nvPr>
            <p:ph type="ctrTitle"/>
          </p:nvPr>
        </p:nvSpPr>
        <p:spPr bwMode="auto">
          <a:xfrm>
            <a:off x="990600" y="4572001"/>
            <a:ext cx="7239000" cy="631825"/>
          </a:xfrm>
        </p:spPr>
        <p:txBody>
          <a:bodyPr/>
          <a:lstStyle>
            <a:lvl1pPr>
              <a:defRPr sz="4800">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77859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457200" indent="-457200" algn="just">
              <a:buClr>
                <a:schemeClr val="tx1">
                  <a:lumMod val="75000"/>
                </a:schemeClr>
              </a:buClr>
              <a:buSzPct val="100000"/>
              <a:buFont typeface="Wingdings" pitchFamily="2" charset="2"/>
              <a:buChar char="v"/>
              <a:defRPr sz="2800" b="0">
                <a:solidFill>
                  <a:schemeClr val="accent1"/>
                </a:solidFill>
              </a:defRPr>
            </a:lvl1pPr>
            <a:lvl2pPr algn="just">
              <a:defRPr sz="2800"/>
            </a:lvl2pPr>
            <a:lvl3pPr algn="just">
              <a:defRPr sz="2800"/>
            </a:lvl3pPr>
            <a:lvl4pPr algn="just">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a:spLocks noGrp="1"/>
          </p:cNvSpPr>
          <p:nvPr>
            <p:ph type="sldNum" sz="quarter" idx="11"/>
          </p:nvPr>
        </p:nvSpPr>
        <p:spPr/>
        <p:txBody>
          <a:bodyPr/>
          <a:lstStyle>
            <a:lvl1pPr>
              <a:defRPr sz="1200" b="1">
                <a:solidFill>
                  <a:schemeClr val="accent2">
                    <a:lumMod val="75000"/>
                  </a:schemeClr>
                </a:solidFill>
              </a:defRPr>
            </a:lvl1pPr>
          </a:lstStyle>
          <a:p>
            <a:pPr>
              <a:defRPr/>
            </a:pPr>
            <a:fld id="{D8FF436C-233C-4213-A6A2-D8145B40A4CC}" type="slidenum">
              <a:rPr lang="en-US" smtClean="0"/>
              <a:pPr>
                <a:defRPr/>
              </a:pPr>
              <a:t>‹#›</a:t>
            </a:fld>
            <a:endParaRPr lang="en-US"/>
          </a:p>
        </p:txBody>
      </p:sp>
      <p:sp>
        <p:nvSpPr>
          <p:cNvPr id="7" name="Title 6"/>
          <p:cNvSpPr>
            <a:spLocks noGrp="1"/>
          </p:cNvSpPr>
          <p:nvPr>
            <p:ph type="title"/>
          </p:nvPr>
        </p:nvSpPr>
        <p:spPr>
          <a:xfrm>
            <a:off x="838200" y="198438"/>
            <a:ext cx="7391400" cy="563562"/>
          </a:xfrm>
        </p:spPr>
        <p:txBody>
          <a:bodyPr/>
          <a:lstStyle>
            <a:lvl1pPr>
              <a:defRPr sz="3200"/>
            </a:lvl1pPr>
          </a:lstStyle>
          <a:p>
            <a:r>
              <a:rPr lang="en-US" dirty="0" smtClean="0"/>
              <a:t>Click to edit Master title style</a:t>
            </a:r>
            <a:endParaRPr lang="vi-VN" dirty="0"/>
          </a:p>
        </p:txBody>
      </p:sp>
    </p:spTree>
    <p:extLst>
      <p:ext uri="{BB962C8B-B14F-4D97-AF65-F5344CB8AC3E}">
        <p14:creationId xmlns:p14="http://schemas.microsoft.com/office/powerpoint/2010/main" val="3895029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8"/>
          <p:cNvSpPr>
            <a:spLocks noChangeArrowheads="1"/>
          </p:cNvSpPr>
          <p:nvPr userDrawn="1"/>
        </p:nvSpPr>
        <p:spPr bwMode="gray">
          <a:xfrm>
            <a:off x="0" y="6562725"/>
            <a:ext cx="9144000" cy="304800"/>
          </a:xfrm>
          <a:prstGeom prst="rect">
            <a:avLst/>
          </a:prstGeom>
          <a:solidFill>
            <a:schemeClr val="accent4">
              <a:lumMod val="75000"/>
              <a:lumOff val="25000"/>
            </a:schemeClr>
          </a:solidFill>
          <a:ln>
            <a:noFill/>
          </a:ln>
          <a:extLst/>
        </p:spPr>
        <p:txBody>
          <a:bodyPr wrap="none" anchor="ctr"/>
          <a:lstStyle/>
          <a:p>
            <a:endParaRPr lang="en-US"/>
          </a:p>
        </p:txBody>
      </p:sp>
      <p:sp>
        <p:nvSpPr>
          <p:cNvPr id="1027" name="Rectangle 15"/>
          <p:cNvSpPr>
            <a:spLocks noChangeArrowheads="1"/>
          </p:cNvSpPr>
          <p:nvPr/>
        </p:nvSpPr>
        <p:spPr bwMode="white">
          <a:xfrm>
            <a:off x="0" y="0"/>
            <a:ext cx="9144000" cy="91440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028" name="Group 16"/>
          <p:cNvGrpSpPr>
            <a:grpSpLocks/>
          </p:cNvGrpSpPr>
          <p:nvPr userDrawn="1"/>
        </p:nvGrpSpPr>
        <p:grpSpPr bwMode="auto">
          <a:xfrm>
            <a:off x="44451" y="44445"/>
            <a:ext cx="863600" cy="847723"/>
            <a:chOff x="0" y="2704"/>
            <a:chExt cx="1063" cy="1086"/>
          </a:xfrm>
        </p:grpSpPr>
        <p:sp>
          <p:nvSpPr>
            <p:cNvPr id="1044" name="Rectangle 17"/>
            <p:cNvSpPr>
              <a:spLocks noChangeArrowheads="1"/>
            </p:cNvSpPr>
            <p:nvPr userDrawn="1"/>
          </p:nvSpPr>
          <p:spPr bwMode="gray">
            <a:xfrm>
              <a:off x="0"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5" name="Rectangle 18"/>
            <p:cNvSpPr>
              <a:spLocks noChangeArrowheads="1"/>
            </p:cNvSpPr>
            <p:nvPr userDrawn="1"/>
          </p:nvSpPr>
          <p:spPr bwMode="gray">
            <a:xfrm>
              <a:off x="295"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6" name="Rectangle 19"/>
            <p:cNvSpPr>
              <a:spLocks noChangeArrowheads="1"/>
            </p:cNvSpPr>
            <p:nvPr userDrawn="1"/>
          </p:nvSpPr>
          <p:spPr bwMode="gray">
            <a:xfrm>
              <a:off x="567"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7" name="Rectangle 20"/>
            <p:cNvSpPr>
              <a:spLocks noChangeArrowheads="1"/>
            </p:cNvSpPr>
            <p:nvPr userDrawn="1"/>
          </p:nvSpPr>
          <p:spPr bwMode="gray">
            <a:xfrm>
              <a:off x="0"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8" name="Rectangle 21"/>
            <p:cNvSpPr>
              <a:spLocks noChangeArrowheads="1"/>
            </p:cNvSpPr>
            <p:nvPr userDrawn="1"/>
          </p:nvSpPr>
          <p:spPr bwMode="gray">
            <a:xfrm>
              <a:off x="295"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49" name="Rectangle 22"/>
            <p:cNvSpPr>
              <a:spLocks noChangeArrowheads="1"/>
            </p:cNvSpPr>
            <p:nvPr userDrawn="1"/>
          </p:nvSpPr>
          <p:spPr bwMode="gray">
            <a:xfrm>
              <a:off x="567"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0" name="Rectangle 23"/>
            <p:cNvSpPr>
              <a:spLocks noChangeArrowheads="1"/>
            </p:cNvSpPr>
            <p:nvPr userDrawn="1"/>
          </p:nvSpPr>
          <p:spPr bwMode="gray">
            <a:xfrm>
              <a:off x="838"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1" name="Rectangle 24"/>
            <p:cNvSpPr>
              <a:spLocks noChangeArrowheads="1"/>
            </p:cNvSpPr>
            <p:nvPr userDrawn="1"/>
          </p:nvSpPr>
          <p:spPr bwMode="gray">
            <a:xfrm>
              <a:off x="295" y="3273"/>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2" name="Rectangle 25"/>
            <p:cNvSpPr>
              <a:spLocks noChangeArrowheads="1"/>
            </p:cNvSpPr>
            <p:nvPr userDrawn="1"/>
          </p:nvSpPr>
          <p:spPr bwMode="gray">
            <a:xfrm>
              <a:off x="0" y="3273"/>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53" name="Rectangle 26"/>
            <p:cNvSpPr>
              <a:spLocks noChangeArrowheads="1"/>
            </p:cNvSpPr>
            <p:nvPr userDrawn="1"/>
          </p:nvSpPr>
          <p:spPr bwMode="gray">
            <a:xfrm>
              <a:off x="0" y="3562"/>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030" name="Rectangle 3"/>
          <p:cNvSpPr>
            <a:spLocks noGrp="1" noChangeArrowheads="1"/>
          </p:cNvSpPr>
          <p:nvPr>
            <p:ph type="body" idx="1"/>
          </p:nvPr>
        </p:nvSpPr>
        <p:spPr bwMode="auto">
          <a:xfrm>
            <a:off x="457200" y="1076326"/>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 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Rectangle 6"/>
          <p:cNvSpPr>
            <a:spLocks noGrp="1" noChangeArrowheads="1"/>
          </p:cNvSpPr>
          <p:nvPr>
            <p:ph type="sldNum" sz="quarter" idx="4"/>
          </p:nvPr>
        </p:nvSpPr>
        <p:spPr bwMode="auto">
          <a:xfrm>
            <a:off x="8077200" y="6589713"/>
            <a:ext cx="609600" cy="2682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b="1">
                <a:solidFill>
                  <a:schemeClr val="bg1"/>
                </a:solidFill>
                <a:latin typeface="Verdana" pitchFamily="34" charset="0"/>
              </a:defRPr>
            </a:lvl1pPr>
          </a:lstStyle>
          <a:p>
            <a:pPr>
              <a:defRPr/>
            </a:pPr>
            <a:fld id="{CC7F617A-4138-43DC-9392-B4F3114F738C}" type="slidenum">
              <a:rPr lang="en-US" smtClean="0"/>
              <a:pPr>
                <a:defRPr/>
              </a:pPr>
              <a:t>‹#›</a:t>
            </a:fld>
            <a:endParaRPr lang="en-US"/>
          </a:p>
        </p:txBody>
      </p:sp>
      <p:sp>
        <p:nvSpPr>
          <p:cNvPr id="1033" name="Rectangle 2"/>
          <p:cNvSpPr>
            <a:spLocks noGrp="1" noChangeArrowheads="1"/>
          </p:cNvSpPr>
          <p:nvPr>
            <p:ph type="title"/>
          </p:nvPr>
        </p:nvSpPr>
        <p:spPr bwMode="black">
          <a:xfrm>
            <a:off x="838200" y="228600"/>
            <a:ext cx="73914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grpSp>
        <p:nvGrpSpPr>
          <p:cNvPr id="32" name="Group 16"/>
          <p:cNvGrpSpPr>
            <a:grpSpLocks/>
          </p:cNvGrpSpPr>
          <p:nvPr userDrawn="1"/>
        </p:nvGrpSpPr>
        <p:grpSpPr bwMode="auto">
          <a:xfrm flipH="1" flipV="1">
            <a:off x="8255540" y="44864"/>
            <a:ext cx="863600" cy="847725"/>
            <a:chOff x="0" y="2704"/>
            <a:chExt cx="1063" cy="1086"/>
          </a:xfrm>
        </p:grpSpPr>
        <p:sp>
          <p:nvSpPr>
            <p:cNvPr id="33" name="Rectangle 17"/>
            <p:cNvSpPr>
              <a:spLocks noChangeArrowheads="1"/>
            </p:cNvSpPr>
            <p:nvPr userDrawn="1"/>
          </p:nvSpPr>
          <p:spPr bwMode="gray">
            <a:xfrm>
              <a:off x="0"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4" name="Rectangle 18"/>
            <p:cNvSpPr>
              <a:spLocks noChangeArrowheads="1"/>
            </p:cNvSpPr>
            <p:nvPr userDrawn="1"/>
          </p:nvSpPr>
          <p:spPr bwMode="gray">
            <a:xfrm>
              <a:off x="295"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5" name="Rectangle 19"/>
            <p:cNvSpPr>
              <a:spLocks noChangeArrowheads="1"/>
            </p:cNvSpPr>
            <p:nvPr userDrawn="1"/>
          </p:nvSpPr>
          <p:spPr bwMode="gray">
            <a:xfrm>
              <a:off x="567"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6" name="Rectangle 20"/>
            <p:cNvSpPr>
              <a:spLocks noChangeArrowheads="1"/>
            </p:cNvSpPr>
            <p:nvPr userDrawn="1"/>
          </p:nvSpPr>
          <p:spPr bwMode="gray">
            <a:xfrm>
              <a:off x="0"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7" name="Rectangle 21"/>
            <p:cNvSpPr>
              <a:spLocks noChangeArrowheads="1"/>
            </p:cNvSpPr>
            <p:nvPr userDrawn="1"/>
          </p:nvSpPr>
          <p:spPr bwMode="gray">
            <a:xfrm>
              <a:off x="295"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8" name="Rectangle 22"/>
            <p:cNvSpPr>
              <a:spLocks noChangeArrowheads="1"/>
            </p:cNvSpPr>
            <p:nvPr userDrawn="1"/>
          </p:nvSpPr>
          <p:spPr bwMode="gray">
            <a:xfrm>
              <a:off x="567" y="2991"/>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39" name="Rectangle 23"/>
            <p:cNvSpPr>
              <a:spLocks noChangeArrowheads="1"/>
            </p:cNvSpPr>
            <p:nvPr userDrawn="1"/>
          </p:nvSpPr>
          <p:spPr bwMode="gray">
            <a:xfrm>
              <a:off x="838" y="2704"/>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0" name="Rectangle 24"/>
            <p:cNvSpPr>
              <a:spLocks noChangeArrowheads="1"/>
            </p:cNvSpPr>
            <p:nvPr userDrawn="1"/>
          </p:nvSpPr>
          <p:spPr bwMode="gray">
            <a:xfrm>
              <a:off x="295" y="3273"/>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1" name="Rectangle 25"/>
            <p:cNvSpPr>
              <a:spLocks noChangeArrowheads="1"/>
            </p:cNvSpPr>
            <p:nvPr userDrawn="1"/>
          </p:nvSpPr>
          <p:spPr bwMode="gray">
            <a:xfrm>
              <a:off x="0" y="3273"/>
              <a:ext cx="225" cy="2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2" name="Rectangle 26"/>
            <p:cNvSpPr>
              <a:spLocks noChangeArrowheads="1"/>
            </p:cNvSpPr>
            <p:nvPr userDrawn="1"/>
          </p:nvSpPr>
          <p:spPr bwMode="gray">
            <a:xfrm>
              <a:off x="0" y="3562"/>
              <a:ext cx="225" cy="2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4261" r:id="rId1"/>
    <p:sldLayoutId id="2147484262" r:id="rId2"/>
  </p:sldLayoutIdLst>
  <p:timing>
    <p:tnLst>
      <p:par>
        <p:cTn id="1" dur="indefinite" restart="never" nodeType="tmRoot"/>
      </p:par>
    </p:tnLst>
  </p:timing>
  <p:hf hdr="0"/>
  <p:txStyles>
    <p:title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charset="0"/>
        </a:defRPr>
      </a:lvl2pPr>
      <a:lvl3pPr algn="ctr" rtl="0" eaLnBrk="0" fontAlgn="base" hangingPunct="0">
        <a:spcBef>
          <a:spcPct val="0"/>
        </a:spcBef>
        <a:spcAft>
          <a:spcPct val="0"/>
        </a:spcAft>
        <a:defRPr sz="3600" b="1">
          <a:solidFill>
            <a:schemeClr val="bg1"/>
          </a:solidFill>
          <a:latin typeface="Arial" charset="0"/>
        </a:defRPr>
      </a:lvl3pPr>
      <a:lvl4pPr algn="ctr" rtl="0" eaLnBrk="0" fontAlgn="base" hangingPunct="0">
        <a:spcBef>
          <a:spcPct val="0"/>
        </a:spcBef>
        <a:spcAft>
          <a:spcPct val="0"/>
        </a:spcAft>
        <a:defRPr sz="3600" b="1">
          <a:solidFill>
            <a:schemeClr val="bg1"/>
          </a:solidFill>
          <a:latin typeface="Arial" charset="0"/>
        </a:defRPr>
      </a:lvl4pPr>
      <a:lvl5pPr algn="ctr" rtl="0" eaLnBrk="0" fontAlgn="base" hangingPunct="0">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v"/>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1.png"/><Relationship Id="rId7" Type="http://schemas.openxmlformats.org/officeDocument/2006/relationships/oleObject" Target="../embeddings/oleObject10.bin"/><Relationship Id="rId12"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image" Target="../media/image10.wmf"/><Relationship Id="rId10" Type="http://schemas.openxmlformats.org/officeDocument/2006/relationships/oleObject" Target="../embeddings/oleObject13.bin"/><Relationship Id="rId4" Type="http://schemas.openxmlformats.org/officeDocument/2006/relationships/oleObject" Target="../embeddings/oleObject8.bin"/><Relationship Id="rId9"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microsoft.com/ms.htm"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intel.com/"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bbc.co.uk/" TargetMode="External"/><Relationship Id="rId2" Type="http://schemas.openxmlformats.org/officeDocument/2006/relationships/hyperlink" Target="http://www.mozila.org/"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DeCuongLTWeb_08DHTH.do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oleObject" Target="../embeddings/oleObject21.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6.wmf"/><Relationship Id="rId4" Type="http://schemas.openxmlformats.org/officeDocument/2006/relationships/image" Target="../media/image14.wmf"/><Relationship Id="rId9" Type="http://schemas.openxmlformats.org/officeDocument/2006/relationships/oleObject" Target="../embeddings/oleObject18.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admin@cntp.edu.v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lycos.com/" TargetMode="External"/><Relationship Id="rId7" Type="http://schemas.openxmlformats.org/officeDocument/2006/relationships/image" Target="../media/image19.png"/><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www.researchindex.com/" TargetMode="External"/><Relationship Id="rId4" Type="http://schemas.openxmlformats.org/officeDocument/2006/relationships/hyperlink" Target="http://www.altavista.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msdn.microsoft.com/" TargetMode="External"/><Relationship Id="rId7" Type="http://schemas.openxmlformats.org/officeDocument/2006/relationships/image" Target="../media/image20.png"/><Relationship Id="rId2" Type="http://schemas.openxmlformats.org/officeDocument/2006/relationships/hyperlink" Target="http://www.codeproject.com/" TargetMode="External"/><Relationship Id="rId1" Type="http://schemas.openxmlformats.org/officeDocument/2006/relationships/slideLayout" Target="../slideLayouts/slideLayout2.xml"/><Relationship Id="rId6" Type="http://schemas.openxmlformats.org/officeDocument/2006/relationships/hyperlink" Target="http://www.ebay.com/" TargetMode="External"/><Relationship Id="rId5" Type="http://schemas.openxmlformats.org/officeDocument/2006/relationships/hyperlink" Target="http://www.amazon.com/" TargetMode="External"/><Relationship Id="rId4" Type="http://schemas.openxmlformats.org/officeDocument/2006/relationships/hyperlink" Target="http://www.programmersheaven.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metaproducts.com/" TargetMode="External"/><Relationship Id="rId2" Type="http://schemas.openxmlformats.org/officeDocument/2006/relationships/hyperlink" Target="http://www.tenmax.com/" TargetMode="External"/><Relationship Id="rId1" Type="http://schemas.openxmlformats.org/officeDocument/2006/relationships/slideLayout" Target="../slideLayouts/slideLayout2.xml"/><Relationship Id="rId6" Type="http://schemas.openxmlformats.org/officeDocument/2006/relationships/hyperlink" Target="http://www.copernic.com/" TargetMode="External"/><Relationship Id="rId5" Type="http://schemas.openxmlformats.org/officeDocument/2006/relationships/hyperlink" Target="http://www.getright.com/" TargetMode="External"/><Relationship Id="rId4" Type="http://schemas.openxmlformats.org/officeDocument/2006/relationships/hyperlink" Target="http://www.flashget.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w3schools.com/html/DEFAULT.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1.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10.wmf"/><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1828800"/>
            <a:ext cx="7010400" cy="1219200"/>
          </a:xfrm>
        </p:spPr>
        <p:txBody>
          <a:bodyPr/>
          <a:lstStyle/>
          <a:p>
            <a:r>
              <a:rPr lang="en-US" sz="4800" smtClean="0">
                <a:solidFill>
                  <a:srgbClr val="FF0000"/>
                </a:solidFill>
              </a:rPr>
              <a:t>THIẾT KẾ WEB</a:t>
            </a:r>
            <a:br>
              <a:rPr lang="en-US" sz="4800" smtClean="0">
                <a:solidFill>
                  <a:srgbClr val="FF0000"/>
                </a:solidFill>
              </a:rPr>
            </a:br>
            <a:endParaRPr lang="vi-VN" sz="4800">
              <a:solidFill>
                <a:srgbClr val="FF0000"/>
              </a:solidFill>
            </a:endParaRPr>
          </a:p>
        </p:txBody>
      </p:sp>
      <p:sp>
        <p:nvSpPr>
          <p:cNvPr id="10" name="Title 4"/>
          <p:cNvSpPr txBox="1">
            <a:spLocks/>
          </p:cNvSpPr>
          <p:nvPr/>
        </p:nvSpPr>
        <p:spPr bwMode="black">
          <a:xfrm>
            <a:off x="990600" y="152400"/>
            <a:ext cx="7391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charset="0"/>
              </a:defRPr>
            </a:lvl2pPr>
            <a:lvl3pPr algn="ctr" rtl="0" eaLnBrk="0" fontAlgn="base" hangingPunct="0">
              <a:spcBef>
                <a:spcPct val="0"/>
              </a:spcBef>
              <a:spcAft>
                <a:spcPct val="0"/>
              </a:spcAft>
              <a:defRPr sz="3600" b="1">
                <a:solidFill>
                  <a:schemeClr val="bg1"/>
                </a:solidFill>
                <a:latin typeface="Arial" charset="0"/>
              </a:defRPr>
            </a:lvl3pPr>
            <a:lvl4pPr algn="ctr" rtl="0" eaLnBrk="0" fontAlgn="base" hangingPunct="0">
              <a:spcBef>
                <a:spcPct val="0"/>
              </a:spcBef>
              <a:spcAft>
                <a:spcPct val="0"/>
              </a:spcAft>
              <a:defRPr sz="3600" b="1">
                <a:solidFill>
                  <a:schemeClr val="bg1"/>
                </a:solidFill>
                <a:latin typeface="Arial" charset="0"/>
              </a:defRPr>
            </a:lvl4pPr>
            <a:lvl5pPr algn="ctr" rtl="0" eaLnBrk="0" fontAlgn="base" hangingPunct="0">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lnSpc>
                <a:spcPts val="2000"/>
              </a:lnSpc>
            </a:pPr>
            <a:r>
              <a:rPr lang="en-US" sz="1500" smtClean="0"/>
              <a:t>TRƯỜNG ĐẠI HỌC CÔNG NGHIỆP THỰC PHẨM THÀNH PHỐ HỒ CHÍ MINH </a:t>
            </a:r>
            <a:r>
              <a:rPr lang="en-US" sz="1400" b="0" smtClean="0"/>
              <a:t/>
            </a:r>
            <a:br>
              <a:rPr lang="en-US" sz="1400" b="0" smtClean="0"/>
            </a:br>
            <a:r>
              <a:rPr lang="en-US" sz="1300" b="0" smtClean="0"/>
              <a:t>KHOA CÔNG NGHỆ THÔNG TIN</a:t>
            </a:r>
            <a:endParaRPr lang="vi-VN" sz="1300" b="0"/>
          </a:p>
        </p:txBody>
      </p:sp>
      <p:pic>
        <p:nvPicPr>
          <p:cNvPr id="1026" name="Picture 2" descr="C:\Users\HY\Desktop\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914" y="4231978"/>
            <a:ext cx="2596486" cy="155922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Y\Desktop\giaithua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231978"/>
            <a:ext cx="2362200" cy="15592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Y\Desktop\trang-thai-vat-chat-moi-duoc-phat-hien-co-y-nghia-lich-su-voi-may-tinh-hien-da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235519"/>
            <a:ext cx="3835400" cy="15521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84580" y="3821668"/>
            <a:ext cx="3543300" cy="369332"/>
          </a:xfrm>
          <a:prstGeom prst="rect">
            <a:avLst/>
          </a:prstGeom>
          <a:noFill/>
        </p:spPr>
        <p:txBody>
          <a:bodyPr wrap="square" rtlCol="0">
            <a:spAutoFit/>
          </a:bodyPr>
          <a:lstStyle/>
          <a:p>
            <a:pPr algn="r"/>
            <a:r>
              <a:rPr lang="en-US" b="1" smtClean="0">
                <a:solidFill>
                  <a:schemeClr val="accent3">
                    <a:lumMod val="50000"/>
                  </a:schemeClr>
                </a:solidFill>
              </a:rPr>
              <a:t>GV. NGUYỄN HẢI YẾN</a:t>
            </a:r>
            <a:endParaRPr lang="vi-VN" b="1">
              <a:solidFill>
                <a:schemeClr val="accent3">
                  <a:lumMod val="50000"/>
                </a:schemeClr>
              </a:solidFill>
            </a:endParaRPr>
          </a:p>
        </p:txBody>
      </p:sp>
    </p:spTree>
    <p:extLst>
      <p:ext uri="{BB962C8B-B14F-4D97-AF65-F5344CB8AC3E}">
        <p14:creationId xmlns:p14="http://schemas.microsoft.com/office/powerpoint/2010/main" val="2845378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77900"/>
            <a:ext cx="8229600" cy="5248275"/>
          </a:xfrm>
        </p:spPr>
        <p:txBody>
          <a:bodyPr/>
          <a:lstStyle/>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10</a:t>
            </a:fld>
            <a:endParaRPr lang="en-US"/>
          </a:p>
        </p:txBody>
      </p:sp>
      <p:sp>
        <p:nvSpPr>
          <p:cNvPr id="4" name="Title 3"/>
          <p:cNvSpPr>
            <a:spLocks noGrp="1"/>
          </p:cNvSpPr>
          <p:nvPr>
            <p:ph type="title"/>
          </p:nvPr>
        </p:nvSpPr>
        <p:spPr/>
        <p:txBody>
          <a:bodyPr/>
          <a:lstStyle/>
          <a:p>
            <a:r>
              <a:rPr lang="en-US" smtClean="0"/>
              <a:t>Web- Mạng thông tin</a:t>
            </a:r>
            <a:endParaRPr lang="en-US"/>
          </a:p>
        </p:txBody>
      </p:sp>
      <p:grpSp>
        <p:nvGrpSpPr>
          <p:cNvPr id="5" name="Group 1027"/>
          <p:cNvGrpSpPr>
            <a:grpSpLocks/>
          </p:cNvGrpSpPr>
          <p:nvPr/>
        </p:nvGrpSpPr>
        <p:grpSpPr bwMode="auto">
          <a:xfrm>
            <a:off x="838200" y="1828800"/>
            <a:ext cx="7467600" cy="3810000"/>
            <a:chOff x="728" y="1368"/>
            <a:chExt cx="4360" cy="2184"/>
          </a:xfrm>
        </p:grpSpPr>
        <p:pic>
          <p:nvPicPr>
            <p:cNvPr id="6" name="Picture 10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 y="1368"/>
              <a:ext cx="4360" cy="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7" name="Object 1029">
              <a:hlinkClick r:id="" action="ppaction://ole?verb=0"/>
            </p:cNvPr>
            <p:cNvGraphicFramePr>
              <a:graphicFrameLocks/>
            </p:cNvGraphicFramePr>
            <p:nvPr/>
          </p:nvGraphicFramePr>
          <p:xfrm>
            <a:off x="3718" y="1974"/>
            <a:ext cx="345" cy="295"/>
          </p:xfrm>
          <a:graphic>
            <a:graphicData uri="http://schemas.openxmlformats.org/presentationml/2006/ole">
              <mc:AlternateContent xmlns:mc="http://schemas.openxmlformats.org/markup-compatibility/2006">
                <mc:Choice xmlns:v="urn:schemas-microsoft-com:vml" Requires="v">
                  <p:oleObj spid="_x0000_s4770" name="Clip" r:id="rId4" imgW="3405188" imgH="3817938" progId="MS_ClipArt_Gallery.2">
                    <p:embed/>
                  </p:oleObj>
                </mc:Choice>
                <mc:Fallback>
                  <p:oleObj name="Clip" r:id="rId4" imgW="3405188" imgH="3817938" progId="MS_ClipArt_Gallery.2">
                    <p:embed/>
                    <p:pic>
                      <p:nvPicPr>
                        <p:cNvPr id="20485" name="Object 102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 y="1974"/>
                          <a:ext cx="34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30">
              <a:hlinkClick r:id="" action="ppaction://ole?verb=0"/>
            </p:cNvPr>
            <p:cNvGraphicFramePr>
              <a:graphicFrameLocks/>
            </p:cNvGraphicFramePr>
            <p:nvPr/>
          </p:nvGraphicFramePr>
          <p:xfrm>
            <a:off x="1524" y="1778"/>
            <a:ext cx="344" cy="294"/>
          </p:xfrm>
          <a:graphic>
            <a:graphicData uri="http://schemas.openxmlformats.org/presentationml/2006/ole">
              <mc:AlternateContent xmlns:mc="http://schemas.openxmlformats.org/markup-compatibility/2006">
                <mc:Choice xmlns:v="urn:schemas-microsoft-com:vml" Requires="v">
                  <p:oleObj spid="_x0000_s4771" name="Clip" r:id="rId6" imgW="3405188" imgH="3817938" progId="MS_ClipArt_Gallery.2">
                    <p:embed/>
                  </p:oleObj>
                </mc:Choice>
                <mc:Fallback>
                  <p:oleObj name="Clip" r:id="rId6" imgW="3405188" imgH="3817938" progId="MS_ClipArt_Gallery.2">
                    <p:embed/>
                    <p:pic>
                      <p:nvPicPr>
                        <p:cNvPr id="20486" name="Object 1030">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 y="1778"/>
                          <a:ext cx="344"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031">
              <a:hlinkClick r:id="" action="ppaction://ole?verb=0"/>
            </p:cNvPr>
            <p:cNvGraphicFramePr>
              <a:graphicFrameLocks/>
            </p:cNvGraphicFramePr>
            <p:nvPr/>
          </p:nvGraphicFramePr>
          <p:xfrm>
            <a:off x="3632" y="1483"/>
            <a:ext cx="344" cy="295"/>
          </p:xfrm>
          <a:graphic>
            <a:graphicData uri="http://schemas.openxmlformats.org/presentationml/2006/ole">
              <mc:AlternateContent xmlns:mc="http://schemas.openxmlformats.org/markup-compatibility/2006">
                <mc:Choice xmlns:v="urn:schemas-microsoft-com:vml" Requires="v">
                  <p:oleObj spid="_x0000_s4772" name="Clip" r:id="rId7" imgW="3405188" imgH="3817938" progId="MS_ClipArt_Gallery.2">
                    <p:embed/>
                  </p:oleObj>
                </mc:Choice>
                <mc:Fallback>
                  <p:oleObj name="Clip" r:id="rId7" imgW="3405188" imgH="3817938" progId="MS_ClipArt_Gallery.2">
                    <p:embed/>
                    <p:pic>
                      <p:nvPicPr>
                        <p:cNvPr id="20487" name="Object 1031">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 y="1483"/>
                          <a:ext cx="344"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032">
              <a:hlinkClick r:id="" action="ppaction://ole?verb=0"/>
            </p:cNvPr>
            <p:cNvGraphicFramePr>
              <a:graphicFrameLocks/>
            </p:cNvGraphicFramePr>
            <p:nvPr/>
          </p:nvGraphicFramePr>
          <p:xfrm>
            <a:off x="1911" y="2597"/>
            <a:ext cx="344" cy="294"/>
          </p:xfrm>
          <a:graphic>
            <a:graphicData uri="http://schemas.openxmlformats.org/presentationml/2006/ole">
              <mc:AlternateContent xmlns:mc="http://schemas.openxmlformats.org/markup-compatibility/2006">
                <mc:Choice xmlns:v="urn:schemas-microsoft-com:vml" Requires="v">
                  <p:oleObj spid="_x0000_s4773" name="Clip" r:id="rId8" imgW="3405188" imgH="3817938" progId="MS_ClipArt_Gallery.2">
                    <p:embed/>
                  </p:oleObj>
                </mc:Choice>
                <mc:Fallback>
                  <p:oleObj name="Clip" r:id="rId8" imgW="3405188" imgH="3817938" progId="MS_ClipArt_Gallery.2">
                    <p:embed/>
                    <p:pic>
                      <p:nvPicPr>
                        <p:cNvPr id="20488" name="Object 103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 y="2597"/>
                          <a:ext cx="344"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33">
              <a:hlinkClick r:id="" action="ppaction://ole?verb=0"/>
            </p:cNvPr>
            <p:cNvGraphicFramePr>
              <a:graphicFrameLocks/>
            </p:cNvGraphicFramePr>
            <p:nvPr/>
          </p:nvGraphicFramePr>
          <p:xfrm>
            <a:off x="2987" y="2465"/>
            <a:ext cx="344" cy="295"/>
          </p:xfrm>
          <a:graphic>
            <a:graphicData uri="http://schemas.openxmlformats.org/presentationml/2006/ole">
              <mc:AlternateContent xmlns:mc="http://schemas.openxmlformats.org/markup-compatibility/2006">
                <mc:Choice xmlns:v="urn:schemas-microsoft-com:vml" Requires="v">
                  <p:oleObj spid="_x0000_s4774" name="Clip" r:id="rId9" imgW="3405188" imgH="3817938" progId="MS_ClipArt_Gallery.2">
                    <p:embed/>
                  </p:oleObj>
                </mc:Choice>
                <mc:Fallback>
                  <p:oleObj name="Clip" r:id="rId9" imgW="3405188" imgH="3817938" progId="MS_ClipArt_Gallery.2">
                    <p:embed/>
                    <p:pic>
                      <p:nvPicPr>
                        <p:cNvPr id="20489" name="Object 103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 y="2465"/>
                          <a:ext cx="344"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34">
              <a:hlinkClick r:id="" action="ppaction://ole?verb=0"/>
            </p:cNvPr>
            <p:cNvGraphicFramePr>
              <a:graphicFrameLocks/>
            </p:cNvGraphicFramePr>
            <p:nvPr/>
          </p:nvGraphicFramePr>
          <p:xfrm>
            <a:off x="2901" y="1712"/>
            <a:ext cx="344" cy="295"/>
          </p:xfrm>
          <a:graphic>
            <a:graphicData uri="http://schemas.openxmlformats.org/presentationml/2006/ole">
              <mc:AlternateContent xmlns:mc="http://schemas.openxmlformats.org/markup-compatibility/2006">
                <mc:Choice xmlns:v="urn:schemas-microsoft-com:vml" Requires="v">
                  <p:oleObj spid="_x0000_s4775" name="Clip" r:id="rId10" imgW="3405188" imgH="3817938" progId="MS_ClipArt_Gallery.2">
                    <p:embed/>
                  </p:oleObj>
                </mc:Choice>
                <mc:Fallback>
                  <p:oleObj name="Clip" r:id="rId10" imgW="3405188" imgH="3817938" progId="MS_ClipArt_Gallery.2">
                    <p:embed/>
                    <p:pic>
                      <p:nvPicPr>
                        <p:cNvPr id="20490" name="Object 1034">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1" y="1712"/>
                          <a:ext cx="344"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035">
              <a:hlinkClick r:id="" action="ppaction://ole?verb=0"/>
            </p:cNvPr>
            <p:cNvGraphicFramePr>
              <a:graphicFrameLocks/>
            </p:cNvGraphicFramePr>
            <p:nvPr/>
          </p:nvGraphicFramePr>
          <p:xfrm>
            <a:off x="4407" y="2859"/>
            <a:ext cx="344" cy="294"/>
          </p:xfrm>
          <a:graphic>
            <a:graphicData uri="http://schemas.openxmlformats.org/presentationml/2006/ole">
              <mc:AlternateContent xmlns:mc="http://schemas.openxmlformats.org/markup-compatibility/2006">
                <mc:Choice xmlns:v="urn:schemas-microsoft-com:vml" Requires="v">
                  <p:oleObj spid="_x0000_s4776" name="Clip" r:id="rId11" imgW="3405188" imgH="3817938" progId="MS_ClipArt_Gallery.2">
                    <p:embed/>
                  </p:oleObj>
                </mc:Choice>
                <mc:Fallback>
                  <p:oleObj name="Clip" r:id="rId11" imgW="3405188" imgH="3817938" progId="MS_ClipArt_Gallery.2">
                    <p:embed/>
                    <p:pic>
                      <p:nvPicPr>
                        <p:cNvPr id="20491" name="Object 1035">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 y="2859"/>
                          <a:ext cx="344" cy="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1036"/>
            <p:cNvSpPr>
              <a:spLocks noChangeShapeType="1"/>
            </p:cNvSpPr>
            <p:nvPr/>
          </p:nvSpPr>
          <p:spPr bwMode="auto">
            <a:xfrm>
              <a:off x="1891" y="1909"/>
              <a:ext cx="1016"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037"/>
            <p:cNvSpPr>
              <a:spLocks noChangeShapeType="1"/>
            </p:cNvSpPr>
            <p:nvPr/>
          </p:nvSpPr>
          <p:spPr bwMode="auto">
            <a:xfrm>
              <a:off x="1804" y="2080"/>
              <a:ext cx="329" cy="509"/>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038"/>
            <p:cNvSpPr>
              <a:spLocks noChangeShapeType="1"/>
            </p:cNvSpPr>
            <p:nvPr/>
          </p:nvSpPr>
          <p:spPr bwMode="auto">
            <a:xfrm flipV="1">
              <a:off x="2278" y="2589"/>
              <a:ext cx="715" cy="147"/>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039"/>
            <p:cNvSpPr>
              <a:spLocks noChangeShapeType="1"/>
            </p:cNvSpPr>
            <p:nvPr/>
          </p:nvSpPr>
          <p:spPr bwMode="auto">
            <a:xfrm flipH="1" flipV="1">
              <a:off x="3208" y="1999"/>
              <a:ext cx="1178" cy="966"/>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040"/>
            <p:cNvSpPr>
              <a:spLocks noChangeShapeType="1"/>
            </p:cNvSpPr>
            <p:nvPr/>
          </p:nvSpPr>
          <p:spPr bwMode="auto">
            <a:xfrm flipV="1">
              <a:off x="3267" y="1638"/>
              <a:ext cx="372" cy="18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041"/>
            <p:cNvSpPr>
              <a:spLocks noChangeShapeType="1"/>
            </p:cNvSpPr>
            <p:nvPr/>
          </p:nvSpPr>
          <p:spPr bwMode="auto">
            <a:xfrm>
              <a:off x="3095" y="2015"/>
              <a:ext cx="70" cy="41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042"/>
            <p:cNvSpPr>
              <a:spLocks noChangeShapeType="1"/>
            </p:cNvSpPr>
            <p:nvPr/>
          </p:nvSpPr>
          <p:spPr bwMode="auto">
            <a:xfrm>
              <a:off x="3353" y="2703"/>
              <a:ext cx="1060" cy="344"/>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043"/>
            <p:cNvSpPr>
              <a:spLocks noChangeShapeType="1"/>
            </p:cNvSpPr>
            <p:nvPr/>
          </p:nvSpPr>
          <p:spPr bwMode="auto">
            <a:xfrm>
              <a:off x="3905" y="1786"/>
              <a:ext cx="0" cy="18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2" name="Picture 104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5" y="1756"/>
              <a:ext cx="2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 name="Picture 1045"/>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2" y="2640"/>
              <a:ext cx="259"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4" name="Picture 104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3" y="2509"/>
              <a:ext cx="25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 name="Picture 104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4" y="1559"/>
              <a:ext cx="2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6" name="Picture 104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26" y="1395"/>
              <a:ext cx="25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7" name="Picture 104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2" y="1952"/>
              <a:ext cx="258"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8" name="Picture 105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0" y="2837"/>
              <a:ext cx="25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0128816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gn="l">
              <a:lnSpc>
                <a:spcPct val="150000"/>
              </a:lnSpc>
              <a:buFont typeface="Arial" pitchFamily="34" charset="0"/>
              <a:buChar char="•"/>
            </a:pPr>
            <a:r>
              <a:rPr lang="en-US" b="1" smtClean="0"/>
              <a:t>Các thuộc tính Frame</a:t>
            </a:r>
          </a:p>
          <a:p>
            <a:pPr marL="0" indent="0" algn="l" eaLnBrk="1" hangingPunct="1">
              <a:lnSpc>
                <a:spcPct val="150000"/>
              </a:lnSpc>
              <a:buNone/>
              <a:defRPr/>
            </a:pPr>
            <a:r>
              <a:rPr lang="en-US" sz="2400" i="1" u="sng" smtClean="0">
                <a:solidFill>
                  <a:srgbClr val="FF0000"/>
                </a:solidFill>
                <a:latin typeface="Arial" pitchFamily="34" charset="0"/>
                <a:cs typeface="Arial" pitchFamily="34" charset="0"/>
              </a:rPr>
              <a:t>Frameborder</a:t>
            </a:r>
            <a:r>
              <a:rPr lang="en-US" sz="2400">
                <a:solidFill>
                  <a:srgbClr val="FF0000"/>
                </a:solidFill>
                <a:latin typeface="Arial" pitchFamily="34" charset="0"/>
                <a:cs typeface="Arial" pitchFamily="34" charset="0"/>
              </a:rPr>
              <a:t>:</a:t>
            </a:r>
            <a:r>
              <a:rPr lang="en-US" sz="2400">
                <a:latin typeface="Arial" pitchFamily="34" charset="0"/>
                <a:cs typeface="Arial" pitchFamily="34" charset="0"/>
              </a:rPr>
              <a:t> đường viền của khung mặc định là 1, muốn giữa các khung không còn đường viền thì trong tag Frameset nhập thêm Border=0, </a:t>
            </a:r>
          </a:p>
          <a:p>
            <a:pPr marL="0" lvl="1" indent="0" eaLnBrk="1" hangingPunct="1">
              <a:lnSpc>
                <a:spcPct val="150000"/>
              </a:lnSpc>
              <a:spcBef>
                <a:spcPts val="400"/>
              </a:spcBef>
              <a:buSzPct val="68000"/>
              <a:buNone/>
              <a:defRPr/>
            </a:pPr>
            <a:r>
              <a:rPr lang="en-US" sz="2400" i="1" u="sng">
                <a:solidFill>
                  <a:srgbClr val="FF0000"/>
                </a:solidFill>
                <a:latin typeface="Arial" pitchFamily="34" charset="0"/>
                <a:cs typeface="Arial" pitchFamily="34" charset="0"/>
              </a:rPr>
              <a:t>Marginwidth:</a:t>
            </a:r>
            <a:r>
              <a:rPr lang="en-US" sz="2400">
                <a:latin typeface="Arial" pitchFamily="34" charset="0"/>
                <a:cs typeface="Arial" pitchFamily="34" charset="0"/>
              </a:rPr>
              <a:t>  </a:t>
            </a:r>
            <a:r>
              <a:rPr lang="en-US" sz="2400">
                <a:solidFill>
                  <a:schemeClr val="accent1"/>
                </a:solidFill>
                <a:latin typeface="Arial" pitchFamily="34" charset="0"/>
                <a:ea typeface="+mn-ea"/>
                <a:cs typeface="Arial" pitchFamily="34" charset="0"/>
              </a:rPr>
              <a:t>hiệu chỉnh khoảng cách từ nội dung đến lề trái và phải của khung (tính bằng pixel)</a:t>
            </a:r>
          </a:p>
          <a:p>
            <a:pPr marL="0" lvl="1" indent="0" eaLnBrk="1" hangingPunct="1">
              <a:lnSpc>
                <a:spcPct val="150000"/>
              </a:lnSpc>
              <a:spcBef>
                <a:spcPts val="400"/>
              </a:spcBef>
              <a:buSzPct val="68000"/>
              <a:buNone/>
              <a:defRPr/>
            </a:pPr>
            <a:r>
              <a:rPr lang="en-US" sz="2400" i="1" u="sng">
                <a:solidFill>
                  <a:srgbClr val="FF0000"/>
                </a:solidFill>
                <a:latin typeface="Arial" pitchFamily="34" charset="0"/>
                <a:cs typeface="Arial" pitchFamily="34" charset="0"/>
              </a:rPr>
              <a:t>Marginheight: </a:t>
            </a:r>
            <a:r>
              <a:rPr lang="en-US" sz="2400">
                <a:solidFill>
                  <a:schemeClr val="accent1"/>
                </a:solidFill>
                <a:latin typeface="Arial" pitchFamily="34" charset="0"/>
                <a:ea typeface="+mn-ea"/>
                <a:cs typeface="Arial" pitchFamily="34" charset="0"/>
              </a:rPr>
              <a:t>hiệu chỉnh khoảng cách từ nội dung đến lề trên  và dưới của khung (tính bằng pixel)</a:t>
            </a:r>
          </a:p>
          <a:p>
            <a:pPr marL="0" indent="0" algn="l">
              <a:lnSpc>
                <a:spcPct val="150000"/>
              </a:lnSpc>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100</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36974961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gn="l">
              <a:lnSpc>
                <a:spcPct val="150000"/>
              </a:lnSpc>
              <a:buFont typeface="Arial" pitchFamily="34" charset="0"/>
              <a:buChar char="•"/>
            </a:pPr>
            <a:r>
              <a:rPr lang="en-US" b="1" smtClean="0"/>
              <a:t>Các thuộc tính Frame</a:t>
            </a:r>
          </a:p>
          <a:p>
            <a:pPr marL="0" indent="0" algn="l" eaLnBrk="1" hangingPunct="1">
              <a:lnSpc>
                <a:spcPct val="150000"/>
              </a:lnSpc>
              <a:buNone/>
              <a:defRPr/>
            </a:pPr>
            <a:r>
              <a:rPr lang="en-US" sz="2400" i="1" u="sng" smtClean="0">
                <a:solidFill>
                  <a:srgbClr val="FF0000"/>
                </a:solidFill>
                <a:latin typeface="Arial" pitchFamily="34" charset="0"/>
                <a:cs typeface="Arial" pitchFamily="34" charset="0"/>
              </a:rPr>
              <a:t>Frameborder</a:t>
            </a:r>
            <a:r>
              <a:rPr lang="en-US" sz="2400">
                <a:solidFill>
                  <a:srgbClr val="FF0000"/>
                </a:solidFill>
                <a:latin typeface="Arial" pitchFamily="34" charset="0"/>
                <a:cs typeface="Arial" pitchFamily="34" charset="0"/>
              </a:rPr>
              <a:t>:</a:t>
            </a:r>
            <a:r>
              <a:rPr lang="en-US" sz="2400">
                <a:latin typeface="Arial" pitchFamily="34" charset="0"/>
                <a:cs typeface="Arial" pitchFamily="34" charset="0"/>
              </a:rPr>
              <a:t> đường viền của khung mặc định là 1, muốn giữa các khung không còn đường viền thì trong tag Frameset nhập thêm Border=0, </a:t>
            </a:r>
          </a:p>
          <a:p>
            <a:pPr marL="0" lvl="1" indent="0" eaLnBrk="1" hangingPunct="1">
              <a:lnSpc>
                <a:spcPct val="150000"/>
              </a:lnSpc>
              <a:spcBef>
                <a:spcPts val="400"/>
              </a:spcBef>
              <a:buSzPct val="68000"/>
              <a:buNone/>
              <a:defRPr/>
            </a:pPr>
            <a:r>
              <a:rPr lang="en-US" sz="2400" i="1" u="sng">
                <a:solidFill>
                  <a:srgbClr val="FF0000"/>
                </a:solidFill>
                <a:latin typeface="Arial" pitchFamily="34" charset="0"/>
                <a:cs typeface="Arial" pitchFamily="34" charset="0"/>
              </a:rPr>
              <a:t>Marginwidth:</a:t>
            </a:r>
            <a:r>
              <a:rPr lang="en-US" sz="2400">
                <a:latin typeface="Arial" pitchFamily="34" charset="0"/>
                <a:cs typeface="Arial" pitchFamily="34" charset="0"/>
              </a:rPr>
              <a:t>  </a:t>
            </a:r>
            <a:r>
              <a:rPr lang="en-US" sz="2400">
                <a:solidFill>
                  <a:schemeClr val="accent1"/>
                </a:solidFill>
                <a:latin typeface="Arial" pitchFamily="34" charset="0"/>
                <a:ea typeface="+mn-ea"/>
                <a:cs typeface="Arial" pitchFamily="34" charset="0"/>
              </a:rPr>
              <a:t>hiệu chỉnh khoảng cách từ nội dung đến lề trái và phải của khung (tính bằng pixel)</a:t>
            </a:r>
          </a:p>
          <a:p>
            <a:pPr marL="0" lvl="1" indent="0" eaLnBrk="1" hangingPunct="1">
              <a:lnSpc>
                <a:spcPct val="150000"/>
              </a:lnSpc>
              <a:spcBef>
                <a:spcPts val="400"/>
              </a:spcBef>
              <a:buSzPct val="68000"/>
              <a:buNone/>
              <a:defRPr/>
            </a:pPr>
            <a:r>
              <a:rPr lang="en-US" sz="2400" i="1" u="sng">
                <a:solidFill>
                  <a:srgbClr val="FF0000"/>
                </a:solidFill>
                <a:latin typeface="Arial" pitchFamily="34" charset="0"/>
                <a:cs typeface="Arial" pitchFamily="34" charset="0"/>
              </a:rPr>
              <a:t>Marginheight: </a:t>
            </a:r>
            <a:r>
              <a:rPr lang="en-US" sz="2400">
                <a:solidFill>
                  <a:schemeClr val="accent1"/>
                </a:solidFill>
                <a:latin typeface="Arial" pitchFamily="34" charset="0"/>
                <a:ea typeface="+mn-ea"/>
                <a:cs typeface="Arial" pitchFamily="34" charset="0"/>
              </a:rPr>
              <a:t>hiệu chỉnh khoảng cách từ nội dung đến lề trên  và dưới của khung (tính bằng pixel)</a:t>
            </a:r>
          </a:p>
          <a:p>
            <a:pPr marL="0" indent="0" algn="l">
              <a:lnSpc>
                <a:spcPct val="150000"/>
              </a:lnSpc>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101</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15557280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381000" y="2664024"/>
            <a:ext cx="4343400" cy="3736776"/>
          </a:xfrm>
        </p:spPr>
        <p:txBody>
          <a:bodyPr/>
          <a:lstStyle/>
          <a:p>
            <a:pPr marL="571500" lvl="2" indent="-508000"/>
            <a:r>
              <a:rPr lang="en-US">
                <a:solidFill>
                  <a:schemeClr val="accent1"/>
                </a:solidFill>
              </a:rPr>
              <a:t>Giới thiệu CSS</a:t>
            </a:r>
            <a:endParaRPr lang="vi-VN">
              <a:solidFill>
                <a:schemeClr val="accent1"/>
              </a:solidFill>
            </a:endParaRPr>
          </a:p>
          <a:p>
            <a:pPr marL="571500" lvl="2" indent="-508000"/>
            <a:r>
              <a:rPr lang="en-US">
                <a:solidFill>
                  <a:schemeClr val="accent1"/>
                </a:solidFill>
              </a:rPr>
              <a:t>CSS Selector </a:t>
            </a:r>
          </a:p>
          <a:p>
            <a:pPr marL="571500" lvl="2" indent="-508000"/>
            <a:r>
              <a:rPr lang="en-US">
                <a:solidFill>
                  <a:schemeClr val="accent1"/>
                </a:solidFill>
              </a:rPr>
              <a:t>Phân loại CSS </a:t>
            </a:r>
          </a:p>
          <a:p>
            <a:pPr marL="571500" lvl="2" indent="-508000"/>
            <a:r>
              <a:rPr lang="en-US">
                <a:solidFill>
                  <a:schemeClr val="accent1"/>
                </a:solidFill>
              </a:rPr>
              <a:t>Một số thuộc tính định dạng CSS</a:t>
            </a:r>
            <a:endParaRPr lang="vi-VN">
              <a:solidFill>
                <a:schemeClr val="accent1"/>
              </a:solidFill>
            </a:endParaRPr>
          </a:p>
          <a:p>
            <a:pPr marL="571500" lvl="2" indent="-508000"/>
            <a:r>
              <a:rPr lang="en-US">
                <a:solidFill>
                  <a:schemeClr val="accent1"/>
                </a:solidFill>
              </a:rPr>
              <a:t>CSS – Background</a:t>
            </a:r>
          </a:p>
          <a:p>
            <a:pPr marL="0" indent="0">
              <a:lnSpc>
                <a:spcPct val="150000"/>
              </a:lnSpc>
              <a:buNone/>
            </a:pPr>
            <a:endParaRPr lang="en-US" sz="2400">
              <a:latin typeface="+mj-lt"/>
            </a:endParaRPr>
          </a:p>
          <a:p>
            <a:pPr marL="0" indent="0">
              <a:lnSpc>
                <a:spcPct val="150000"/>
              </a:lnSpc>
              <a:buNone/>
            </a:pPr>
            <a:endParaRPr lang="en-US" smtClean="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102</a:t>
            </a:fld>
            <a:endParaRPr lang="en-US"/>
          </a:p>
        </p:txBody>
      </p:sp>
      <p:sp>
        <p:nvSpPr>
          <p:cNvPr id="5" name="Rectangle 4"/>
          <p:cNvSpPr/>
          <p:nvPr/>
        </p:nvSpPr>
        <p:spPr>
          <a:xfrm>
            <a:off x="152400" y="1097340"/>
            <a:ext cx="8763000" cy="1261884"/>
          </a:xfrm>
          <a:prstGeom prst="rect">
            <a:avLst/>
          </a:prstGeom>
        </p:spPr>
        <p:txBody>
          <a:bodyPr wrap="square">
            <a:spAutoFit/>
          </a:bodyPr>
          <a:lstStyle/>
          <a:p>
            <a:pPr marL="0" indent="0">
              <a:lnSpc>
                <a:spcPct val="150000"/>
              </a:lnSpc>
              <a:buNone/>
            </a:pPr>
            <a:r>
              <a:rPr lang="en-US" sz="2400" b="1" u="sng"/>
              <a:t>Chương </a:t>
            </a:r>
            <a:r>
              <a:rPr lang="en-US" sz="2400" b="1" u="sng" smtClean="0"/>
              <a:t>3. </a:t>
            </a:r>
            <a:endParaRPr lang="en-US" sz="2400" b="1" u="sng"/>
          </a:p>
          <a:p>
            <a:pPr marL="0" indent="0" algn="ctr">
              <a:lnSpc>
                <a:spcPts val="4800"/>
              </a:lnSpc>
              <a:buNone/>
            </a:pPr>
            <a:r>
              <a:rPr lang="en-US" sz="4000" b="1" smtClean="0">
                <a:solidFill>
                  <a:srgbClr val="FF0000"/>
                </a:solidFill>
              </a:rPr>
              <a:t>CSS</a:t>
            </a:r>
            <a:endParaRPr lang="en-US" sz="4000" b="1">
              <a:solidFill>
                <a:srgbClr val="FF0000"/>
              </a:solidFill>
            </a:endParaRPr>
          </a:p>
        </p:txBody>
      </p:sp>
      <p:sp>
        <p:nvSpPr>
          <p:cNvPr id="6" name="Content Placeholder 1"/>
          <p:cNvSpPr txBox="1">
            <a:spLocks/>
          </p:cNvSpPr>
          <p:nvPr/>
        </p:nvSpPr>
        <p:spPr bwMode="auto">
          <a:xfrm>
            <a:off x="5029200" y="2664024"/>
            <a:ext cx="3352800" cy="330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571500" lvl="2" indent="-508000"/>
            <a:r>
              <a:rPr lang="en-US" kern="0" smtClean="0">
                <a:solidFill>
                  <a:schemeClr val="accent1"/>
                </a:solidFill>
              </a:rPr>
              <a:t>CSS – Font</a:t>
            </a:r>
            <a:endParaRPr lang="vi-VN" kern="0" smtClean="0">
              <a:solidFill>
                <a:schemeClr val="accent1"/>
              </a:solidFill>
            </a:endParaRPr>
          </a:p>
          <a:p>
            <a:pPr marL="571500" lvl="2" indent="-508000"/>
            <a:r>
              <a:rPr lang="en-US" kern="0" smtClean="0">
                <a:solidFill>
                  <a:schemeClr val="accent1"/>
                </a:solidFill>
              </a:rPr>
              <a:t>CSS – Text</a:t>
            </a:r>
            <a:endParaRPr lang="vi-VN" kern="0" smtClean="0">
              <a:solidFill>
                <a:schemeClr val="accent1"/>
              </a:solidFill>
            </a:endParaRPr>
          </a:p>
          <a:p>
            <a:pPr marL="571500" lvl="2" indent="-508000"/>
            <a:r>
              <a:rPr lang="en-US" kern="0" smtClean="0">
                <a:solidFill>
                  <a:schemeClr val="accent1"/>
                </a:solidFill>
              </a:rPr>
              <a:t>Box Model</a:t>
            </a:r>
            <a:endParaRPr lang="vi-VN" kern="0" smtClean="0">
              <a:solidFill>
                <a:schemeClr val="accent1"/>
              </a:solidFill>
            </a:endParaRPr>
          </a:p>
          <a:p>
            <a:pPr marL="571500" lvl="2" indent="-508000"/>
            <a:r>
              <a:rPr lang="en-US" kern="0" smtClean="0">
                <a:solidFill>
                  <a:schemeClr val="accent1"/>
                </a:solidFill>
              </a:rPr>
              <a:t>Pseudo class</a:t>
            </a:r>
            <a:endParaRPr lang="vi-VN" kern="0" smtClean="0">
              <a:solidFill>
                <a:schemeClr val="accent1"/>
              </a:solidFill>
            </a:endParaRPr>
          </a:p>
          <a:p>
            <a:pPr marL="571500" lvl="2" indent="-508000"/>
            <a:r>
              <a:rPr lang="en-US" kern="0" smtClean="0">
                <a:solidFill>
                  <a:schemeClr val="accent1"/>
                </a:solidFill>
              </a:rPr>
              <a:t>Float – Clear - Posittion</a:t>
            </a:r>
            <a:endParaRPr lang="vi-VN" kern="0" smtClean="0">
              <a:solidFill>
                <a:schemeClr val="accent1"/>
              </a:solidFill>
            </a:endParaRPr>
          </a:p>
          <a:p>
            <a:pPr marL="0" indent="0">
              <a:lnSpc>
                <a:spcPct val="150000"/>
              </a:lnSpc>
              <a:buFont typeface="Wingdings" pitchFamily="2" charset="2"/>
              <a:buNone/>
            </a:pPr>
            <a:endParaRPr lang="en-US" sz="2400" kern="0" smtClean="0">
              <a:latin typeface="+mj-lt"/>
            </a:endParaRPr>
          </a:p>
          <a:p>
            <a:pPr marL="0" indent="0">
              <a:lnSpc>
                <a:spcPct val="150000"/>
              </a:lnSpc>
              <a:buFont typeface="Wingdings" pitchFamily="2" charset="2"/>
              <a:buNone/>
            </a:pPr>
            <a:endParaRPr lang="en-US" kern="0" smtClean="0">
              <a:latin typeface="+mj-lt"/>
            </a:endParaRPr>
          </a:p>
        </p:txBody>
      </p:sp>
    </p:spTree>
    <p:extLst>
      <p:ext uri="{BB962C8B-B14F-4D97-AF65-F5344CB8AC3E}">
        <p14:creationId xmlns:p14="http://schemas.microsoft.com/office/powerpoint/2010/main" val="192664861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103</a:t>
            </a:fld>
            <a:endParaRPr lang="en-US"/>
          </a:p>
        </p:txBody>
      </p:sp>
      <p:sp>
        <p:nvSpPr>
          <p:cNvPr id="4" name="Title 3"/>
          <p:cNvSpPr>
            <a:spLocks noGrp="1"/>
          </p:cNvSpPr>
          <p:nvPr>
            <p:ph type="title"/>
          </p:nvPr>
        </p:nvSpPr>
        <p:spPr>
          <a:xfrm>
            <a:off x="838200" y="152400"/>
            <a:ext cx="7391400" cy="563562"/>
          </a:xfrm>
        </p:spPr>
        <p:txBody>
          <a:bodyPr/>
          <a:lstStyle/>
          <a:p>
            <a:r>
              <a:rPr lang="en-US" smtClean="0"/>
              <a:t> </a:t>
            </a:r>
            <a:r>
              <a:rPr lang="en-US" smtClean="0">
                <a:solidFill>
                  <a:srgbClr val="FFC000"/>
                </a:solidFill>
                <a:cs typeface="Times New Roman" pitchFamily="18" charset="0"/>
              </a:rPr>
              <a:t>Giới thệu</a:t>
            </a:r>
            <a:endParaRPr lang="vi-VN"/>
          </a:p>
        </p:txBody>
      </p:sp>
      <p:sp>
        <p:nvSpPr>
          <p:cNvPr id="5" name="Content Placeholder 4"/>
          <p:cNvSpPr>
            <a:spLocks noGrp="1"/>
          </p:cNvSpPr>
          <p:nvPr>
            <p:ph idx="1"/>
          </p:nvPr>
        </p:nvSpPr>
        <p:spPr/>
        <p:txBody>
          <a:bodyPr/>
          <a:lstStyle/>
          <a:p>
            <a:endParaRPr lang="vi-VN"/>
          </a:p>
        </p:txBody>
      </p:sp>
    </p:spTree>
    <p:extLst>
      <p:ext uri="{BB962C8B-B14F-4D97-AF65-F5344CB8AC3E}">
        <p14:creationId xmlns:p14="http://schemas.microsoft.com/office/powerpoint/2010/main" val="31375315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1"/>
          <p:cNvSpPr>
            <a:spLocks noGrp="1"/>
          </p:cNvSpPr>
          <p:nvPr>
            <p:ph idx="1"/>
          </p:nvPr>
        </p:nvSpPr>
        <p:spPr>
          <a:xfrm>
            <a:off x="457200" y="1219200"/>
            <a:ext cx="8229600" cy="4525963"/>
          </a:xfrm>
        </p:spPr>
        <p:txBody>
          <a:bodyPr/>
          <a:lstStyle/>
          <a:p>
            <a:pPr>
              <a:lnSpc>
                <a:spcPct val="150000"/>
              </a:lnSpc>
              <a:defRPr/>
            </a:pPr>
            <a:r>
              <a:rPr lang="vi-VN" dirty="0">
                <a:cs typeface="Arial" pitchFamily="34" charset="0"/>
              </a:rPr>
              <a:t>Trong lĩnh vực xây dựng, chúng ta có trang trí nội thất; trong lĩnh vực thẩm </a:t>
            </a:r>
            <a:r>
              <a:rPr lang="vi-VN" dirty="0" smtClean="0">
                <a:cs typeface="Arial" pitchFamily="34" charset="0"/>
              </a:rPr>
              <a:t>mỹ </a:t>
            </a:r>
            <a:r>
              <a:rPr lang="vi-VN" dirty="0">
                <a:cs typeface="Arial" pitchFamily="34" charset="0"/>
              </a:rPr>
              <a:t>- làm đẹp, chúng ta có kỹ thuật make-up; còn trong lĩnh vực thiết kế web chúng ta có CSS.</a:t>
            </a:r>
          </a:p>
          <a:p>
            <a:pPr>
              <a:lnSpc>
                <a:spcPct val="150000"/>
              </a:lnSpc>
              <a:defRPr/>
            </a:pPr>
            <a:r>
              <a:rPr lang="en-US" dirty="0">
                <a:cs typeface="Arial" pitchFamily="34" charset="0"/>
              </a:rPr>
              <a:t>CSS : Cascading Style Sheet </a:t>
            </a:r>
            <a:r>
              <a:rPr lang="en-US" dirty="0" err="1">
                <a:cs typeface="Arial" pitchFamily="34" charset="0"/>
              </a:rPr>
              <a:t>là</a:t>
            </a:r>
            <a:r>
              <a:rPr lang="en-US" dirty="0">
                <a:cs typeface="Arial" pitchFamily="34" charset="0"/>
              </a:rPr>
              <a:t> </a:t>
            </a:r>
            <a:r>
              <a:rPr lang="en-US" dirty="0" err="1">
                <a:cs typeface="Arial" pitchFamily="34" charset="0"/>
              </a:rPr>
              <a:t>một</a:t>
            </a:r>
            <a:r>
              <a:rPr lang="en-US" dirty="0">
                <a:cs typeface="Arial" pitchFamily="34" charset="0"/>
              </a:rPr>
              <a:t> </a:t>
            </a:r>
            <a:r>
              <a:rPr lang="en-US" dirty="0" err="1">
                <a:cs typeface="Arial" pitchFamily="34" charset="0"/>
              </a:rPr>
              <a:t>ngôn</a:t>
            </a:r>
            <a:r>
              <a:rPr lang="en-US" dirty="0">
                <a:cs typeface="Arial" pitchFamily="34" charset="0"/>
              </a:rPr>
              <a:t> </a:t>
            </a:r>
            <a:r>
              <a:rPr lang="en-US" dirty="0" err="1">
                <a:cs typeface="Arial" pitchFamily="34" charset="0"/>
              </a:rPr>
              <a:t>ngữ</a:t>
            </a:r>
            <a:r>
              <a:rPr lang="en-US" dirty="0">
                <a:cs typeface="Arial" pitchFamily="34" charset="0"/>
              </a:rPr>
              <a:t> </a:t>
            </a:r>
            <a:r>
              <a:rPr lang="en-US" dirty="0" err="1">
                <a:cs typeface="Arial" pitchFamily="34" charset="0"/>
              </a:rPr>
              <a:t>quy</a:t>
            </a:r>
            <a:r>
              <a:rPr lang="en-US" dirty="0">
                <a:cs typeface="Arial" pitchFamily="34" charset="0"/>
              </a:rPr>
              <a:t> </a:t>
            </a:r>
            <a:r>
              <a:rPr lang="en-US" dirty="0" err="1">
                <a:cs typeface="Arial" pitchFamily="34" charset="0"/>
              </a:rPr>
              <a:t>định</a:t>
            </a:r>
            <a:r>
              <a:rPr lang="en-US" dirty="0">
                <a:cs typeface="Arial" pitchFamily="34" charset="0"/>
              </a:rPr>
              <a:t> </a:t>
            </a:r>
            <a:r>
              <a:rPr lang="en-US" dirty="0" err="1">
                <a:cs typeface="Arial" pitchFamily="34" charset="0"/>
              </a:rPr>
              <a:t>cách</a:t>
            </a:r>
            <a:r>
              <a:rPr lang="en-US" dirty="0">
                <a:cs typeface="Arial" pitchFamily="34" charset="0"/>
              </a:rPr>
              <a:t> </a:t>
            </a:r>
            <a:r>
              <a:rPr lang="en-US" dirty="0" err="1">
                <a:cs typeface="Arial" pitchFamily="34" charset="0"/>
              </a:rPr>
              <a:t>trình</a:t>
            </a:r>
            <a:r>
              <a:rPr lang="en-US" dirty="0">
                <a:cs typeface="Arial" pitchFamily="34" charset="0"/>
              </a:rPr>
              <a:t> </a:t>
            </a:r>
            <a:r>
              <a:rPr lang="en-US" dirty="0" err="1">
                <a:cs typeface="Arial" pitchFamily="34" charset="0"/>
              </a:rPr>
              <a:t>bày</a:t>
            </a:r>
            <a:r>
              <a:rPr lang="en-US" dirty="0">
                <a:cs typeface="Arial" pitchFamily="34" charset="0"/>
              </a:rPr>
              <a:t> </a:t>
            </a:r>
            <a:r>
              <a:rPr lang="en-US" dirty="0" err="1">
                <a:cs typeface="Arial" pitchFamily="34" charset="0"/>
              </a:rPr>
              <a:t>cho</a:t>
            </a:r>
            <a:r>
              <a:rPr lang="en-US" dirty="0">
                <a:cs typeface="Arial" pitchFamily="34" charset="0"/>
              </a:rPr>
              <a:t> </a:t>
            </a:r>
            <a:r>
              <a:rPr lang="en-US" dirty="0" err="1">
                <a:cs typeface="Arial" pitchFamily="34" charset="0"/>
              </a:rPr>
              <a:t>các</a:t>
            </a:r>
            <a:r>
              <a:rPr lang="en-US" dirty="0">
                <a:cs typeface="Arial" pitchFamily="34" charset="0"/>
              </a:rPr>
              <a:t> </a:t>
            </a:r>
            <a:r>
              <a:rPr lang="en-US" dirty="0" err="1">
                <a:cs typeface="Arial" pitchFamily="34" charset="0"/>
              </a:rPr>
              <a:t>tài</a:t>
            </a:r>
            <a:r>
              <a:rPr lang="en-US" dirty="0">
                <a:cs typeface="Arial" pitchFamily="34" charset="0"/>
              </a:rPr>
              <a:t> </a:t>
            </a:r>
            <a:r>
              <a:rPr lang="en-US" dirty="0" err="1">
                <a:cs typeface="Arial" pitchFamily="34" charset="0"/>
              </a:rPr>
              <a:t>liệu</a:t>
            </a:r>
            <a:r>
              <a:rPr lang="en-US" dirty="0">
                <a:cs typeface="Arial" pitchFamily="34" charset="0"/>
              </a:rPr>
              <a:t> </a:t>
            </a:r>
            <a:r>
              <a:rPr lang="en-US" dirty="0" err="1">
                <a:cs typeface="Arial" pitchFamily="34" charset="0"/>
              </a:rPr>
              <a:t>viết</a:t>
            </a:r>
            <a:r>
              <a:rPr lang="en-US" dirty="0">
                <a:cs typeface="Arial" pitchFamily="34" charset="0"/>
              </a:rPr>
              <a:t> </a:t>
            </a:r>
            <a:r>
              <a:rPr lang="en-US" dirty="0" err="1">
                <a:cs typeface="Arial" pitchFamily="34" charset="0"/>
              </a:rPr>
              <a:t>bằng</a:t>
            </a:r>
            <a:r>
              <a:rPr lang="en-US" dirty="0">
                <a:cs typeface="Arial" pitchFamily="34" charset="0"/>
              </a:rPr>
              <a:t> HTML, XHTML, XML, SVG, hay UML</a:t>
            </a:r>
          </a:p>
          <a:p>
            <a:pPr>
              <a:lnSpc>
                <a:spcPct val="150000"/>
              </a:lnSpc>
              <a:defRPr/>
            </a:pPr>
            <a:r>
              <a:rPr lang="en-US" dirty="0">
                <a:cs typeface="Arial" pitchFamily="34" charset="0"/>
              </a:rPr>
              <a:t>CSS : </a:t>
            </a:r>
            <a:r>
              <a:rPr lang="en-US" dirty="0" err="1">
                <a:cs typeface="Arial" pitchFamily="34" charset="0"/>
              </a:rPr>
              <a:t>là</a:t>
            </a:r>
            <a:r>
              <a:rPr lang="en-US" dirty="0">
                <a:cs typeface="Arial" pitchFamily="34" charset="0"/>
              </a:rPr>
              <a:t> </a:t>
            </a:r>
            <a:r>
              <a:rPr lang="en-US" dirty="0" err="1">
                <a:cs typeface="Arial" pitchFamily="34" charset="0"/>
              </a:rPr>
              <a:t>công</a:t>
            </a:r>
            <a:r>
              <a:rPr lang="en-US" dirty="0">
                <a:cs typeface="Arial" pitchFamily="34" charset="0"/>
              </a:rPr>
              <a:t> </a:t>
            </a:r>
            <a:r>
              <a:rPr lang="en-US" dirty="0" err="1">
                <a:cs typeface="Arial" pitchFamily="34" charset="0"/>
              </a:rPr>
              <a:t>cụ</a:t>
            </a:r>
            <a:r>
              <a:rPr lang="en-US" dirty="0">
                <a:cs typeface="Arial" pitchFamily="34" charset="0"/>
              </a:rPr>
              <a:t> </a:t>
            </a:r>
            <a:r>
              <a:rPr lang="en-US" dirty="0" err="1">
                <a:cs typeface="Arial" pitchFamily="34" charset="0"/>
              </a:rPr>
              <a:t>để</a:t>
            </a:r>
            <a:r>
              <a:rPr lang="en-US" dirty="0">
                <a:cs typeface="Arial" pitchFamily="34" charset="0"/>
              </a:rPr>
              <a:t> </a:t>
            </a:r>
            <a:r>
              <a:rPr lang="en-US" dirty="0" err="1">
                <a:cs typeface="Arial" pitchFamily="34" charset="0"/>
              </a:rPr>
              <a:t>trang</a:t>
            </a:r>
            <a:r>
              <a:rPr lang="en-US" dirty="0">
                <a:cs typeface="Arial" pitchFamily="34" charset="0"/>
              </a:rPr>
              <a:t> </a:t>
            </a:r>
            <a:r>
              <a:rPr lang="en-US" dirty="0" err="1">
                <a:cs typeface="Arial" pitchFamily="34" charset="0"/>
              </a:rPr>
              <a:t>trí</a:t>
            </a:r>
            <a:r>
              <a:rPr lang="en-US" dirty="0">
                <a:cs typeface="Arial" pitchFamily="34" charset="0"/>
              </a:rPr>
              <a:t> web</a:t>
            </a:r>
          </a:p>
          <a:p>
            <a:pPr marL="0" indent="0">
              <a:lnSpc>
                <a:spcPct val="150000"/>
              </a:lnSpc>
              <a:spcBef>
                <a:spcPts val="0"/>
              </a:spcBef>
              <a:buClr>
                <a:srgbClr val="0070C0"/>
              </a:buClr>
              <a:buSzTx/>
              <a:buFont typeface="Wingdings 3" pitchFamily="18" charset="2"/>
              <a:buNone/>
              <a:defRPr/>
            </a:pPr>
            <a:r>
              <a:rPr lang="en-US" sz="2500" dirty="0" smtClean="0">
                <a:ea typeface="Tahoma" pitchFamily="34" charset="0"/>
                <a:cs typeface="Arial" pitchFamily="34" charset="0"/>
              </a:rPr>
              <a:t/>
            </a:r>
            <a:br>
              <a:rPr lang="en-US" sz="2500" dirty="0" smtClean="0">
                <a:ea typeface="Tahoma" pitchFamily="34" charset="0"/>
                <a:cs typeface="Arial" pitchFamily="34" charset="0"/>
              </a:rPr>
            </a:br>
            <a:r>
              <a:rPr lang="en-US" sz="2500" dirty="0">
                <a:ea typeface="Tahoma" pitchFamily="34" charset="0"/>
                <a:cs typeface="Arial" pitchFamily="34" charset="0"/>
              </a:rPr>
              <a:t/>
            </a:r>
            <a:br>
              <a:rPr lang="en-US" sz="2500" dirty="0">
                <a:ea typeface="Tahoma" pitchFamily="34" charset="0"/>
                <a:cs typeface="Arial" pitchFamily="34" charset="0"/>
              </a:rPr>
            </a:br>
            <a:r>
              <a:rPr lang="en-US" sz="2500" dirty="0">
                <a:ea typeface="Tahoma" pitchFamily="34" charset="0"/>
                <a:cs typeface="Arial" pitchFamily="34" charset="0"/>
              </a:rPr>
              <a:t/>
            </a:r>
            <a:br>
              <a:rPr lang="en-US" sz="2500" dirty="0">
                <a:ea typeface="Tahoma" pitchFamily="34" charset="0"/>
                <a:cs typeface="Arial" pitchFamily="34" charset="0"/>
              </a:rPr>
            </a:br>
            <a:endParaRPr lang="en-US" sz="2500" dirty="0">
              <a:ea typeface="Tahoma" pitchFamily="34" charset="0"/>
              <a:cs typeface="Arial" pitchFamily="34" charset="0"/>
            </a:endParaRPr>
          </a:p>
          <a:p>
            <a:pPr marL="342900" indent="-342900">
              <a:lnSpc>
                <a:spcPct val="150000"/>
              </a:lnSpc>
              <a:spcBef>
                <a:spcPts val="0"/>
              </a:spcBef>
              <a:buClr>
                <a:srgbClr val="0070C0"/>
              </a:buClr>
              <a:buSzTx/>
              <a:buFont typeface="Wingdings" pitchFamily="2" charset="2"/>
              <a:buChar char="q"/>
              <a:defRPr/>
            </a:pPr>
            <a:endParaRPr lang="en-US" sz="2500" b="1" dirty="0">
              <a:solidFill>
                <a:srgbClr val="FF0000"/>
              </a:solidFill>
              <a:cs typeface="Arial" pitchFamily="34" charset="0"/>
            </a:endParaRPr>
          </a:p>
        </p:txBody>
      </p:sp>
      <p:sp>
        <p:nvSpPr>
          <p:cNvPr id="614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2D017781-6DA0-4744-A49E-E8F47A7AD93D}" type="slidenum">
              <a:rPr lang="en-US"/>
              <a:pPr/>
              <a:t>104</a:t>
            </a:fld>
            <a:endParaRPr lang="en-US"/>
          </a:p>
        </p:txBody>
      </p:sp>
      <p:sp>
        <p:nvSpPr>
          <p:cNvPr id="6" name="Title 3"/>
          <p:cNvSpPr>
            <a:spLocks noGrp="1"/>
          </p:cNvSpPr>
          <p:nvPr>
            <p:ph type="title"/>
          </p:nvPr>
        </p:nvSpPr>
        <p:spPr>
          <a:xfrm>
            <a:off x="838200" y="152400"/>
            <a:ext cx="7391400" cy="563562"/>
          </a:xfrm>
        </p:spPr>
        <p:txBody>
          <a:bodyPr/>
          <a:lstStyle/>
          <a:p>
            <a:r>
              <a:rPr lang="en-US" smtClean="0"/>
              <a:t> </a:t>
            </a:r>
            <a:r>
              <a:rPr lang="en-US" smtClean="0">
                <a:solidFill>
                  <a:srgbClr val="FFC000"/>
                </a:solidFill>
                <a:cs typeface="Times New Roman" pitchFamily="18" charset="0"/>
              </a:rPr>
              <a:t>Giới thệu</a:t>
            </a:r>
            <a:endParaRPr lang="vi-VN"/>
          </a:p>
        </p:txBody>
      </p:sp>
    </p:spTree>
    <p:extLst>
      <p:ext uri="{BB962C8B-B14F-4D97-AF65-F5344CB8AC3E}">
        <p14:creationId xmlns:p14="http://schemas.microsoft.com/office/powerpoint/2010/main" val="3536178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1"/>
          <p:cNvSpPr>
            <a:spLocks noGrp="1"/>
          </p:cNvSpPr>
          <p:nvPr>
            <p:ph idx="1"/>
          </p:nvPr>
        </p:nvSpPr>
        <p:spPr>
          <a:xfrm>
            <a:off x="457200" y="1219200"/>
            <a:ext cx="8229600" cy="4525963"/>
          </a:xfrm>
        </p:spPr>
        <p:txBody>
          <a:bodyPr/>
          <a:lstStyle/>
          <a:p>
            <a:pPr marL="342900" indent="-342900">
              <a:lnSpc>
                <a:spcPct val="150000"/>
              </a:lnSpc>
              <a:spcBef>
                <a:spcPct val="0"/>
              </a:spcBef>
              <a:buClr>
                <a:srgbClr val="0070C0"/>
              </a:buClr>
              <a:buSzTx/>
              <a:buFont typeface="Wingdings" pitchFamily="2" charset="2"/>
              <a:buChar char="q"/>
              <a:defRPr/>
            </a:pPr>
            <a:endParaRPr lang="en-US" sz="2500" smtClean="0">
              <a:ea typeface="Tahoma" pitchFamily="34" charset="0"/>
              <a:cs typeface="Arial" pitchFamily="34" charset="0"/>
            </a:endParaRPr>
          </a:p>
          <a:p>
            <a:pPr marL="342900" indent="-342900">
              <a:lnSpc>
                <a:spcPct val="150000"/>
              </a:lnSpc>
              <a:defRPr/>
            </a:pPr>
            <a:r>
              <a:rPr lang="en-US" smtClean="0">
                <a:ea typeface="Tahoma" pitchFamily="34" charset="0"/>
                <a:cs typeface="Arial" pitchFamily="34" charset="0"/>
              </a:rPr>
              <a:t>Khi chúng ta cần thay đổi các định dạng ( màu chữ, cỡ chữ , …) </a:t>
            </a:r>
            <a:r>
              <a:rPr lang="en-US" smtClean="0">
                <a:ea typeface="Tahoma" pitchFamily="34" charset="0"/>
                <a:cs typeface="Arial" pitchFamily="34" charset="0"/>
                <a:sym typeface="Wingdings" pitchFamily="2" charset="2"/>
              </a:rPr>
              <a:t> công việc nhàm chán  sử dụng CSS</a:t>
            </a:r>
          </a:p>
          <a:p>
            <a:pPr marL="342900" indent="-342900">
              <a:lnSpc>
                <a:spcPct val="150000"/>
              </a:lnSpc>
              <a:defRPr/>
            </a:pPr>
            <a:r>
              <a:rPr lang="en-US" smtClean="0">
                <a:ea typeface="Tahoma" pitchFamily="34" charset="0"/>
                <a:cs typeface="Arial" pitchFamily="34" charset="0"/>
              </a:rPr>
              <a:t>Ví dụ</a:t>
            </a:r>
          </a:p>
          <a:p>
            <a:pPr marL="342900" indent="-342900">
              <a:lnSpc>
                <a:spcPct val="150000"/>
              </a:lnSpc>
              <a:buFont typeface="Wingdings 3" pitchFamily="18" charset="2"/>
              <a:buNone/>
              <a:defRPr/>
            </a:pPr>
            <a:r>
              <a:rPr lang="en-US" smtClean="0">
                <a:ea typeface="Tahoma" pitchFamily="34" charset="0"/>
                <a:cs typeface="Arial" pitchFamily="34" charset="0"/>
              </a:rPr>
              <a:t> </a:t>
            </a:r>
            <a:br>
              <a:rPr lang="en-US" smtClean="0">
                <a:ea typeface="Tahoma" pitchFamily="34" charset="0"/>
                <a:cs typeface="Arial" pitchFamily="34" charset="0"/>
              </a:rPr>
            </a:br>
            <a:r>
              <a:rPr lang="en-US" sz="2500" smtClean="0">
                <a:ea typeface="Tahoma" pitchFamily="34" charset="0"/>
                <a:cs typeface="Arial" pitchFamily="34" charset="0"/>
              </a:rPr>
              <a:t/>
            </a:r>
            <a:br>
              <a:rPr lang="en-US" sz="2500" smtClean="0">
                <a:ea typeface="Tahoma" pitchFamily="34" charset="0"/>
                <a:cs typeface="Arial" pitchFamily="34" charset="0"/>
              </a:rPr>
            </a:br>
            <a:r>
              <a:rPr lang="en-US" sz="2500" smtClean="0">
                <a:ea typeface="Tahoma" pitchFamily="34" charset="0"/>
                <a:cs typeface="Arial" pitchFamily="34" charset="0"/>
              </a:rPr>
              <a:t/>
            </a:r>
            <a:br>
              <a:rPr lang="en-US" sz="2500" smtClean="0">
                <a:ea typeface="Tahoma" pitchFamily="34" charset="0"/>
                <a:cs typeface="Arial" pitchFamily="34" charset="0"/>
              </a:rPr>
            </a:br>
            <a:r>
              <a:rPr lang="en-US" sz="2500" smtClean="0">
                <a:ea typeface="Tahoma" pitchFamily="34" charset="0"/>
                <a:cs typeface="Arial" pitchFamily="34" charset="0"/>
              </a:rPr>
              <a:t/>
            </a:r>
            <a:br>
              <a:rPr lang="en-US" sz="2500" smtClean="0">
                <a:ea typeface="Tahoma" pitchFamily="34" charset="0"/>
                <a:cs typeface="Arial" pitchFamily="34" charset="0"/>
              </a:rPr>
            </a:br>
            <a:r>
              <a:rPr lang="en-US" sz="2500" smtClean="0">
                <a:ea typeface="Tahoma" pitchFamily="34" charset="0"/>
                <a:cs typeface="Arial" pitchFamily="34" charset="0"/>
              </a:rPr>
              <a:t/>
            </a:r>
            <a:br>
              <a:rPr lang="en-US" sz="2500" smtClean="0">
                <a:ea typeface="Tahoma" pitchFamily="34" charset="0"/>
                <a:cs typeface="Arial" pitchFamily="34" charset="0"/>
              </a:rPr>
            </a:br>
            <a:endParaRPr lang="en-US" sz="2500" smtClean="0">
              <a:ea typeface="Tahoma" pitchFamily="34" charset="0"/>
              <a:cs typeface="Arial" pitchFamily="34" charset="0"/>
            </a:endParaRPr>
          </a:p>
          <a:p>
            <a:pPr marL="342900" indent="-342900">
              <a:lnSpc>
                <a:spcPct val="150000"/>
              </a:lnSpc>
              <a:spcBef>
                <a:spcPct val="0"/>
              </a:spcBef>
              <a:buClr>
                <a:srgbClr val="0070C0"/>
              </a:buClr>
              <a:buSzTx/>
              <a:buFont typeface="Wingdings" pitchFamily="2" charset="2"/>
              <a:buChar char="q"/>
              <a:defRPr/>
            </a:pPr>
            <a:endParaRPr lang="en-US" sz="2500" b="1" smtClean="0">
              <a:solidFill>
                <a:srgbClr val="FF0000"/>
              </a:solidFill>
              <a:ea typeface="Tahoma" pitchFamily="34" charset="0"/>
              <a:cs typeface="Arial" pitchFamily="34" charset="0"/>
            </a:endParaRPr>
          </a:p>
        </p:txBody>
      </p:sp>
      <p:sp>
        <p:nvSpPr>
          <p:cNvPr id="717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DD2F9B7-7F01-4DD2-8A7C-2E4876D2B369}" type="slidenum">
              <a:rPr lang="en-US"/>
              <a:pPr/>
              <a:t>105</a:t>
            </a:fld>
            <a:endParaRPr lang="en-US"/>
          </a:p>
        </p:txBody>
      </p:sp>
      <p:sp>
        <p:nvSpPr>
          <p:cNvPr id="7172" name="Rectangle 2"/>
          <p:cNvSpPr>
            <a:spLocks noGrp="1" noChangeArrowheads="1"/>
          </p:cNvSpPr>
          <p:nvPr>
            <p:ph type="title"/>
          </p:nvPr>
        </p:nvSpPr>
        <p:spPr>
          <a:xfrm>
            <a:off x="381000" y="-76200"/>
            <a:ext cx="8015288" cy="1143000"/>
          </a:xfrm>
        </p:spPr>
        <p:txBody>
          <a:bodyPr/>
          <a:lstStyle/>
          <a:p>
            <a:r>
              <a:rPr lang="en-US" smtClean="0">
                <a:solidFill>
                  <a:srgbClr val="FFC000"/>
                </a:solidFill>
                <a:cs typeface="Arial" charset="0"/>
              </a:rPr>
              <a:t>TẠI SAO CẦN CSS ?</a:t>
            </a:r>
          </a:p>
        </p:txBody>
      </p:sp>
    </p:spTree>
    <p:extLst>
      <p:ext uri="{BB962C8B-B14F-4D97-AF65-F5344CB8AC3E}">
        <p14:creationId xmlns:p14="http://schemas.microsoft.com/office/powerpoint/2010/main" val="1575627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18AC130-FF66-445C-8CD0-2F09758F10C2}" type="slidenum">
              <a:rPr lang="en-US"/>
              <a:pPr/>
              <a:t>106</a:t>
            </a:fld>
            <a:endParaRPr lang="en-US"/>
          </a:p>
        </p:txBody>
      </p:sp>
      <p:sp>
        <p:nvSpPr>
          <p:cNvPr id="8196" name="Rectangle 1"/>
          <p:cNvSpPr>
            <a:spLocks noChangeArrowheads="1"/>
          </p:cNvSpPr>
          <p:nvPr/>
        </p:nvSpPr>
        <p:spPr bwMode="auto">
          <a:xfrm>
            <a:off x="2019300" y="1447800"/>
            <a:ext cx="5981700" cy="13382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700" b="1">
                <a:solidFill>
                  <a:srgbClr val="FF0000"/>
                </a:solidFill>
                <a:latin typeface="Arial" charset="0"/>
                <a:ea typeface="Tahoma" pitchFamily="34" charset="0"/>
                <a:cs typeface="Arial" charset="0"/>
              </a:rPr>
              <a:t>CSS Selector  {</a:t>
            </a:r>
            <a:br>
              <a:rPr lang="en-US" sz="2700" b="1">
                <a:solidFill>
                  <a:srgbClr val="FF0000"/>
                </a:solidFill>
                <a:latin typeface="Arial" charset="0"/>
                <a:ea typeface="Tahoma" pitchFamily="34" charset="0"/>
                <a:cs typeface="Arial" charset="0"/>
              </a:rPr>
            </a:br>
            <a:r>
              <a:rPr lang="en-US" sz="2700" b="1">
                <a:solidFill>
                  <a:srgbClr val="FF0000"/>
                </a:solidFill>
                <a:latin typeface="Arial" charset="0"/>
                <a:ea typeface="Tahoma" pitchFamily="34" charset="0"/>
                <a:cs typeface="Arial" charset="0"/>
              </a:rPr>
              <a:t>			Property : value ;</a:t>
            </a:r>
            <a:br>
              <a:rPr lang="en-US" sz="2700" b="1">
                <a:solidFill>
                  <a:srgbClr val="FF0000"/>
                </a:solidFill>
                <a:latin typeface="Arial" charset="0"/>
                <a:ea typeface="Tahoma" pitchFamily="34" charset="0"/>
                <a:cs typeface="Arial" charset="0"/>
              </a:rPr>
            </a:br>
            <a:r>
              <a:rPr lang="en-US" sz="2700" b="1">
                <a:solidFill>
                  <a:srgbClr val="FF0000"/>
                </a:solidFill>
                <a:latin typeface="Arial" charset="0"/>
                <a:ea typeface="Tahoma" pitchFamily="34" charset="0"/>
                <a:cs typeface="Arial" charset="0"/>
              </a:rPr>
              <a:t>	                }</a:t>
            </a:r>
            <a:endParaRPr lang="vi-VN" sz="2700">
              <a:latin typeface="Arial" charset="0"/>
              <a:ea typeface="Tahoma" pitchFamily="34" charset="0"/>
              <a:cs typeface="Arial" charset="0"/>
            </a:endParaRPr>
          </a:p>
        </p:txBody>
      </p:sp>
      <p:sp>
        <p:nvSpPr>
          <p:cNvPr id="9" name="TextBox 8"/>
          <p:cNvSpPr txBox="1"/>
          <p:nvPr/>
        </p:nvSpPr>
        <p:spPr>
          <a:xfrm>
            <a:off x="612775" y="2895600"/>
            <a:ext cx="8077200" cy="3970338"/>
          </a:xfrm>
          <a:prstGeom prst="rect">
            <a:avLst/>
          </a:prstGeom>
          <a:noFill/>
        </p:spPr>
        <p:txBody>
          <a:bodyPr>
            <a:spAutoFit/>
          </a:bodyPr>
          <a:lstStyle/>
          <a:p>
            <a:pPr>
              <a:lnSpc>
                <a:spcPct val="150000"/>
              </a:lnSpc>
              <a:defRPr/>
            </a:pPr>
            <a:r>
              <a:rPr lang="en-US" sz="2800" dirty="0" err="1">
                <a:latin typeface="Arial" pitchFamily="34" charset="0"/>
                <a:cs typeface="Arial" pitchFamily="34" charset="0"/>
              </a:rPr>
              <a:t>Trong</a:t>
            </a:r>
            <a:r>
              <a:rPr lang="en-US" sz="2800" dirty="0">
                <a:latin typeface="Arial" pitchFamily="34" charset="0"/>
                <a:cs typeface="Arial" pitchFamily="34" charset="0"/>
              </a:rPr>
              <a:t> </a:t>
            </a:r>
            <a:r>
              <a:rPr lang="en-US" sz="2800" dirty="0" err="1">
                <a:latin typeface="Arial" pitchFamily="34" charset="0"/>
                <a:cs typeface="Arial" pitchFamily="34" charset="0"/>
              </a:rPr>
              <a:t>đó</a:t>
            </a:r>
            <a:r>
              <a:rPr lang="en-US" sz="2800" dirty="0">
                <a:latin typeface="Arial" pitchFamily="34" charset="0"/>
                <a:cs typeface="Arial" pitchFamily="34" charset="0"/>
              </a:rPr>
              <a:t>: </a:t>
            </a:r>
            <a:r>
              <a:rPr lang="en-US" sz="2800" dirty="0" err="1">
                <a:latin typeface="Arial" pitchFamily="34" charset="0"/>
                <a:cs typeface="Arial" pitchFamily="34" charset="0"/>
              </a:rPr>
              <a:t>Css</a:t>
            </a:r>
            <a:r>
              <a:rPr lang="en-US" sz="2800" dirty="0">
                <a:latin typeface="Arial" pitchFamily="34" charset="0"/>
                <a:cs typeface="Arial" pitchFamily="34" charset="0"/>
              </a:rPr>
              <a:t> Selector </a:t>
            </a:r>
            <a:r>
              <a:rPr lang="en-US" sz="2800" err="1">
                <a:latin typeface="Arial" pitchFamily="34" charset="0"/>
                <a:cs typeface="Arial" pitchFamily="34" charset="0"/>
              </a:rPr>
              <a:t>có</a:t>
            </a:r>
            <a:r>
              <a:rPr lang="en-US" sz="2800">
                <a:latin typeface="Arial" pitchFamily="34" charset="0"/>
                <a:cs typeface="Arial" pitchFamily="34" charset="0"/>
              </a:rPr>
              <a:t> 4 </a:t>
            </a:r>
            <a:r>
              <a:rPr lang="en-US" sz="2800" dirty="0" err="1">
                <a:latin typeface="Arial" pitchFamily="34" charset="0"/>
                <a:cs typeface="Arial" pitchFamily="34" charset="0"/>
              </a:rPr>
              <a:t>loại</a:t>
            </a:r>
            <a:endParaRPr lang="en-US" sz="2800" dirty="0">
              <a:latin typeface="Arial" pitchFamily="34" charset="0"/>
              <a:cs typeface="Arial" pitchFamily="34" charset="0"/>
            </a:endParaRPr>
          </a:p>
          <a:p>
            <a:pPr marL="742950" indent="-742950">
              <a:lnSpc>
                <a:spcPct val="150000"/>
              </a:lnSpc>
              <a:buFont typeface="+mj-lt"/>
              <a:buAutoNum type="arabicPeriod"/>
              <a:defRPr/>
            </a:pPr>
            <a:r>
              <a:rPr lang="en-US" sz="2800" b="1" dirty="0">
                <a:latin typeface="Arial" pitchFamily="34" charset="0"/>
                <a:cs typeface="Arial" pitchFamily="34" charset="0"/>
              </a:rPr>
              <a:t>Html selector: </a:t>
            </a:r>
          </a:p>
          <a:p>
            <a:pPr marL="571500" indent="-571500">
              <a:lnSpc>
                <a:spcPct val="150000"/>
              </a:lnSpc>
              <a:buFontTx/>
              <a:buChar char="-"/>
              <a:defRPr/>
            </a:pPr>
            <a:r>
              <a:rPr lang="en-US" sz="2800" dirty="0" err="1">
                <a:latin typeface="Arial" pitchFamily="34" charset="0"/>
                <a:cs typeface="Arial" pitchFamily="34" charset="0"/>
              </a:rPr>
              <a:t>Áp</a:t>
            </a:r>
            <a:r>
              <a:rPr lang="en-US" sz="2800" dirty="0">
                <a:latin typeface="Arial" pitchFamily="34" charset="0"/>
                <a:cs typeface="Arial" pitchFamily="34" charset="0"/>
              </a:rPr>
              <a:t> </a:t>
            </a:r>
            <a:r>
              <a:rPr lang="en-US" sz="2800" dirty="0" err="1">
                <a:latin typeface="Arial" pitchFamily="34" charset="0"/>
                <a:cs typeface="Arial" pitchFamily="34" charset="0"/>
              </a:rPr>
              <a:t>dụng</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cần</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dạng</a:t>
            </a:r>
            <a:r>
              <a:rPr lang="en-US" sz="2800" dirty="0">
                <a:latin typeface="Arial" pitchFamily="34" charset="0"/>
                <a:cs typeface="Arial" pitchFamily="34" charset="0"/>
              </a:rPr>
              <a:t>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thẻ</a:t>
            </a:r>
            <a:r>
              <a:rPr lang="en-US" sz="2800" dirty="0">
                <a:latin typeface="Arial" pitchFamily="34" charset="0"/>
                <a:cs typeface="Arial" pitchFamily="34" charset="0"/>
              </a:rPr>
              <a:t> html</a:t>
            </a:r>
          </a:p>
          <a:p>
            <a:pPr marL="571500" indent="-571500">
              <a:lnSpc>
                <a:spcPct val="150000"/>
              </a:lnSpc>
              <a:buFontTx/>
              <a:buChar char="-"/>
              <a:defRPr/>
            </a:pPr>
            <a:r>
              <a:rPr lang="en-US" sz="2800" dirty="0" err="1">
                <a:solidFill>
                  <a:srgbClr val="FF0000"/>
                </a:solidFill>
                <a:latin typeface="Arial" pitchFamily="34" charset="0"/>
                <a:cs typeface="Arial" pitchFamily="34" charset="0"/>
              </a:rPr>
              <a:t>Css</a:t>
            </a:r>
            <a:r>
              <a:rPr lang="en-US" sz="2800" dirty="0">
                <a:solidFill>
                  <a:srgbClr val="FF0000"/>
                </a:solidFill>
                <a:latin typeface="Arial" pitchFamily="34" charset="0"/>
                <a:cs typeface="Arial" pitchFamily="34" charset="0"/>
              </a:rPr>
              <a:t> selector = </a:t>
            </a:r>
            <a:r>
              <a:rPr lang="en-US" sz="2800" dirty="0" err="1">
                <a:solidFill>
                  <a:srgbClr val="FF0000"/>
                </a:solidFill>
                <a:latin typeface="Arial" pitchFamily="34" charset="0"/>
                <a:cs typeface="Arial" pitchFamily="34" charset="0"/>
              </a:rPr>
              <a:t>tên</a:t>
            </a:r>
            <a:r>
              <a:rPr lang="en-US" sz="2800" dirty="0">
                <a:solidFill>
                  <a:srgbClr val="FF0000"/>
                </a:solidFill>
                <a:latin typeface="Arial" pitchFamily="34" charset="0"/>
                <a:cs typeface="Arial" pitchFamily="34" charset="0"/>
              </a:rPr>
              <a:t> </a:t>
            </a:r>
            <a:r>
              <a:rPr lang="en-US" sz="2800" dirty="0" err="1">
                <a:solidFill>
                  <a:srgbClr val="FF0000"/>
                </a:solidFill>
                <a:latin typeface="Arial" pitchFamily="34" charset="0"/>
                <a:cs typeface="Arial" pitchFamily="34" charset="0"/>
              </a:rPr>
              <a:t>thẻ</a:t>
            </a:r>
            <a:r>
              <a:rPr lang="en-US" sz="2800" dirty="0">
                <a:solidFill>
                  <a:srgbClr val="FF0000"/>
                </a:solidFill>
                <a:latin typeface="Arial" pitchFamily="34" charset="0"/>
                <a:cs typeface="Arial" pitchFamily="34" charset="0"/>
              </a:rPr>
              <a:t> html</a:t>
            </a:r>
          </a:p>
          <a:p>
            <a:pPr>
              <a:lnSpc>
                <a:spcPct val="150000"/>
              </a:lnSpc>
              <a:defRPr/>
            </a:pPr>
            <a:endParaRPr lang="en-US" sz="2800" u="sng" dirty="0">
              <a:latin typeface="Arial" pitchFamily="34" charset="0"/>
              <a:cs typeface="Arial" pitchFamily="34" charset="0"/>
            </a:endParaRPr>
          </a:p>
        </p:txBody>
      </p:sp>
      <p:sp>
        <p:nvSpPr>
          <p:cNvPr id="7"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405466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021F441-9BF5-4A9E-8296-C96774E16E5B}" type="slidenum">
              <a:rPr lang="en-US"/>
              <a:pPr/>
              <a:t>107</a:t>
            </a:fld>
            <a:endParaRPr lang="en-US"/>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04800"/>
            <a:ext cx="56610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3505200"/>
            <a:ext cx="56705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1510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a:defRPr/>
            </a:pPr>
            <a:endParaRPr lang="vi-VN" smtClean="0"/>
          </a:p>
        </p:txBody>
      </p:sp>
      <p:sp>
        <p:nvSpPr>
          <p:cNvPr id="10243"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194882F-40E3-45E8-B1E2-92E7AACC08CA}" type="slidenum">
              <a:rPr lang="en-US"/>
              <a:pPr/>
              <a:t>108</a:t>
            </a:fld>
            <a:endParaRPr lang="en-US"/>
          </a:p>
        </p:txBody>
      </p:sp>
      <p:sp>
        <p:nvSpPr>
          <p:cNvPr id="10244" name="Title 2"/>
          <p:cNvSpPr>
            <a:spLocks noGrp="1"/>
          </p:cNvSpPr>
          <p:nvPr>
            <p:ph type="title"/>
          </p:nvPr>
        </p:nvSpPr>
        <p:spPr>
          <a:xfrm>
            <a:off x="915194" y="152400"/>
            <a:ext cx="7391400" cy="563562"/>
          </a:xfrm>
        </p:spPr>
        <p:txBody>
          <a:bodyPr/>
          <a:lstStyle/>
          <a:p>
            <a:r>
              <a:rPr lang="vi-VN" smtClean="0">
                <a:solidFill>
                  <a:srgbClr val="FFC000"/>
                </a:solidFill>
                <a:cs typeface="Arial" charset="0"/>
              </a:rPr>
              <a:t>Đơn</a:t>
            </a:r>
            <a:r>
              <a:rPr lang="en-US" smtClean="0">
                <a:solidFill>
                  <a:srgbClr val="FFC000"/>
                </a:solidFill>
                <a:cs typeface="Arial" charset="0"/>
              </a:rPr>
              <a:t> vị chiều dài</a:t>
            </a:r>
            <a:endParaRPr lang="vi-VN" smtClean="0">
              <a:solidFill>
                <a:srgbClr val="FFC000"/>
              </a:solidFill>
              <a:cs typeface="Arial" charset="0"/>
            </a:endParaRPr>
          </a:p>
        </p:txBody>
      </p:sp>
      <p:pic>
        <p:nvPicPr>
          <p:cNvPr id="102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13" y="1524000"/>
            <a:ext cx="8818562"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372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C899C81-66FE-4D50-AFF7-236D165721BF}" type="slidenum">
              <a:rPr lang="en-US"/>
              <a:pPr/>
              <a:t>109</a:t>
            </a:fld>
            <a:endParaRPr lang="en-US"/>
          </a:p>
        </p:txBody>
      </p:sp>
      <p:sp>
        <p:nvSpPr>
          <p:cNvPr id="11268" name="TextBox 8"/>
          <p:cNvSpPr txBox="1">
            <a:spLocks noChangeArrowheads="1"/>
          </p:cNvSpPr>
          <p:nvPr/>
        </p:nvSpPr>
        <p:spPr bwMode="auto">
          <a:xfrm>
            <a:off x="533400" y="1462088"/>
            <a:ext cx="83058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Font typeface="Wingdings" pitchFamily="2" charset="2"/>
              <a:buChar char="q"/>
            </a:pPr>
            <a:r>
              <a:rPr lang="en-US" sz="2800">
                <a:latin typeface="Arial" charset="0"/>
                <a:cs typeface="Arial" charset="0"/>
              </a:rPr>
              <a:t>Ta có thể thực hiện gom nhóm các bộ chọn để thiết lập các tính chất chung cho nhiều bộ chọn.</a:t>
            </a:r>
          </a:p>
          <a:p>
            <a:pPr>
              <a:lnSpc>
                <a:spcPct val="150000"/>
              </a:lnSpc>
              <a:buFont typeface="Wingdings" pitchFamily="2" charset="2"/>
              <a:buChar char="q"/>
            </a:pPr>
            <a:r>
              <a:rPr lang="en-US" sz="2800">
                <a:latin typeface="Arial" charset="0"/>
                <a:cs typeface="Arial" charset="0"/>
              </a:rPr>
              <a:t>Ví dụ :</a:t>
            </a:r>
          </a:p>
        </p:txBody>
      </p:sp>
      <p:pic>
        <p:nvPicPr>
          <p:cNvPr id="6" name="Picture 5"/>
          <p:cNvPicPr>
            <a:picLocks noChangeAspect="1"/>
          </p:cNvPicPr>
          <p:nvPr/>
        </p:nvPicPr>
        <p:blipFill>
          <a:blip r:embed="rId2"/>
          <a:stretch>
            <a:fillRect/>
          </a:stretch>
        </p:blipFill>
        <p:spPr>
          <a:xfrm>
            <a:off x="152400" y="3352800"/>
            <a:ext cx="8915400" cy="2144462"/>
          </a:xfrm>
          <a:prstGeom prst="flowChartPunchedCard">
            <a:avLst/>
          </a:prstGeom>
        </p:spPr>
      </p:pic>
      <p:sp>
        <p:nvSpPr>
          <p:cNvPr id="7"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193485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smtClean="0"/>
              <a:t>Web là gì ?</a:t>
            </a:r>
          </a:p>
          <a:p>
            <a:pPr marL="0" indent="0" eaLnBrk="1" hangingPunct="1">
              <a:buNone/>
            </a:pPr>
            <a:r>
              <a:rPr lang="en-US" altLang="en-US" smtClean="0">
                <a:latin typeface="+mj-lt"/>
              </a:rPr>
              <a:t>Web Là </a:t>
            </a:r>
            <a:r>
              <a:rPr lang="en-US" altLang="en-US">
                <a:latin typeface="+mj-lt"/>
              </a:rPr>
              <a:t>các </a:t>
            </a:r>
            <a:r>
              <a:rPr lang="vi-VN" altLang="en-US">
                <a:latin typeface="+mj-lt"/>
              </a:rPr>
              <a:t>dịch vụ </a:t>
            </a:r>
            <a:r>
              <a:rPr lang="en-US" altLang="en-US">
                <a:latin typeface="+mj-lt"/>
              </a:rPr>
              <a:t>phân tán cung cấp </a:t>
            </a:r>
            <a:r>
              <a:rPr lang="vi-VN" altLang="en-US">
                <a:latin typeface="+mj-lt"/>
              </a:rPr>
              <a:t>thông tin </a:t>
            </a:r>
            <a:r>
              <a:rPr lang="en-US" altLang="en-US">
                <a:latin typeface="+mj-lt"/>
              </a:rPr>
              <a:t>multimedia</a:t>
            </a:r>
            <a:r>
              <a:rPr lang="vi-VN" altLang="en-US">
                <a:latin typeface="+mj-lt"/>
              </a:rPr>
              <a:t> dựa trên </a:t>
            </a:r>
            <a:r>
              <a:rPr lang="en-US" altLang="en-US">
                <a:latin typeface="+mj-lt"/>
              </a:rPr>
              <a:t>hypertext</a:t>
            </a:r>
          </a:p>
          <a:p>
            <a:pPr lvl="1" eaLnBrk="1" hangingPunct="1">
              <a:buSzPct val="80000"/>
              <a:buFont typeface="Times New Roman" panose="02020603050405020304" pitchFamily="18" charset="0"/>
              <a:buChar char="─"/>
            </a:pPr>
            <a:r>
              <a:rPr lang="en-US" altLang="en-US" sz="2400" b="1">
                <a:latin typeface="+mj-lt"/>
              </a:rPr>
              <a:t> </a:t>
            </a:r>
            <a:r>
              <a:rPr lang="vi-VN" altLang="en-US" sz="2400" b="1">
                <a:latin typeface="+mj-lt"/>
              </a:rPr>
              <a:t>Phân tán</a:t>
            </a:r>
            <a:r>
              <a:rPr lang="en-US" altLang="en-US" sz="2400">
                <a:latin typeface="+mj-lt"/>
              </a:rPr>
              <a:t>: T</a:t>
            </a:r>
            <a:r>
              <a:rPr lang="vi-VN" altLang="en-US" sz="2400">
                <a:latin typeface="+mj-lt"/>
              </a:rPr>
              <a:t>hông tin được đặt trên nhiều máy chủ ở khắp thế giới</a:t>
            </a:r>
            <a:r>
              <a:rPr lang="en-US" altLang="en-US" sz="2400">
                <a:latin typeface="+mj-lt"/>
              </a:rPr>
              <a:t>.</a:t>
            </a:r>
          </a:p>
          <a:p>
            <a:pPr lvl="1" eaLnBrk="1" hangingPunct="1">
              <a:buSzPct val="80000"/>
              <a:buFont typeface="Times New Roman" panose="02020603050405020304" pitchFamily="18" charset="0"/>
              <a:buChar char="─"/>
            </a:pPr>
            <a:r>
              <a:rPr lang="en-US" altLang="en-US" sz="2400" b="1">
                <a:latin typeface="+mj-lt"/>
              </a:rPr>
              <a:t> Multimedia</a:t>
            </a:r>
            <a:r>
              <a:rPr lang="en-US" altLang="en-US" sz="2400">
                <a:latin typeface="+mj-lt"/>
              </a:rPr>
              <a:t>: T</a:t>
            </a:r>
            <a:r>
              <a:rPr lang="vi-VN" altLang="en-US" sz="2400">
                <a:latin typeface="+mj-lt"/>
              </a:rPr>
              <a:t>hông tin bao gồm</a:t>
            </a:r>
            <a:r>
              <a:rPr lang="en-US" altLang="en-US" sz="2400">
                <a:latin typeface="+mj-lt"/>
              </a:rPr>
              <a:t> text, graphics, sound, video</a:t>
            </a:r>
          </a:p>
          <a:p>
            <a:pPr lvl="1" eaLnBrk="1" hangingPunct="1">
              <a:buSzPct val="80000"/>
              <a:buFont typeface="Times New Roman" panose="02020603050405020304" pitchFamily="18" charset="0"/>
              <a:buChar char="─"/>
            </a:pPr>
            <a:r>
              <a:rPr lang="en-US" altLang="en-US" sz="2400" b="1">
                <a:latin typeface="+mj-lt"/>
              </a:rPr>
              <a:t> Hypertext</a:t>
            </a:r>
            <a:r>
              <a:rPr lang="en-US" altLang="en-US" sz="2400">
                <a:latin typeface="+mj-lt"/>
              </a:rPr>
              <a:t>: L</a:t>
            </a:r>
            <a:r>
              <a:rPr lang="vi-VN" altLang="en-US" sz="2400">
                <a:latin typeface="+mj-lt"/>
              </a:rPr>
              <a:t>à kỹ thuật được sử dụng để truy cập thông tin</a:t>
            </a:r>
            <a:endParaRPr lang="en-US" altLang="en-US" sz="2400">
              <a:latin typeface="+mj-lt"/>
            </a:endParaRPr>
          </a:p>
          <a:p>
            <a:pPr marL="0" indent="0" eaLnBrk="1" hangingPunct="1">
              <a:buNone/>
            </a:pPr>
            <a:r>
              <a:rPr lang="vi-VN" altLang="en-US">
                <a:latin typeface="+mj-lt"/>
              </a:rPr>
              <a:t>Cung cấp truy cập vào các tài nguyên mạng</a:t>
            </a:r>
            <a:r>
              <a:rPr lang="en-US" altLang="en-US">
                <a:latin typeface="+mj-lt"/>
              </a:rPr>
              <a:t>: FTP, News, …</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11</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8007605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85FEB71A-61F7-4136-AA77-877CF55237CB}" type="slidenum">
              <a:rPr lang="en-US"/>
              <a:pPr/>
              <a:t>110</a:t>
            </a:fld>
            <a:endParaRPr lang="en-US"/>
          </a:p>
        </p:txBody>
      </p:sp>
      <p:sp>
        <p:nvSpPr>
          <p:cNvPr id="9" name="TextBox 8"/>
          <p:cNvSpPr txBox="1"/>
          <p:nvPr/>
        </p:nvSpPr>
        <p:spPr>
          <a:xfrm>
            <a:off x="446088" y="1600200"/>
            <a:ext cx="8077200" cy="4616450"/>
          </a:xfrm>
          <a:prstGeom prst="rect">
            <a:avLst/>
          </a:prstGeom>
          <a:noFill/>
        </p:spPr>
        <p:txBody>
          <a:bodyPr>
            <a:spAutoFit/>
          </a:bodyPr>
          <a:lstStyle/>
          <a:p>
            <a:pPr marL="742950" indent="-742950">
              <a:lnSpc>
                <a:spcPct val="150000"/>
              </a:lnSpc>
              <a:buFont typeface="+mj-lt"/>
              <a:buAutoNum type="arabicPeriod" startAt="2"/>
              <a:defRPr/>
            </a:pPr>
            <a:r>
              <a:rPr lang="en-US" sz="2800" b="1" dirty="0">
                <a:latin typeface="Arial" pitchFamily="34" charset="0"/>
                <a:cs typeface="Arial" pitchFamily="34" charset="0"/>
              </a:rPr>
              <a:t>Class Selector: (</a:t>
            </a:r>
            <a:r>
              <a:rPr lang="en-US" sz="2800" b="1" dirty="0" err="1">
                <a:latin typeface="Arial" pitchFamily="34" charset="0"/>
                <a:cs typeface="Arial" pitchFamily="34" charset="0"/>
              </a:rPr>
              <a:t>bộ</a:t>
            </a:r>
            <a:r>
              <a:rPr lang="en-US" sz="2800" b="1" dirty="0">
                <a:latin typeface="Arial" pitchFamily="34" charset="0"/>
                <a:cs typeface="Arial" pitchFamily="34" charset="0"/>
              </a:rPr>
              <a:t> </a:t>
            </a:r>
            <a:r>
              <a:rPr lang="en-US" sz="2800" b="1" dirty="0" err="1">
                <a:latin typeface="Arial" pitchFamily="34" charset="0"/>
                <a:cs typeface="Arial" pitchFamily="34" charset="0"/>
              </a:rPr>
              <a:t>chọn</a:t>
            </a:r>
            <a:r>
              <a:rPr lang="en-US" sz="2800" b="1" dirty="0">
                <a:latin typeface="Arial" pitchFamily="34" charset="0"/>
                <a:cs typeface="Arial" pitchFamily="34" charset="0"/>
              </a:rPr>
              <a:t> </a:t>
            </a:r>
            <a:r>
              <a:rPr lang="en-US" sz="2800" b="1" dirty="0" err="1">
                <a:latin typeface="Arial" pitchFamily="34" charset="0"/>
                <a:cs typeface="Arial" pitchFamily="34" charset="0"/>
              </a:rPr>
              <a:t>lớp</a:t>
            </a:r>
            <a:r>
              <a:rPr lang="en-US" sz="2800" b="1" dirty="0">
                <a:latin typeface="Arial" pitchFamily="34" charset="0"/>
                <a:cs typeface="Arial" pitchFamily="34" charset="0"/>
              </a:rPr>
              <a:t>)</a:t>
            </a:r>
          </a:p>
          <a:p>
            <a:pPr marL="571500" indent="-571500">
              <a:lnSpc>
                <a:spcPct val="150000"/>
              </a:lnSpc>
              <a:buFontTx/>
              <a:buChar char="-"/>
              <a:defRPr/>
            </a:pPr>
            <a:r>
              <a:rPr lang="en-US" sz="2800" dirty="0" err="1">
                <a:latin typeface="Arial" pitchFamily="34" charset="0"/>
                <a:cs typeface="Arial" pitchFamily="34" charset="0"/>
              </a:rPr>
              <a:t>Ví</a:t>
            </a:r>
            <a:r>
              <a:rPr lang="en-US" sz="2800" dirty="0">
                <a:latin typeface="Arial" pitchFamily="34" charset="0"/>
                <a:cs typeface="Arial" pitchFamily="34" charset="0"/>
              </a:rPr>
              <a:t> </a:t>
            </a:r>
            <a:r>
              <a:rPr lang="en-US" sz="2800" dirty="0" err="1">
                <a:latin typeface="Arial" pitchFamily="34" charset="0"/>
                <a:cs typeface="Arial" pitchFamily="34" charset="0"/>
              </a:rPr>
              <a:t>dụ</a:t>
            </a:r>
            <a:r>
              <a:rPr lang="en-US" sz="2800" dirty="0">
                <a:latin typeface="Arial" pitchFamily="34" charset="0"/>
                <a:cs typeface="Arial" pitchFamily="34" charset="0"/>
              </a:rPr>
              <a:t> </a:t>
            </a:r>
            <a:r>
              <a:rPr lang="en-US" sz="2800" dirty="0" err="1">
                <a:latin typeface="Arial" pitchFamily="34" charset="0"/>
                <a:cs typeface="Arial" pitchFamily="34" charset="0"/>
              </a:rPr>
              <a:t>xây</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khu</a:t>
            </a:r>
            <a:r>
              <a:rPr lang="en-US" sz="2800" dirty="0">
                <a:latin typeface="Arial" pitchFamily="34" charset="0"/>
                <a:cs typeface="Arial" pitchFamily="34" charset="0"/>
              </a:rPr>
              <a:t> </a:t>
            </a:r>
            <a:r>
              <a:rPr lang="en-US" sz="2800" dirty="0" err="1">
                <a:latin typeface="Arial" pitchFamily="34" charset="0"/>
                <a:cs typeface="Arial" pitchFamily="34" charset="0"/>
              </a:rPr>
              <a:t>nhà</a:t>
            </a:r>
            <a:r>
              <a:rPr lang="en-US" sz="2800" dirty="0">
                <a:latin typeface="Arial" pitchFamily="34" charset="0"/>
                <a:cs typeface="Arial" pitchFamily="34" charset="0"/>
              </a:rPr>
              <a:t> </a:t>
            </a:r>
            <a:r>
              <a:rPr lang="en-US" sz="2800" dirty="0" err="1">
                <a:latin typeface="Arial" pitchFamily="34" charset="0"/>
                <a:cs typeface="Arial" pitchFamily="34" charset="0"/>
              </a:rPr>
              <a:t>gồm</a:t>
            </a:r>
            <a:r>
              <a:rPr lang="en-US" sz="2800" dirty="0">
                <a:latin typeface="Arial" pitchFamily="34" charset="0"/>
                <a:cs typeface="Arial" pitchFamily="34" charset="0"/>
              </a:rPr>
              <a:t> 20 </a:t>
            </a:r>
            <a:r>
              <a:rPr lang="en-US" sz="2800" dirty="0" err="1">
                <a:latin typeface="Arial" pitchFamily="34" charset="0"/>
                <a:cs typeface="Arial" pitchFamily="34" charset="0"/>
              </a:rPr>
              <a:t>căn</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a:t>
            </a:r>
            <a:r>
              <a:rPr lang="en-US" sz="2800" dirty="0" err="1">
                <a:latin typeface="Arial" pitchFamily="34" charset="0"/>
                <a:cs typeface="Arial" pitchFamily="34" charset="0"/>
              </a:rPr>
              <a:t>cấu</a:t>
            </a:r>
            <a:r>
              <a:rPr lang="en-US" sz="2800" dirty="0">
                <a:latin typeface="Arial" pitchFamily="34" charset="0"/>
                <a:cs typeface="Arial" pitchFamily="34" charset="0"/>
              </a:rPr>
              <a:t> </a:t>
            </a:r>
            <a:r>
              <a:rPr lang="en-US" sz="2800" dirty="0" err="1">
                <a:latin typeface="Arial" pitchFamily="34" charset="0"/>
                <a:cs typeface="Arial" pitchFamily="34" charset="0"/>
              </a:rPr>
              <a:t>trúc</a:t>
            </a:r>
            <a:r>
              <a:rPr lang="en-US" sz="2800" dirty="0">
                <a:latin typeface="Arial" pitchFamily="34" charset="0"/>
                <a:cs typeface="Arial" pitchFamily="34" charset="0"/>
              </a:rPr>
              <a:t> </a:t>
            </a:r>
            <a:r>
              <a:rPr lang="en-US" sz="2800" err="1">
                <a:latin typeface="Arial" pitchFamily="34" charset="0"/>
                <a:cs typeface="Arial" pitchFamily="34" charset="0"/>
              </a:rPr>
              <a:t>giống</a:t>
            </a:r>
            <a:r>
              <a:rPr lang="en-US" sz="2800">
                <a:latin typeface="Arial" pitchFamily="34" charset="0"/>
                <a:cs typeface="Arial" pitchFamily="34" charset="0"/>
              </a:rPr>
              <a:t> nhau, ta sẽ dùng bộ chọn lớp.</a:t>
            </a:r>
            <a:endParaRPr lang="en-US" sz="2800" dirty="0">
              <a:latin typeface="Arial" pitchFamily="34" charset="0"/>
              <a:cs typeface="Arial" pitchFamily="34" charset="0"/>
            </a:endParaRPr>
          </a:p>
          <a:p>
            <a:pPr marL="571500" indent="-571500">
              <a:lnSpc>
                <a:spcPct val="150000"/>
              </a:lnSpc>
              <a:buFontTx/>
              <a:buChar char="-"/>
              <a:defRPr/>
            </a:pPr>
            <a:r>
              <a:rPr lang="en-US" sz="2800" b="1" dirty="0" err="1">
                <a:solidFill>
                  <a:srgbClr val="FF0000"/>
                </a:solidFill>
                <a:latin typeface="Arial" pitchFamily="34" charset="0"/>
                <a:cs typeface="Arial" pitchFamily="34" charset="0"/>
              </a:rPr>
              <a:t>CSS_selector</a:t>
            </a:r>
            <a:r>
              <a:rPr lang="en-US" sz="2800" b="1" dirty="0">
                <a:solidFill>
                  <a:srgbClr val="FF0000"/>
                </a:solidFill>
                <a:latin typeface="Arial" pitchFamily="34" charset="0"/>
                <a:cs typeface="Arial" pitchFamily="34" charset="0"/>
              </a:rPr>
              <a:t> = .</a:t>
            </a:r>
            <a:r>
              <a:rPr lang="en-US" sz="2800" b="1" dirty="0" err="1">
                <a:solidFill>
                  <a:srgbClr val="FF0000"/>
                </a:solidFill>
                <a:latin typeface="Arial" pitchFamily="34" charset="0"/>
                <a:cs typeface="Arial" pitchFamily="34" charset="0"/>
              </a:rPr>
              <a:t>Ten_class</a:t>
            </a:r>
            <a:endParaRPr lang="en-US" sz="2800" b="1" dirty="0">
              <a:solidFill>
                <a:srgbClr val="FF0000"/>
              </a:solidFill>
              <a:latin typeface="Arial" pitchFamily="34" charset="0"/>
              <a:cs typeface="Arial" pitchFamily="34" charset="0"/>
            </a:endParaRPr>
          </a:p>
          <a:p>
            <a:pPr>
              <a:lnSpc>
                <a:spcPct val="150000"/>
              </a:lnSpc>
              <a:defRPr/>
            </a:pP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Ten_Class</a:t>
            </a:r>
            <a:r>
              <a:rPr lang="en-US" sz="2800" b="1" dirty="0">
                <a:solidFill>
                  <a:srgbClr val="FF0000"/>
                </a:solidFill>
                <a:latin typeface="Arial" pitchFamily="34" charset="0"/>
                <a:cs typeface="Arial" pitchFamily="34" charset="0"/>
              </a:rPr>
              <a:t> = { property : value;</a:t>
            </a:r>
          </a:p>
          <a:p>
            <a:pPr>
              <a:lnSpc>
                <a:spcPct val="150000"/>
              </a:lnSpc>
              <a:defRPr/>
            </a:pPr>
            <a:r>
              <a:rPr lang="en-US" sz="2800" b="1" dirty="0">
                <a:solidFill>
                  <a:srgbClr val="FF0000"/>
                </a:solidFill>
                <a:latin typeface="Arial" pitchFamily="34" charset="0"/>
                <a:cs typeface="Arial" pitchFamily="34" charset="0"/>
              </a:rPr>
              <a:t>				}</a:t>
            </a:r>
          </a:p>
          <a:p>
            <a:pPr>
              <a:lnSpc>
                <a:spcPct val="150000"/>
              </a:lnSpc>
              <a:defRPr/>
            </a:pPr>
            <a:endParaRPr lang="en-US" sz="2800" u="sng" dirty="0">
              <a:latin typeface="Arial" pitchFamily="34" charset="0"/>
              <a:cs typeface="Arial" pitchFamily="34" charset="0"/>
            </a:endParaRPr>
          </a:p>
        </p:txBody>
      </p:sp>
      <p:sp>
        <p:nvSpPr>
          <p:cNvPr id="5"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963177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837C3B9-BC4E-4236-90B6-F401B5A8F11F}" type="slidenum">
              <a:rPr lang="en-US"/>
              <a:pPr/>
              <a:t>111</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22700"/>
            <a:ext cx="4857750"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srcRect/>
          <a:stretch>
            <a:fillRect/>
          </a:stretch>
        </p:blipFill>
        <p:spPr bwMode="auto">
          <a:xfrm>
            <a:off x="5715000" y="3768725"/>
            <a:ext cx="2581275" cy="30892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a:xfrm>
            <a:off x="5489575" y="4800600"/>
            <a:ext cx="2882900" cy="68580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a:p>
        </p:txBody>
      </p:sp>
      <p:pic>
        <p:nvPicPr>
          <p:cNvPr id="16393" name="Picture 9"/>
          <p:cNvPicPr>
            <a:picLocks noChangeAspect="1" noChangeArrowheads="1"/>
          </p:cNvPicPr>
          <p:nvPr/>
        </p:nvPicPr>
        <p:blipFill>
          <a:blip r:embed="rId4"/>
          <a:srcRect/>
          <a:stretch>
            <a:fillRect/>
          </a:stretch>
        </p:blipFill>
        <p:spPr bwMode="auto">
          <a:xfrm>
            <a:off x="457200" y="228600"/>
            <a:ext cx="4857750" cy="35433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94" name="Picture 10"/>
          <p:cNvPicPr>
            <a:picLocks noChangeAspect="1" noChangeArrowheads="1"/>
          </p:cNvPicPr>
          <p:nvPr/>
        </p:nvPicPr>
        <p:blipFill>
          <a:blip r:embed="rId5"/>
          <a:srcRect/>
          <a:stretch>
            <a:fillRect/>
          </a:stretch>
        </p:blipFill>
        <p:spPr bwMode="auto">
          <a:xfrm>
            <a:off x="5699125" y="228600"/>
            <a:ext cx="2597150" cy="36623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5562600" y="1752600"/>
            <a:ext cx="2809875" cy="38100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vi-VN"/>
          </a:p>
        </p:txBody>
      </p:sp>
    </p:spTree>
    <p:extLst>
      <p:ext uri="{BB962C8B-B14F-4D97-AF65-F5344CB8AC3E}">
        <p14:creationId xmlns:p14="http://schemas.microsoft.com/office/powerpoint/2010/main" val="3395973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4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47B8667-0BB7-46B0-9A57-B1FD4ABF8BB6}" type="slidenum">
              <a:rPr lang="en-US"/>
              <a:pPr/>
              <a:t>112</a:t>
            </a:fld>
            <a:endParaRPr lang="en-US"/>
          </a:p>
        </p:txBody>
      </p:sp>
      <p:pic>
        <p:nvPicPr>
          <p:cNvPr id="1433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8388"/>
            <a:ext cx="89154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2"/>
          <p:cNvSpPr txBox="1">
            <a:spLocks/>
          </p:cNvSpPr>
          <p:nvPr/>
        </p:nvSpPr>
        <p:spPr>
          <a:xfrm>
            <a:off x="457200" y="0"/>
            <a:ext cx="82296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VD2:</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2633090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5DC1338-5709-40C6-8374-E088EA1A17D2}" type="slidenum">
              <a:rPr lang="en-US"/>
              <a:pPr/>
              <a:t>113</a:t>
            </a:fld>
            <a:endParaRPr lang="en-US"/>
          </a:p>
        </p:txBody>
      </p:sp>
      <p:sp>
        <p:nvSpPr>
          <p:cNvPr id="12" name="Title 2"/>
          <p:cNvSpPr txBox="1">
            <a:spLocks/>
          </p:cNvSpPr>
          <p:nvPr/>
        </p:nvSpPr>
        <p:spPr>
          <a:xfrm>
            <a:off x="457200" y="0"/>
            <a:ext cx="82296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VD3:</a:t>
            </a:r>
            <a:endParaRPr lang="vi-VN" sz="3200" dirty="0">
              <a:solidFill>
                <a:srgbClr val="FFC000"/>
              </a:solidFill>
              <a:effectLst/>
              <a:cs typeface="Arial" pitchFamily="34" charset="0"/>
            </a:endParaRPr>
          </a:p>
        </p:txBody>
      </p:sp>
      <p:pic>
        <p:nvPicPr>
          <p:cNvPr id="1536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52525"/>
            <a:ext cx="82296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496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779FD14-877A-46B1-B4B9-4D903AA82318}" type="slidenum">
              <a:rPr lang="en-US"/>
              <a:pPr/>
              <a:t>114</a:t>
            </a:fld>
            <a:endParaRPr lang="en-US"/>
          </a:p>
        </p:txBody>
      </p:sp>
      <p:sp>
        <p:nvSpPr>
          <p:cNvPr id="12" name="Title 2"/>
          <p:cNvSpPr txBox="1">
            <a:spLocks/>
          </p:cNvSpPr>
          <p:nvPr/>
        </p:nvSpPr>
        <p:spPr>
          <a:xfrm>
            <a:off x="457200" y="0"/>
            <a:ext cx="77724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VD4:</a:t>
            </a:r>
            <a:endParaRPr lang="vi-VN" sz="3200" dirty="0">
              <a:solidFill>
                <a:srgbClr val="FFC000"/>
              </a:solidFill>
              <a:effectLst/>
              <a:cs typeface="Arial" pitchFamily="34" charset="0"/>
            </a:endParaRPr>
          </a:p>
        </p:txBody>
      </p:sp>
      <p:pic>
        <p:nvPicPr>
          <p:cNvPr id="1638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0375" y="1171575"/>
            <a:ext cx="48736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35038"/>
            <a:ext cx="5284788" cy="59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228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4C39A589-F6D6-427E-803C-4E332AC0EFF4}" type="slidenum">
              <a:rPr lang="en-US"/>
              <a:pPr/>
              <a:t>115</a:t>
            </a:fld>
            <a:endParaRPr lang="en-US"/>
          </a:p>
        </p:txBody>
      </p:sp>
      <p:sp>
        <p:nvSpPr>
          <p:cNvPr id="12" name="Title 2"/>
          <p:cNvSpPr txBox="1">
            <a:spLocks/>
          </p:cNvSpPr>
          <p:nvPr/>
        </p:nvSpPr>
        <p:spPr>
          <a:xfrm>
            <a:off x="457200" y="-18143"/>
            <a:ext cx="77724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VD5:</a:t>
            </a:r>
            <a:endParaRPr lang="vi-VN" sz="3200" dirty="0">
              <a:solidFill>
                <a:srgbClr val="FFC000"/>
              </a:solidFill>
              <a:effectLst/>
              <a:cs typeface="Arial" pitchFamily="34" charset="0"/>
            </a:endParaRPr>
          </a:p>
        </p:txBody>
      </p:sp>
      <p:pic>
        <p:nvPicPr>
          <p:cNvPr id="1741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991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089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20FBAC1-0774-4385-89D5-C9B77336D0DC}" type="slidenum">
              <a:rPr lang="en-US"/>
              <a:pPr/>
              <a:t>116</a:t>
            </a:fld>
            <a:endParaRPr lang="en-US"/>
          </a:p>
        </p:txBody>
      </p:sp>
      <p:sp>
        <p:nvSpPr>
          <p:cNvPr id="12" name="Title 2"/>
          <p:cNvSpPr txBox="1">
            <a:spLocks/>
          </p:cNvSpPr>
          <p:nvPr/>
        </p:nvSpPr>
        <p:spPr>
          <a:xfrm>
            <a:off x="409575" y="0"/>
            <a:ext cx="77724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VD6:</a:t>
            </a:r>
            <a:endParaRPr lang="vi-VN" sz="3200" dirty="0">
              <a:solidFill>
                <a:srgbClr val="FFC000"/>
              </a:solidFill>
              <a:effectLst/>
              <a:cs typeface="Arial" pitchFamily="34" charset="0"/>
            </a:endParaRPr>
          </a:p>
        </p:txBody>
      </p:sp>
      <p:sp>
        <p:nvSpPr>
          <p:cNvPr id="18436" name="TextBox 4"/>
          <p:cNvSpPr txBox="1">
            <a:spLocks noChangeArrowheads="1"/>
          </p:cNvSpPr>
          <p:nvPr/>
        </p:nvSpPr>
        <p:spPr bwMode="auto">
          <a:xfrm>
            <a:off x="434975" y="1066800"/>
            <a:ext cx="8077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en-US" sz="2800">
                <a:latin typeface="Arial" charset="0"/>
                <a:cs typeface="Arial" charset="0"/>
              </a:rPr>
              <a:t>Một thẻ có thể được gán nhiều lớp bằng cách chỉ ra danh sách tên các lớp được phân cách nhau bằng dấu khoảng trắng.</a:t>
            </a:r>
            <a:endParaRPr lang="en-US" sz="2800">
              <a:solidFill>
                <a:srgbClr val="FF0000"/>
              </a:solidFill>
              <a:latin typeface="Arial" charset="0"/>
              <a:cs typeface="Arial" charset="0"/>
            </a:endParaRPr>
          </a:p>
          <a:p>
            <a:pPr>
              <a:lnSpc>
                <a:spcPct val="150000"/>
              </a:lnSpc>
            </a:pPr>
            <a:endParaRPr lang="en-US" sz="2800" u="sng">
              <a:latin typeface="Arial" charset="0"/>
              <a:cs typeface="Arial" charset="0"/>
            </a:endParaRPr>
          </a:p>
        </p:txBody>
      </p:sp>
      <p:pic>
        <p:nvPicPr>
          <p:cNvPr id="1843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24200"/>
            <a:ext cx="8491538"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4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
        <p:nvSpPr>
          <p:cNvPr id="1945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46F5338-D0E1-41C2-A800-2851AC8C4485}" type="slidenum">
              <a:rPr lang="en-US"/>
              <a:pPr/>
              <a:t>117</a:t>
            </a:fld>
            <a:endParaRPr lang="en-US"/>
          </a:p>
        </p:txBody>
      </p:sp>
      <p:sp>
        <p:nvSpPr>
          <p:cNvPr id="9" name="TextBox 8"/>
          <p:cNvSpPr txBox="1"/>
          <p:nvPr/>
        </p:nvSpPr>
        <p:spPr>
          <a:xfrm>
            <a:off x="446088" y="1600200"/>
            <a:ext cx="8077200" cy="5262563"/>
          </a:xfrm>
          <a:prstGeom prst="rect">
            <a:avLst/>
          </a:prstGeom>
          <a:noFill/>
        </p:spPr>
        <p:txBody>
          <a:bodyPr>
            <a:spAutoFit/>
          </a:bodyPr>
          <a:lstStyle/>
          <a:p>
            <a:pPr marL="742950" indent="-742950">
              <a:lnSpc>
                <a:spcPct val="150000"/>
              </a:lnSpc>
              <a:buFont typeface="+mj-lt"/>
              <a:buAutoNum type="arabicPeriod" startAt="3"/>
              <a:defRPr/>
            </a:pPr>
            <a:r>
              <a:rPr lang="en-US" sz="2800" b="1" dirty="0">
                <a:latin typeface="Arial" pitchFamily="34" charset="0"/>
                <a:cs typeface="Arial" pitchFamily="34" charset="0"/>
              </a:rPr>
              <a:t>ID Selector: (</a:t>
            </a:r>
            <a:r>
              <a:rPr lang="en-US" sz="2800" b="1" dirty="0" err="1">
                <a:latin typeface="Arial" pitchFamily="34" charset="0"/>
                <a:cs typeface="Arial" pitchFamily="34" charset="0"/>
              </a:rPr>
              <a:t>bộ</a:t>
            </a:r>
            <a:r>
              <a:rPr lang="en-US" sz="2800" b="1" dirty="0">
                <a:latin typeface="Arial" pitchFamily="34" charset="0"/>
                <a:cs typeface="Arial" pitchFamily="34" charset="0"/>
              </a:rPr>
              <a:t> </a:t>
            </a:r>
            <a:r>
              <a:rPr lang="en-US" sz="2800" b="1" dirty="0" err="1">
                <a:latin typeface="Arial" pitchFamily="34" charset="0"/>
                <a:cs typeface="Arial" pitchFamily="34" charset="0"/>
              </a:rPr>
              <a:t>chọn</a:t>
            </a:r>
            <a:r>
              <a:rPr lang="en-US" sz="2800" b="1" dirty="0">
                <a:latin typeface="Arial" pitchFamily="34" charset="0"/>
                <a:cs typeface="Arial" pitchFamily="34" charset="0"/>
              </a:rPr>
              <a:t> </a:t>
            </a:r>
            <a:r>
              <a:rPr lang="en-US" sz="2800" b="1" dirty="0" err="1">
                <a:latin typeface="Arial" pitchFamily="34" charset="0"/>
                <a:cs typeface="Arial" pitchFamily="34" charset="0"/>
              </a:rPr>
              <a:t>mã</a:t>
            </a:r>
            <a:r>
              <a:rPr lang="en-US" sz="2800" b="1" dirty="0">
                <a:latin typeface="Arial" pitchFamily="34" charset="0"/>
                <a:cs typeface="Arial" pitchFamily="34" charset="0"/>
              </a:rPr>
              <a:t>)</a:t>
            </a:r>
          </a:p>
          <a:p>
            <a:pPr marL="571500" indent="-571500">
              <a:lnSpc>
                <a:spcPct val="150000"/>
              </a:lnSpc>
              <a:buFontTx/>
              <a:buChar char="-"/>
              <a:defRPr/>
            </a:pPr>
            <a:r>
              <a:rPr lang="en-US" sz="2800" dirty="0" err="1">
                <a:latin typeface="Arial" pitchFamily="34" charset="0"/>
                <a:cs typeface="Arial" pitchFamily="34" charset="0"/>
              </a:rPr>
              <a:t>Ví</a:t>
            </a:r>
            <a:r>
              <a:rPr lang="en-US" sz="2800" dirty="0">
                <a:latin typeface="Arial" pitchFamily="34" charset="0"/>
                <a:cs typeface="Arial" pitchFamily="34" charset="0"/>
              </a:rPr>
              <a:t> </a:t>
            </a:r>
            <a:r>
              <a:rPr lang="en-US" sz="2800" dirty="0" err="1">
                <a:latin typeface="Arial" pitchFamily="34" charset="0"/>
                <a:cs typeface="Arial" pitchFamily="34" charset="0"/>
              </a:rPr>
              <a:t>dụ</a:t>
            </a:r>
            <a:r>
              <a:rPr lang="en-US" sz="2800" dirty="0">
                <a:latin typeface="Arial" pitchFamily="34" charset="0"/>
                <a:cs typeface="Arial" pitchFamily="34" charset="0"/>
              </a:rPr>
              <a:t> </a:t>
            </a:r>
            <a:r>
              <a:rPr lang="en-US" sz="2800" dirty="0" err="1">
                <a:latin typeface="Arial" pitchFamily="34" charset="0"/>
                <a:cs typeface="Arial" pitchFamily="34" charset="0"/>
              </a:rPr>
              <a:t>xây</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khu</a:t>
            </a:r>
            <a:r>
              <a:rPr lang="en-US" sz="2800" dirty="0">
                <a:latin typeface="Arial" pitchFamily="34" charset="0"/>
                <a:cs typeface="Arial" pitchFamily="34" charset="0"/>
              </a:rPr>
              <a:t> </a:t>
            </a:r>
            <a:r>
              <a:rPr lang="en-US" sz="2800" dirty="0" err="1">
                <a:latin typeface="Arial" pitchFamily="34" charset="0"/>
                <a:cs typeface="Arial" pitchFamily="34" charset="0"/>
              </a:rPr>
              <a:t>nhà</a:t>
            </a:r>
            <a:r>
              <a:rPr lang="en-US" sz="2800" dirty="0">
                <a:latin typeface="Arial" pitchFamily="34" charset="0"/>
                <a:cs typeface="Arial" pitchFamily="34" charset="0"/>
              </a:rPr>
              <a:t> </a:t>
            </a:r>
            <a:r>
              <a:rPr lang="en-US" sz="2800" dirty="0" err="1">
                <a:latin typeface="Arial" pitchFamily="34" charset="0"/>
                <a:cs typeface="Arial" pitchFamily="34" charset="0"/>
              </a:rPr>
              <a:t>gồm</a:t>
            </a:r>
            <a:r>
              <a:rPr lang="en-US" sz="2800" dirty="0">
                <a:latin typeface="Arial" pitchFamily="34" charset="0"/>
                <a:cs typeface="Arial" pitchFamily="34" charset="0"/>
              </a:rPr>
              <a:t> 20 </a:t>
            </a:r>
            <a:r>
              <a:rPr lang="en-US" sz="2800" dirty="0" err="1">
                <a:latin typeface="Arial" pitchFamily="34" charset="0"/>
                <a:cs typeface="Arial" pitchFamily="34" charset="0"/>
              </a:rPr>
              <a:t>căn</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a:t>
            </a:r>
            <a:r>
              <a:rPr lang="en-US" sz="2800" dirty="0" err="1">
                <a:latin typeface="Arial" pitchFamily="34" charset="0"/>
                <a:cs typeface="Arial" pitchFamily="34" charset="0"/>
              </a:rPr>
              <a:t>cấu</a:t>
            </a:r>
            <a:r>
              <a:rPr lang="en-US" sz="2800" dirty="0">
                <a:latin typeface="Arial" pitchFamily="34" charset="0"/>
                <a:cs typeface="Arial" pitchFamily="34" charset="0"/>
              </a:rPr>
              <a:t> </a:t>
            </a:r>
            <a:r>
              <a:rPr lang="en-US" sz="2800" dirty="0" err="1">
                <a:latin typeface="Arial" pitchFamily="34" charset="0"/>
                <a:cs typeface="Arial" pitchFamily="34" charset="0"/>
              </a:rPr>
              <a:t>trúc</a:t>
            </a:r>
            <a:r>
              <a:rPr lang="en-US" sz="2800" dirty="0">
                <a:latin typeface="Arial" pitchFamily="34" charset="0"/>
                <a:cs typeface="Arial" pitchFamily="34" charset="0"/>
              </a:rPr>
              <a:t> </a:t>
            </a:r>
            <a:r>
              <a:rPr lang="en-US" sz="2800" dirty="0" err="1">
                <a:latin typeface="Arial" pitchFamily="34" charset="0"/>
                <a:cs typeface="Arial" pitchFamily="34" charset="0"/>
              </a:rPr>
              <a:t>giống</a:t>
            </a:r>
            <a:r>
              <a:rPr lang="en-US" sz="2800" dirty="0">
                <a:latin typeface="Arial" pitchFamily="34" charset="0"/>
                <a:cs typeface="Arial" pitchFamily="34" charset="0"/>
              </a:rPr>
              <a:t> </a:t>
            </a:r>
            <a:r>
              <a:rPr lang="en-US" sz="2800" dirty="0" err="1">
                <a:latin typeface="Arial" pitchFamily="34" charset="0"/>
                <a:cs typeface="Arial" pitchFamily="34" charset="0"/>
              </a:rPr>
              <a:t>nhau</a:t>
            </a:r>
            <a:endParaRPr lang="en-US" sz="2800" dirty="0">
              <a:latin typeface="Arial" pitchFamily="34" charset="0"/>
              <a:cs typeface="Arial" pitchFamily="34" charset="0"/>
            </a:endParaRPr>
          </a:p>
          <a:p>
            <a:pPr marL="571500" indent="-571500">
              <a:lnSpc>
                <a:spcPct val="150000"/>
              </a:lnSpc>
              <a:buFontTx/>
              <a:buChar char="-"/>
              <a:defRPr/>
            </a:pPr>
            <a:r>
              <a:rPr lang="en-US" sz="2800" dirty="0" err="1">
                <a:latin typeface="Arial" pitchFamily="34" charset="0"/>
                <a:cs typeface="Arial" pitchFamily="34" charset="0"/>
              </a:rPr>
              <a:t>Áp</a:t>
            </a:r>
            <a:r>
              <a:rPr lang="en-US" sz="2800" dirty="0">
                <a:latin typeface="Arial" pitchFamily="34" charset="0"/>
                <a:cs typeface="Arial" pitchFamily="34" charset="0"/>
              </a:rPr>
              <a:t> </a:t>
            </a:r>
            <a:r>
              <a:rPr lang="en-US" sz="2800" dirty="0" err="1">
                <a:latin typeface="Arial" pitchFamily="34" charset="0"/>
                <a:cs typeface="Arial" pitchFamily="34" charset="0"/>
              </a:rPr>
              <a:t>dụng</a:t>
            </a:r>
            <a:r>
              <a:rPr lang="en-US" sz="2800" dirty="0">
                <a:latin typeface="Arial" pitchFamily="34" charset="0"/>
                <a:cs typeface="Arial" pitchFamily="34" charset="0"/>
              </a:rPr>
              <a:t> </a:t>
            </a:r>
            <a:r>
              <a:rPr lang="en-US" sz="2800" dirty="0" err="1">
                <a:latin typeface="Arial" pitchFamily="34" charset="0"/>
                <a:cs typeface="Arial" pitchFamily="34" charset="0"/>
              </a:rPr>
              <a:t>với</a:t>
            </a:r>
            <a:r>
              <a:rPr lang="en-US" sz="2800" dirty="0">
                <a:latin typeface="Arial" pitchFamily="34" charset="0"/>
                <a:cs typeface="Arial" pitchFamily="34" charset="0"/>
              </a:rPr>
              <a:t> </a:t>
            </a:r>
            <a:r>
              <a:rPr lang="en-US" sz="2800" dirty="0" err="1">
                <a:latin typeface="Arial" pitchFamily="34" charset="0"/>
                <a:cs typeface="Arial" pitchFamily="34" charset="0"/>
              </a:rPr>
              <a:t>trường</a:t>
            </a:r>
            <a:r>
              <a:rPr lang="en-US" sz="2800" dirty="0">
                <a:latin typeface="Arial" pitchFamily="34" charset="0"/>
                <a:cs typeface="Arial" pitchFamily="34" charset="0"/>
              </a:rPr>
              <a:t> </a:t>
            </a:r>
            <a:r>
              <a:rPr lang="en-US" sz="2800" dirty="0" err="1">
                <a:latin typeface="Arial" pitchFamily="34" charset="0"/>
                <a:cs typeface="Arial" pitchFamily="34" charset="0"/>
              </a:rPr>
              <a:t>hợp</a:t>
            </a:r>
            <a:r>
              <a:rPr lang="en-US" sz="2800" dirty="0">
                <a:latin typeface="Arial" pitchFamily="34" charset="0"/>
                <a:cs typeface="Arial" pitchFamily="34" charset="0"/>
              </a:rPr>
              <a:t>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duy</a:t>
            </a:r>
            <a:r>
              <a:rPr lang="en-US" sz="2800" dirty="0">
                <a:latin typeface="Arial" pitchFamily="34" charset="0"/>
                <a:cs typeface="Arial" pitchFamily="34" charset="0"/>
              </a:rPr>
              <a:t> </a:t>
            </a:r>
            <a:r>
              <a:rPr lang="en-US" sz="2800" dirty="0" err="1">
                <a:latin typeface="Arial" pitchFamily="34" charset="0"/>
                <a:cs typeface="Arial" pitchFamily="34" charset="0"/>
              </a:rPr>
              <a:t>nhất</a:t>
            </a:r>
            <a:endParaRPr lang="en-US" sz="2800" dirty="0">
              <a:latin typeface="Arial" pitchFamily="34" charset="0"/>
              <a:cs typeface="Arial" pitchFamily="34" charset="0"/>
            </a:endParaRPr>
          </a:p>
          <a:p>
            <a:pPr marL="571500" indent="-571500">
              <a:lnSpc>
                <a:spcPct val="150000"/>
              </a:lnSpc>
              <a:buFontTx/>
              <a:buChar char="-"/>
              <a:defRPr/>
            </a:pPr>
            <a:r>
              <a:rPr lang="en-US" sz="2800" dirty="0" err="1">
                <a:solidFill>
                  <a:srgbClr val="FF0000"/>
                </a:solidFill>
                <a:latin typeface="Arial" pitchFamily="34" charset="0"/>
                <a:cs typeface="Arial" pitchFamily="34" charset="0"/>
              </a:rPr>
              <a:t>CSS_selector</a:t>
            </a:r>
            <a:r>
              <a:rPr lang="en-US" sz="2800" dirty="0">
                <a:solidFill>
                  <a:srgbClr val="FF0000"/>
                </a:solidFill>
                <a:latin typeface="Arial" pitchFamily="34" charset="0"/>
                <a:cs typeface="Arial" pitchFamily="34" charset="0"/>
              </a:rPr>
              <a:t> = #</a:t>
            </a:r>
            <a:r>
              <a:rPr lang="en-US" sz="2800" dirty="0" err="1">
                <a:solidFill>
                  <a:srgbClr val="FF0000"/>
                </a:solidFill>
                <a:latin typeface="Arial" pitchFamily="34" charset="0"/>
                <a:cs typeface="Arial" pitchFamily="34" charset="0"/>
              </a:rPr>
              <a:t>Ten_ID</a:t>
            </a:r>
            <a:endParaRPr lang="en-US" sz="2800" dirty="0">
              <a:solidFill>
                <a:srgbClr val="FF0000"/>
              </a:solidFill>
              <a:latin typeface="Arial" pitchFamily="34" charset="0"/>
              <a:cs typeface="Arial" pitchFamily="34" charset="0"/>
            </a:endParaRPr>
          </a:p>
          <a:p>
            <a:pPr marL="571500" indent="-571500">
              <a:lnSpc>
                <a:spcPct val="150000"/>
              </a:lnSpc>
              <a:buFontTx/>
              <a:buChar char="-"/>
              <a:defRPr/>
            </a:pPr>
            <a:r>
              <a:rPr lang="en-US" sz="2800" dirty="0">
                <a:solidFill>
                  <a:srgbClr val="FF0000"/>
                </a:solidFill>
                <a:latin typeface="Arial" pitchFamily="34" charset="0"/>
                <a:cs typeface="Arial" pitchFamily="34" charset="0"/>
              </a:rPr>
              <a:t>    #</a:t>
            </a:r>
            <a:r>
              <a:rPr lang="en-US" sz="2800" dirty="0" err="1">
                <a:solidFill>
                  <a:srgbClr val="FF0000"/>
                </a:solidFill>
                <a:latin typeface="Arial" pitchFamily="34" charset="0"/>
                <a:cs typeface="Arial" pitchFamily="34" charset="0"/>
              </a:rPr>
              <a:t>Ten_ID</a:t>
            </a:r>
            <a:r>
              <a:rPr lang="en-US" sz="2800" dirty="0">
                <a:solidFill>
                  <a:srgbClr val="FF0000"/>
                </a:solidFill>
                <a:latin typeface="Arial" pitchFamily="34" charset="0"/>
                <a:cs typeface="Arial" pitchFamily="34" charset="0"/>
              </a:rPr>
              <a:t>  { property : value;</a:t>
            </a:r>
          </a:p>
          <a:p>
            <a:pPr>
              <a:lnSpc>
                <a:spcPct val="150000"/>
              </a:lnSpc>
              <a:defRPr/>
            </a:pPr>
            <a:r>
              <a:rPr lang="en-US" sz="2800" dirty="0">
                <a:solidFill>
                  <a:srgbClr val="FF0000"/>
                </a:solidFill>
                <a:latin typeface="Arial" pitchFamily="34" charset="0"/>
                <a:cs typeface="Arial" pitchFamily="34" charset="0"/>
              </a:rPr>
              <a:t>			}</a:t>
            </a:r>
          </a:p>
          <a:p>
            <a:pPr>
              <a:lnSpc>
                <a:spcPct val="150000"/>
              </a:lnSpc>
              <a:defRPr/>
            </a:pPr>
            <a:endParaRPr lang="en-US" sz="2800" u="sng" dirty="0">
              <a:latin typeface="Arial" pitchFamily="34" charset="0"/>
              <a:cs typeface="Arial" pitchFamily="34" charset="0"/>
            </a:endParaRPr>
          </a:p>
        </p:txBody>
      </p:sp>
    </p:spTree>
    <p:extLst>
      <p:ext uri="{BB962C8B-B14F-4D97-AF65-F5344CB8AC3E}">
        <p14:creationId xmlns:p14="http://schemas.microsoft.com/office/powerpoint/2010/main" val="227094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4BFBF48D-A943-4F3D-B58E-8D8BE060D40A}" type="slidenum">
              <a:rPr lang="en-US"/>
              <a:pPr/>
              <a:t>118</a:t>
            </a:fld>
            <a:endParaRPr lang="en-US"/>
          </a:p>
        </p:txBody>
      </p:sp>
      <p:sp>
        <p:nvSpPr>
          <p:cNvPr id="5" name="TextBox 4"/>
          <p:cNvSpPr txBox="1"/>
          <p:nvPr/>
        </p:nvSpPr>
        <p:spPr>
          <a:xfrm>
            <a:off x="457200" y="1041400"/>
            <a:ext cx="8442325" cy="2016125"/>
          </a:xfrm>
          <a:prstGeom prst="rect">
            <a:avLst/>
          </a:prstGeom>
          <a:noFill/>
        </p:spPr>
        <p:txBody>
          <a:bodyPr>
            <a:spAutoFit/>
          </a:bodyPr>
          <a:lstStyle/>
          <a:p>
            <a:pPr>
              <a:defRPr/>
            </a:pPr>
            <a:r>
              <a:rPr lang="en-US" sz="2500">
                <a:latin typeface="Arial" pitchFamily="34" charset="0"/>
                <a:cs typeface="Arial" pitchFamily="34" charset="0"/>
              </a:rPr>
              <a:t>VD1 </a:t>
            </a:r>
            <a:r>
              <a:rPr lang="en-US" sz="2500" dirty="0">
                <a:latin typeface="Arial" pitchFamily="34" charset="0"/>
                <a:cs typeface="Arial" pitchFamily="34" charset="0"/>
              </a:rPr>
              <a:t>: </a:t>
            </a:r>
            <a:r>
              <a:rPr lang="en-US" sz="2500" dirty="0" err="1">
                <a:latin typeface="Arial" pitchFamily="34" charset="0"/>
                <a:cs typeface="Arial" pitchFamily="34" charset="0"/>
              </a:rPr>
              <a:t>Thiết</a:t>
            </a:r>
            <a:r>
              <a:rPr lang="en-US" sz="2500" dirty="0">
                <a:latin typeface="Arial" pitchFamily="34" charset="0"/>
                <a:cs typeface="Arial" pitchFamily="34" charset="0"/>
              </a:rPr>
              <a:t> </a:t>
            </a:r>
            <a:r>
              <a:rPr lang="en-US" sz="2500" dirty="0" err="1">
                <a:latin typeface="Arial" pitchFamily="34" charset="0"/>
                <a:cs typeface="Arial" pitchFamily="34" charset="0"/>
              </a:rPr>
              <a:t>kế</a:t>
            </a:r>
            <a:r>
              <a:rPr lang="en-US" sz="2500" dirty="0">
                <a:latin typeface="Arial" pitchFamily="34" charset="0"/>
                <a:cs typeface="Arial" pitchFamily="34" charset="0"/>
              </a:rPr>
              <a:t> </a:t>
            </a:r>
            <a:r>
              <a:rPr lang="en-US" sz="2500" dirty="0" err="1">
                <a:latin typeface="Arial" pitchFamily="34" charset="0"/>
                <a:cs typeface="Arial" pitchFamily="34" charset="0"/>
              </a:rPr>
              <a:t>một</a:t>
            </a:r>
            <a:r>
              <a:rPr lang="en-US" sz="2500" dirty="0">
                <a:latin typeface="Arial" pitchFamily="34" charset="0"/>
                <a:cs typeface="Arial" pitchFamily="34" charset="0"/>
              </a:rPr>
              <a:t> website </a:t>
            </a:r>
            <a:r>
              <a:rPr lang="en-US" sz="2500" dirty="0" err="1">
                <a:latin typeface="Arial" pitchFamily="34" charset="0"/>
                <a:cs typeface="Arial" pitchFamily="34" charset="0"/>
              </a:rPr>
              <a:t>gồm</a:t>
            </a:r>
            <a:r>
              <a:rPr lang="en-US" sz="2500" dirty="0">
                <a:latin typeface="Arial" pitchFamily="34" charset="0"/>
                <a:cs typeface="Arial" pitchFamily="34" charset="0"/>
              </a:rPr>
              <a:t> 2 </a:t>
            </a:r>
            <a:r>
              <a:rPr lang="en-US" sz="2500" dirty="0" err="1">
                <a:latin typeface="Arial" pitchFamily="34" charset="0"/>
                <a:cs typeface="Arial" pitchFamily="34" charset="0"/>
              </a:rPr>
              <a:t>phần</a:t>
            </a:r>
            <a:r>
              <a:rPr lang="en-US" sz="2500" dirty="0">
                <a:latin typeface="Arial" pitchFamily="34" charset="0"/>
                <a:cs typeface="Arial" pitchFamily="34" charset="0"/>
              </a:rPr>
              <a:t> </a:t>
            </a:r>
          </a:p>
          <a:p>
            <a:pPr marL="1973263" indent="-361950">
              <a:buFontTx/>
              <a:buChar char="-"/>
              <a:defRPr/>
            </a:pPr>
            <a:r>
              <a:rPr lang="en-US" sz="2500" dirty="0" err="1">
                <a:latin typeface="Arial" pitchFamily="34" charset="0"/>
                <a:cs typeface="Arial" pitchFamily="34" charset="0"/>
              </a:rPr>
              <a:t>Phần</a:t>
            </a:r>
            <a:r>
              <a:rPr lang="en-US" sz="2500" dirty="0">
                <a:latin typeface="Arial" pitchFamily="34" charset="0"/>
                <a:cs typeface="Arial" pitchFamily="34" charset="0"/>
              </a:rPr>
              <a:t> </a:t>
            </a:r>
            <a:r>
              <a:rPr lang="en-US" sz="2500" dirty="0" err="1">
                <a:latin typeface="Arial" pitchFamily="34" charset="0"/>
                <a:cs typeface="Arial" pitchFamily="34" charset="0"/>
              </a:rPr>
              <a:t>trên</a:t>
            </a:r>
            <a:r>
              <a:rPr lang="en-US" sz="2500" dirty="0">
                <a:latin typeface="Arial" pitchFamily="34" charset="0"/>
                <a:cs typeface="Arial" pitchFamily="34" charset="0"/>
              </a:rPr>
              <a:t> </a:t>
            </a:r>
            <a:r>
              <a:rPr lang="en-US" sz="2500" dirty="0" err="1">
                <a:latin typeface="Arial" pitchFamily="34" charset="0"/>
                <a:cs typeface="Arial" pitchFamily="34" charset="0"/>
              </a:rPr>
              <a:t>có</a:t>
            </a:r>
            <a:r>
              <a:rPr lang="en-US" sz="2500" dirty="0">
                <a:latin typeface="Arial" pitchFamily="34" charset="0"/>
                <a:cs typeface="Arial" pitchFamily="34" charset="0"/>
              </a:rPr>
              <a:t> </a:t>
            </a:r>
            <a:r>
              <a:rPr lang="en-US" sz="2500" dirty="0" err="1">
                <a:latin typeface="Arial" pitchFamily="34" charset="0"/>
                <a:cs typeface="Arial" pitchFamily="34" charset="0"/>
              </a:rPr>
              <a:t>nền</a:t>
            </a:r>
            <a:r>
              <a:rPr lang="en-US" sz="2500" dirty="0">
                <a:latin typeface="Arial" pitchFamily="34" charset="0"/>
                <a:cs typeface="Arial" pitchFamily="34" charset="0"/>
              </a:rPr>
              <a:t> </a:t>
            </a:r>
            <a:r>
              <a:rPr lang="en-US" sz="2500" dirty="0" err="1">
                <a:latin typeface="Arial" pitchFamily="34" charset="0"/>
                <a:cs typeface="Arial" pitchFamily="34" charset="0"/>
              </a:rPr>
              <a:t>xanh</a:t>
            </a:r>
            <a:r>
              <a:rPr lang="en-US" sz="2500" dirty="0">
                <a:latin typeface="Arial" pitchFamily="34" charset="0"/>
                <a:cs typeface="Arial" pitchFamily="34" charset="0"/>
              </a:rPr>
              <a:t> </a:t>
            </a:r>
            <a:r>
              <a:rPr lang="en-US" sz="2500" dirty="0" err="1">
                <a:latin typeface="Arial" pitchFamily="34" charset="0"/>
                <a:cs typeface="Arial" pitchFamily="34" charset="0"/>
              </a:rPr>
              <a:t>lá</a:t>
            </a:r>
            <a:endParaRPr lang="en-US" sz="2500" dirty="0">
              <a:latin typeface="Arial" pitchFamily="34" charset="0"/>
              <a:cs typeface="Arial" pitchFamily="34" charset="0"/>
            </a:endParaRPr>
          </a:p>
          <a:p>
            <a:pPr marL="1973263" indent="-361950">
              <a:buFontTx/>
              <a:buChar char="-"/>
              <a:defRPr/>
            </a:pPr>
            <a:r>
              <a:rPr lang="en-US" sz="2500" dirty="0" err="1">
                <a:latin typeface="Arial" pitchFamily="34" charset="0"/>
                <a:cs typeface="Arial" pitchFamily="34" charset="0"/>
              </a:rPr>
              <a:t>Phần</a:t>
            </a:r>
            <a:r>
              <a:rPr lang="en-US" sz="2500" dirty="0">
                <a:latin typeface="Arial" pitchFamily="34" charset="0"/>
                <a:cs typeface="Arial" pitchFamily="34" charset="0"/>
              </a:rPr>
              <a:t> </a:t>
            </a:r>
            <a:r>
              <a:rPr lang="en-US" sz="2500" dirty="0" err="1">
                <a:latin typeface="Arial" pitchFamily="34" charset="0"/>
                <a:cs typeface="Arial" pitchFamily="34" charset="0"/>
              </a:rPr>
              <a:t>dưới</a:t>
            </a:r>
            <a:r>
              <a:rPr lang="en-US" sz="2500" dirty="0">
                <a:latin typeface="Arial" pitchFamily="34" charset="0"/>
                <a:cs typeface="Arial" pitchFamily="34" charset="0"/>
              </a:rPr>
              <a:t> </a:t>
            </a:r>
            <a:r>
              <a:rPr lang="en-US" sz="2500" dirty="0" err="1">
                <a:latin typeface="Arial" pitchFamily="34" charset="0"/>
                <a:cs typeface="Arial" pitchFamily="34" charset="0"/>
              </a:rPr>
              <a:t>có</a:t>
            </a:r>
            <a:r>
              <a:rPr lang="en-US" sz="2500" dirty="0">
                <a:latin typeface="Arial" pitchFamily="34" charset="0"/>
                <a:cs typeface="Arial" pitchFamily="34" charset="0"/>
              </a:rPr>
              <a:t> </a:t>
            </a:r>
            <a:r>
              <a:rPr lang="en-US" sz="2500" dirty="0" err="1">
                <a:latin typeface="Arial" pitchFamily="34" charset="0"/>
                <a:cs typeface="Arial" pitchFamily="34" charset="0"/>
              </a:rPr>
              <a:t>nền</a:t>
            </a:r>
            <a:r>
              <a:rPr lang="en-US" sz="2500" dirty="0">
                <a:latin typeface="Arial" pitchFamily="34" charset="0"/>
                <a:cs typeface="Arial" pitchFamily="34" charset="0"/>
              </a:rPr>
              <a:t> </a:t>
            </a:r>
            <a:r>
              <a:rPr lang="en-US" sz="2500" dirty="0" err="1">
                <a:latin typeface="Arial" pitchFamily="34" charset="0"/>
                <a:cs typeface="Arial" pitchFamily="34" charset="0"/>
              </a:rPr>
              <a:t>xanh</a:t>
            </a:r>
            <a:r>
              <a:rPr lang="en-US" sz="2500" dirty="0">
                <a:latin typeface="Arial" pitchFamily="34" charset="0"/>
                <a:cs typeface="Arial" pitchFamily="34" charset="0"/>
              </a:rPr>
              <a:t> </a:t>
            </a:r>
            <a:r>
              <a:rPr lang="en-US" sz="2500" dirty="0" err="1">
                <a:latin typeface="Arial" pitchFamily="34" charset="0"/>
                <a:cs typeface="Arial" pitchFamily="34" charset="0"/>
              </a:rPr>
              <a:t>dương</a:t>
            </a:r>
            <a:endParaRPr lang="en-US" sz="2500" dirty="0">
              <a:latin typeface="Arial" pitchFamily="34" charset="0"/>
              <a:cs typeface="Arial" pitchFamily="34" charset="0"/>
            </a:endParaRPr>
          </a:p>
          <a:p>
            <a:pPr>
              <a:defRPr/>
            </a:pPr>
            <a:endParaRPr lang="en-US" sz="2500" dirty="0">
              <a:cs typeface="Times New Roman" pitchFamily="18" charset="0"/>
            </a:endParaRPr>
          </a:p>
          <a:p>
            <a:pPr>
              <a:defRPr/>
            </a:pPr>
            <a:r>
              <a:rPr lang="en-US" sz="2500" dirty="0">
                <a:solidFill>
                  <a:srgbClr val="FF0000"/>
                </a:solidFill>
                <a:cs typeface="Times New Roman" pitchFamily="18" charset="0"/>
              </a:rPr>
              <a:t>				</a:t>
            </a:r>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0" y="2057400"/>
            <a:ext cx="467995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17613"/>
            <a:ext cx="384810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302749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FB9A138-55BB-49D5-8E70-CE620F00F32A}" type="slidenum">
              <a:rPr lang="en-US"/>
              <a:pPr/>
              <a:t>119</a:t>
            </a:fld>
            <a:endParaRPr lang="en-US"/>
          </a:p>
        </p:txBody>
      </p:sp>
      <p:sp>
        <p:nvSpPr>
          <p:cNvPr id="21507" name="TextBox 4"/>
          <p:cNvSpPr txBox="1">
            <a:spLocks noChangeArrowheads="1"/>
          </p:cNvSpPr>
          <p:nvPr/>
        </p:nvSpPr>
        <p:spPr bwMode="auto">
          <a:xfrm>
            <a:off x="649288" y="1119188"/>
            <a:ext cx="80772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800" b="1">
                <a:latin typeface="Arial" charset="0"/>
                <a:cs typeface="Arial" charset="0"/>
              </a:rPr>
              <a:t>VD2</a:t>
            </a:r>
            <a:r>
              <a:rPr lang="en-US" sz="2500">
                <a:latin typeface="Arial" charset="0"/>
                <a:cs typeface="Arial" charset="0"/>
              </a:rPr>
              <a:t>: </a:t>
            </a:r>
            <a:r>
              <a:rPr lang="en-US" sz="2800">
                <a:latin typeface="Arial" charset="0"/>
                <a:cs typeface="Arial" charset="0"/>
              </a:rPr>
              <a:t>Khi ID không được gắn với Thẻ nào thì nó chỉ có tác dụng duy nhất cho 1 thẻ gọi nó đầu tiên</a:t>
            </a:r>
          </a:p>
          <a:p>
            <a:endParaRPr lang="en-US" sz="2500">
              <a:latin typeface="Arial" charset="0"/>
              <a:cs typeface="Arial" charset="0"/>
            </a:endParaRPr>
          </a:p>
          <a:p>
            <a:r>
              <a:rPr lang="en-US" sz="2500">
                <a:solidFill>
                  <a:srgbClr val="FF0000"/>
                </a:solidFill>
                <a:latin typeface="Arial" charset="0"/>
                <a:cs typeface="Arial" charset="0"/>
              </a:rPr>
              <a:t>				</a:t>
            </a:r>
          </a:p>
        </p:txBody>
      </p:sp>
      <p:pic>
        <p:nvPicPr>
          <p:cNvPr id="2150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86038"/>
            <a:ext cx="817245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396982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eaLnBrk="1" hangingPunct="1">
              <a:spcAft>
                <a:spcPct val="20000"/>
              </a:spcAft>
              <a:defRPr/>
            </a:pPr>
            <a:r>
              <a:rPr lang="en-US" sz="2400">
                <a:latin typeface="+mj-lt"/>
              </a:rPr>
              <a:t>Web Page </a:t>
            </a:r>
            <a:endParaRPr lang="en-US" sz="2400" smtClean="0">
              <a:latin typeface="+mj-lt"/>
            </a:endParaRPr>
          </a:p>
          <a:p>
            <a:pPr lvl="2" eaLnBrk="1" hangingPunct="1"/>
            <a:r>
              <a:rPr lang="en-US" altLang="en-US" sz="2400">
                <a:latin typeface="+mj-lt"/>
                <a:cs typeface="Times New Roman" panose="02020603050405020304" pitchFamily="18" charset="0"/>
              </a:rPr>
              <a:t>Là một trang web</a:t>
            </a:r>
          </a:p>
          <a:p>
            <a:pPr lvl="2" eaLnBrk="1" hangingPunct="1"/>
            <a:r>
              <a:rPr lang="en-US" altLang="en-US" sz="2400">
                <a:latin typeface="+mj-lt"/>
                <a:cs typeface="Times New Roman" panose="02020603050405020304" pitchFamily="18" charset="0"/>
              </a:rPr>
              <a:t>Có thể viết bằng các ngôn ngữ khác nhau nhưng kết quả trả về client là trang HTML</a:t>
            </a:r>
          </a:p>
          <a:p>
            <a:pPr lvl="1" eaLnBrk="1" hangingPunct="1">
              <a:spcAft>
                <a:spcPct val="20000"/>
              </a:spcAft>
              <a:defRPr/>
            </a:pPr>
            <a:r>
              <a:rPr lang="en-US" sz="2400" smtClean="0">
                <a:latin typeface="+mj-lt"/>
              </a:rPr>
              <a:t> </a:t>
            </a:r>
            <a:r>
              <a:rPr lang="en-US" sz="2400">
                <a:latin typeface="+mj-lt"/>
              </a:rPr>
              <a:t>Web </a:t>
            </a:r>
            <a:r>
              <a:rPr lang="en-US" sz="2400" smtClean="0">
                <a:latin typeface="+mj-lt"/>
              </a:rPr>
              <a:t>site</a:t>
            </a:r>
          </a:p>
          <a:p>
            <a:pPr marL="857250" lvl="2" indent="0" eaLnBrk="1" hangingPunct="1">
              <a:spcAft>
                <a:spcPct val="20000"/>
              </a:spcAft>
              <a:buNone/>
              <a:defRPr/>
            </a:pPr>
            <a:r>
              <a:rPr lang="en-US" altLang="en-US" sz="2400">
                <a:latin typeface="+mj-lt"/>
                <a:cs typeface="Times New Roman" panose="02020603050405020304" pitchFamily="18" charset="0"/>
              </a:rPr>
              <a:t>Là tập hợp các trang Web có nội dung thống nhất, phục vụ cho một mục đích nào đó.</a:t>
            </a:r>
          </a:p>
          <a:p>
            <a:pPr lvl="1" eaLnBrk="1" hangingPunct="1">
              <a:spcAft>
                <a:spcPct val="20000"/>
              </a:spcAft>
              <a:defRPr/>
            </a:pPr>
            <a:r>
              <a:rPr lang="en-US" sz="2400" smtClean="0">
                <a:latin typeface="+mj-lt"/>
              </a:rPr>
              <a:t> </a:t>
            </a:r>
            <a:r>
              <a:rPr lang="en-US" sz="2400">
                <a:latin typeface="+mj-lt"/>
              </a:rPr>
              <a:t>Uniform Resource Locator (URL): Tham chiếu đến các tài nguyên trên Internet</a:t>
            </a:r>
          </a:p>
          <a:p>
            <a:pPr marL="392113" lvl="1" indent="0" eaLnBrk="1" hangingPunct="1">
              <a:spcAft>
                <a:spcPct val="20000"/>
              </a:spcAft>
              <a:buFont typeface="Verdana" panose="020B0604030504040204" pitchFamily="34" charset="0"/>
              <a:buNone/>
              <a:defRPr/>
            </a:pPr>
            <a:r>
              <a:rPr lang="en-US" sz="2400" i="1">
                <a:latin typeface="+mj-lt"/>
              </a:rPr>
              <a:t>https://mail.google.com/mail/u/0/#inbox/</a:t>
            </a:r>
          </a:p>
          <a:p>
            <a:pPr lvl="1" eaLnBrk="1" hangingPunct="1">
              <a:spcAft>
                <a:spcPct val="20000"/>
              </a:spcAft>
              <a:defRPr/>
            </a:pPr>
            <a:r>
              <a:rPr lang="en-US" sz="2400">
                <a:latin typeface="+mj-lt"/>
              </a:rPr>
              <a:t> Web Server, Web Browser</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12</a:t>
            </a:fld>
            <a:endParaRPr lang="en-US"/>
          </a:p>
        </p:txBody>
      </p:sp>
      <p:sp>
        <p:nvSpPr>
          <p:cNvPr id="4" name="Title 3"/>
          <p:cNvSpPr>
            <a:spLocks noGrp="1"/>
          </p:cNvSpPr>
          <p:nvPr>
            <p:ph type="title"/>
          </p:nvPr>
        </p:nvSpPr>
        <p:spPr/>
        <p:txBody>
          <a:bodyPr/>
          <a:lstStyle/>
          <a:p>
            <a:r>
              <a:rPr lang="en-US" smtClean="0"/>
              <a:t>Các thành phần của trang web</a:t>
            </a:r>
            <a:endParaRPr lang="en-US"/>
          </a:p>
        </p:txBody>
      </p:sp>
    </p:spTree>
    <p:extLst>
      <p:ext uri="{BB962C8B-B14F-4D97-AF65-F5344CB8AC3E}">
        <p14:creationId xmlns:p14="http://schemas.microsoft.com/office/powerpoint/2010/main" val="27881458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21E14008-8EC2-47C8-A341-DAADB3D19E0C}" type="slidenum">
              <a:rPr lang="en-US"/>
              <a:pPr/>
              <a:t>120</a:t>
            </a:fld>
            <a:endParaRPr lang="en-US"/>
          </a:p>
        </p:txBody>
      </p:sp>
      <p:sp>
        <p:nvSpPr>
          <p:cNvPr id="22531" name="TextBox 4"/>
          <p:cNvSpPr txBox="1">
            <a:spLocks noChangeArrowheads="1"/>
          </p:cNvSpPr>
          <p:nvPr/>
        </p:nvSpPr>
        <p:spPr bwMode="auto">
          <a:xfrm>
            <a:off x="546100" y="1243013"/>
            <a:ext cx="80772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sz="2800" b="1">
                <a:latin typeface="Arial" charset="0"/>
                <a:cs typeface="Arial" charset="0"/>
              </a:rPr>
              <a:t>VD3</a:t>
            </a:r>
            <a:r>
              <a:rPr lang="en-US" sz="2500">
                <a:latin typeface="Arial" charset="0"/>
                <a:cs typeface="Arial" charset="0"/>
              </a:rPr>
              <a:t>: </a:t>
            </a:r>
            <a:r>
              <a:rPr lang="en-US" sz="2800">
                <a:latin typeface="Arial" charset="0"/>
                <a:cs typeface="Arial" charset="0"/>
              </a:rPr>
              <a:t>Dùng để chọn một thành phần / Thẻ </a:t>
            </a:r>
            <a:r>
              <a:rPr lang="en-US" sz="2800" u="sng">
                <a:solidFill>
                  <a:srgbClr val="FF0000"/>
                </a:solidFill>
                <a:latin typeface="Arial" charset="0"/>
                <a:cs typeface="Arial" charset="0"/>
              </a:rPr>
              <a:t>nằm bên trong</a:t>
            </a:r>
            <a:r>
              <a:rPr lang="en-US" sz="2800">
                <a:latin typeface="Arial" charset="0"/>
                <a:cs typeface="Arial" charset="0"/>
              </a:rPr>
              <a:t> một thành phần / Thẻ khác</a:t>
            </a:r>
          </a:p>
          <a:p>
            <a:endParaRPr lang="en-US" sz="2500">
              <a:latin typeface="Arial" charset="0"/>
              <a:cs typeface="Arial" charset="0"/>
            </a:endParaRPr>
          </a:p>
          <a:p>
            <a:r>
              <a:rPr lang="en-US" sz="2500">
                <a:solidFill>
                  <a:srgbClr val="FF0000"/>
                </a:solidFill>
                <a:latin typeface="Arial" charset="0"/>
                <a:cs typeface="Arial" charset="0"/>
              </a:rPr>
              <a:t>				</a:t>
            </a:r>
          </a:p>
        </p:txBody>
      </p:sp>
      <p:pic>
        <p:nvPicPr>
          <p:cNvPr id="2253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313" y="2514600"/>
            <a:ext cx="8010525"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851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5A5A4C98-2929-4D3D-9D52-C284E712EF66}" type="slidenum">
              <a:rPr lang="en-US"/>
              <a:pPr/>
              <a:t>121</a:t>
            </a:fld>
            <a:endParaRPr lang="en-US"/>
          </a:p>
        </p:txBody>
      </p:sp>
      <p:sp>
        <p:nvSpPr>
          <p:cNvPr id="9" name="TextBox 8"/>
          <p:cNvSpPr txBox="1"/>
          <p:nvPr/>
        </p:nvSpPr>
        <p:spPr>
          <a:xfrm>
            <a:off x="228600" y="1143000"/>
            <a:ext cx="8763000" cy="2678113"/>
          </a:xfrm>
          <a:prstGeom prst="rect">
            <a:avLst/>
          </a:prstGeom>
          <a:noFill/>
        </p:spPr>
        <p:txBody>
          <a:bodyPr>
            <a:spAutoFit/>
          </a:bodyPr>
          <a:lstStyle/>
          <a:p>
            <a:pPr marL="742950" indent="-742950">
              <a:lnSpc>
                <a:spcPct val="150000"/>
              </a:lnSpc>
              <a:buFont typeface="+mj-lt"/>
              <a:buAutoNum type="arabicPeriod" startAt="4"/>
              <a:defRPr/>
            </a:pPr>
            <a:r>
              <a:rPr lang="en-US" sz="2800" b="1">
                <a:latin typeface="Arial" pitchFamily="34" charset="0"/>
                <a:cs typeface="Arial" pitchFamily="34" charset="0"/>
              </a:rPr>
              <a:t>Child </a:t>
            </a:r>
            <a:r>
              <a:rPr lang="en-US" sz="2800" b="1" dirty="0">
                <a:latin typeface="Arial" pitchFamily="34" charset="0"/>
                <a:cs typeface="Arial" pitchFamily="34" charset="0"/>
              </a:rPr>
              <a:t>Selector: (</a:t>
            </a:r>
            <a:r>
              <a:rPr lang="en-US" sz="2800" b="1" dirty="0" err="1">
                <a:latin typeface="Arial" pitchFamily="34" charset="0"/>
                <a:cs typeface="Arial" pitchFamily="34" charset="0"/>
              </a:rPr>
              <a:t>bộ</a:t>
            </a:r>
            <a:r>
              <a:rPr lang="en-US" sz="2800" b="1" dirty="0">
                <a:latin typeface="Arial" pitchFamily="34" charset="0"/>
                <a:cs typeface="Arial" pitchFamily="34" charset="0"/>
              </a:rPr>
              <a:t> </a:t>
            </a:r>
            <a:r>
              <a:rPr lang="en-US" sz="2800" b="1" err="1">
                <a:latin typeface="Arial" pitchFamily="34" charset="0"/>
                <a:cs typeface="Arial" pitchFamily="34" charset="0"/>
              </a:rPr>
              <a:t>chọn</a:t>
            </a:r>
            <a:r>
              <a:rPr lang="en-US" sz="2800" b="1">
                <a:latin typeface="Arial" pitchFamily="34" charset="0"/>
                <a:cs typeface="Arial" pitchFamily="34" charset="0"/>
              </a:rPr>
              <a:t> con)</a:t>
            </a:r>
            <a:endParaRPr lang="en-US" sz="2800" b="1" dirty="0">
              <a:latin typeface="Arial" pitchFamily="34" charset="0"/>
              <a:cs typeface="Arial" pitchFamily="34" charset="0"/>
            </a:endParaRPr>
          </a:p>
          <a:p>
            <a:pPr marL="571500" indent="-571500">
              <a:lnSpc>
                <a:spcPct val="150000"/>
              </a:lnSpc>
              <a:buFontTx/>
              <a:buChar char="-"/>
              <a:defRPr/>
            </a:pPr>
            <a:r>
              <a:rPr lang="en-US" sz="2800">
                <a:latin typeface="Arial" pitchFamily="34" charset="0"/>
                <a:cs typeface="Arial" pitchFamily="34" charset="0"/>
              </a:rPr>
              <a:t>Dùng để chọn một thành phần / Thẻ </a:t>
            </a:r>
            <a:r>
              <a:rPr lang="en-US" sz="2800" u="sng">
                <a:solidFill>
                  <a:srgbClr val="FF0000"/>
                </a:solidFill>
                <a:latin typeface="Arial" pitchFamily="34" charset="0"/>
                <a:cs typeface="Arial" pitchFamily="34" charset="0"/>
              </a:rPr>
              <a:t>con của </a:t>
            </a:r>
            <a:r>
              <a:rPr lang="en-US" sz="2800">
                <a:latin typeface="Arial" pitchFamily="34" charset="0"/>
                <a:cs typeface="Arial" pitchFamily="34" charset="0"/>
              </a:rPr>
              <a:t>một thành phần / Thẻ khác</a:t>
            </a:r>
            <a:endParaRPr lang="en-US" sz="2800" dirty="0">
              <a:latin typeface="Arial" pitchFamily="34" charset="0"/>
              <a:cs typeface="Arial" pitchFamily="34" charset="0"/>
            </a:endParaRPr>
          </a:p>
          <a:p>
            <a:pPr marL="571500" indent="-571500">
              <a:lnSpc>
                <a:spcPct val="150000"/>
              </a:lnSpc>
              <a:buFontTx/>
              <a:buChar char="-"/>
              <a:defRPr/>
            </a:pPr>
            <a:r>
              <a:rPr lang="en-US" sz="2800">
                <a:solidFill>
                  <a:srgbClr val="FF0000"/>
                </a:solidFill>
                <a:latin typeface="Arial" pitchFamily="34" charset="0"/>
                <a:cs typeface="Arial" pitchFamily="34" charset="0"/>
              </a:rPr>
              <a:t>CSS_selector = thẻ &gt; thẻ &gt; … </a:t>
            </a:r>
            <a:r>
              <a:rPr lang="en-US" sz="2800" dirty="0">
                <a:solidFill>
                  <a:srgbClr val="FF0000"/>
                </a:solidFill>
                <a:latin typeface="Arial" pitchFamily="34" charset="0"/>
                <a:cs typeface="Arial" pitchFamily="34" charset="0"/>
              </a:rPr>
              <a:t>{ </a:t>
            </a:r>
            <a:r>
              <a:rPr lang="en-US" sz="2800">
                <a:solidFill>
                  <a:srgbClr val="FF0000"/>
                </a:solidFill>
                <a:latin typeface="Arial" pitchFamily="34" charset="0"/>
                <a:cs typeface="Arial" pitchFamily="34" charset="0"/>
              </a:rPr>
              <a:t>property :	value;}</a:t>
            </a:r>
            <a:endParaRPr lang="en-US" sz="2800" dirty="0">
              <a:solidFill>
                <a:srgbClr val="FF0000"/>
              </a:solidFill>
              <a:latin typeface="Arial" pitchFamily="34" charset="0"/>
              <a:cs typeface="Arial" pitchFamily="34" charset="0"/>
            </a:endParaRPr>
          </a:p>
        </p:txBody>
      </p:sp>
      <p:pic>
        <p:nvPicPr>
          <p:cNvPr id="103426" name="Picture 2"/>
          <p:cNvPicPr>
            <a:picLocks noChangeAspect="1" noChangeArrowheads="1"/>
          </p:cNvPicPr>
          <p:nvPr/>
        </p:nvPicPr>
        <p:blipFill>
          <a:blip r:embed="rId2"/>
          <a:srcRect/>
          <a:stretch>
            <a:fillRect/>
          </a:stretch>
        </p:blipFill>
        <p:spPr bwMode="auto">
          <a:xfrm>
            <a:off x="417513" y="3773488"/>
            <a:ext cx="8421687" cy="293211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CSS Selector</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75980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12358CB-4D70-4CB5-BCE6-B0C92AF7BB53}" type="slidenum">
              <a:rPr lang="en-US"/>
              <a:pPr/>
              <a:t>122</a:t>
            </a:fld>
            <a:endParaRPr lang="en-US"/>
          </a:p>
        </p:txBody>
      </p:sp>
      <p:sp>
        <p:nvSpPr>
          <p:cNvPr id="24580" name="TextBox 8"/>
          <p:cNvSpPr txBox="1">
            <a:spLocks noChangeArrowheads="1"/>
          </p:cNvSpPr>
          <p:nvPr/>
        </p:nvSpPr>
        <p:spPr bwMode="auto">
          <a:xfrm>
            <a:off x="446088" y="1600200"/>
            <a:ext cx="8077200" cy="486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7429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Font typeface="Lucida Sans Unicode" pitchFamily="34" charset="0"/>
              <a:buAutoNum type="arabicPeriod"/>
            </a:pPr>
            <a:r>
              <a:rPr lang="en-US" sz="2800" b="1">
                <a:latin typeface="Arial" charset="0"/>
                <a:cs typeface="Arial" charset="0"/>
              </a:rPr>
              <a:t>CSS nội tuyến ( nhúng vào từng thẻ html muốn áp dụng qua thuộc tính </a:t>
            </a:r>
            <a:r>
              <a:rPr lang="en-US" sz="2800" b="1">
                <a:solidFill>
                  <a:srgbClr val="FF0000"/>
                </a:solidFill>
                <a:latin typeface="Arial" charset="0"/>
                <a:cs typeface="Arial" charset="0"/>
              </a:rPr>
              <a:t>style</a:t>
            </a:r>
            <a:r>
              <a:rPr lang="en-US" sz="2800" b="1">
                <a:latin typeface="Arial" charset="0"/>
                <a:cs typeface="Arial" charset="0"/>
              </a:rPr>
              <a:t>)</a:t>
            </a:r>
          </a:p>
          <a:p>
            <a:pPr>
              <a:buFontTx/>
              <a:buChar char="-"/>
            </a:pPr>
            <a:r>
              <a:rPr lang="en-US" sz="2800">
                <a:latin typeface="Arial" charset="0"/>
                <a:cs typeface="Arial" charset="0"/>
              </a:rPr>
              <a:t>Ví dụ</a:t>
            </a:r>
            <a:r>
              <a:rPr lang="en-US" sz="2800">
                <a:cs typeface="Times New Roman" pitchFamily="18" charset="0"/>
              </a:rPr>
              <a:t>:</a:t>
            </a:r>
          </a:p>
          <a:p>
            <a:r>
              <a:rPr lang="en-US" sz="2200">
                <a:latin typeface="Arial" charset="0"/>
                <a:cs typeface="Arial" charset="0"/>
              </a:rPr>
              <a:t>&lt;html&gt; </a:t>
            </a:r>
          </a:p>
          <a:p>
            <a:r>
              <a:rPr lang="en-US" sz="2200">
                <a:latin typeface="Arial" charset="0"/>
                <a:cs typeface="Arial" charset="0"/>
              </a:rPr>
              <a:t>&lt;head&gt; </a:t>
            </a:r>
          </a:p>
          <a:p>
            <a:r>
              <a:rPr lang="en-US" sz="2200">
                <a:latin typeface="Arial" charset="0"/>
                <a:cs typeface="Arial" charset="0"/>
              </a:rPr>
              <a:t>	&lt;title&gt;Ví dụ&lt;/title&gt; </a:t>
            </a:r>
          </a:p>
          <a:p>
            <a:r>
              <a:rPr lang="en-US" sz="2200">
                <a:latin typeface="Arial" charset="0"/>
                <a:cs typeface="Arial" charset="0"/>
              </a:rPr>
              <a:t>&lt;/head&gt; </a:t>
            </a:r>
          </a:p>
          <a:p>
            <a:r>
              <a:rPr lang="en-US" sz="2200">
                <a:latin typeface="Arial" charset="0"/>
                <a:cs typeface="Arial" charset="0"/>
              </a:rPr>
              <a:t>	&lt;body </a:t>
            </a:r>
            <a:r>
              <a:rPr lang="en-US" sz="2200">
                <a:solidFill>
                  <a:srgbClr val="FF0000"/>
                </a:solidFill>
                <a:latin typeface="Arial" charset="0"/>
                <a:cs typeface="Arial" charset="0"/>
              </a:rPr>
              <a:t>style=”background-color : #FFF;”</a:t>
            </a:r>
            <a:r>
              <a:rPr lang="en-US" sz="2200">
                <a:latin typeface="Arial" charset="0"/>
                <a:cs typeface="Arial" charset="0"/>
              </a:rPr>
              <a:t>&gt; </a:t>
            </a:r>
          </a:p>
          <a:p>
            <a:r>
              <a:rPr lang="en-US" sz="2200">
                <a:latin typeface="Arial" charset="0"/>
                <a:cs typeface="Arial" charset="0"/>
              </a:rPr>
              <a:t>	&lt;p </a:t>
            </a:r>
            <a:r>
              <a:rPr lang="en-US" sz="2200">
                <a:solidFill>
                  <a:srgbClr val="FF0000"/>
                </a:solidFill>
                <a:latin typeface="Arial" charset="0"/>
                <a:cs typeface="Arial" charset="0"/>
              </a:rPr>
              <a:t>style=”color:green”</a:t>
            </a:r>
            <a:r>
              <a:rPr lang="en-US" sz="2200">
                <a:latin typeface="Arial" charset="0"/>
                <a:cs typeface="Arial" charset="0"/>
              </a:rPr>
              <a:t>&gt; Welcome &lt;/p&gt; </a:t>
            </a:r>
          </a:p>
          <a:p>
            <a:r>
              <a:rPr lang="en-US" sz="2200">
                <a:latin typeface="Arial" charset="0"/>
                <a:cs typeface="Arial" charset="0"/>
              </a:rPr>
              <a:t>	&lt;p&gt; WERT &lt;/p&gt;</a:t>
            </a:r>
          </a:p>
          <a:p>
            <a:r>
              <a:rPr lang="en-US" sz="2200">
                <a:latin typeface="Arial" charset="0"/>
                <a:cs typeface="Arial" charset="0"/>
              </a:rPr>
              <a:t>	&lt;/body&gt; </a:t>
            </a:r>
          </a:p>
          <a:p>
            <a:r>
              <a:rPr lang="en-US" sz="2200">
                <a:latin typeface="Arial" charset="0"/>
                <a:cs typeface="Arial" charset="0"/>
              </a:rPr>
              <a:t>&lt;/html&gt;</a:t>
            </a:r>
            <a:r>
              <a:rPr lang="en-US" sz="2200">
                <a:solidFill>
                  <a:srgbClr val="FF0000"/>
                </a:solidFill>
                <a:latin typeface="Arial" charset="0"/>
                <a:cs typeface="Arial" charset="0"/>
              </a:rPr>
              <a:t>	</a:t>
            </a:r>
            <a:endParaRPr lang="en-US" sz="2200" u="sng">
              <a:latin typeface="Arial" charset="0"/>
              <a:cs typeface="Arial" charset="0"/>
            </a:endParaRPr>
          </a:p>
        </p:txBody>
      </p:sp>
      <p:sp>
        <p:nvSpPr>
          <p:cNvPr id="5"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Phân loại CSS</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3096791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DC088BD-C1EE-492B-8BA8-C7512AE19610}" type="slidenum">
              <a:rPr lang="en-US"/>
              <a:pPr/>
              <a:t>123</a:t>
            </a:fld>
            <a:endParaRPr lang="en-US"/>
          </a:p>
        </p:txBody>
      </p:sp>
      <p:sp>
        <p:nvSpPr>
          <p:cNvPr id="25604" name="TextBox 8"/>
          <p:cNvSpPr txBox="1">
            <a:spLocks noChangeArrowheads="1"/>
          </p:cNvSpPr>
          <p:nvPr/>
        </p:nvSpPr>
        <p:spPr bwMode="auto">
          <a:xfrm>
            <a:off x="457200" y="990600"/>
            <a:ext cx="80772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7429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Font typeface="Lucida Sans Unicode" pitchFamily="34" charset="0"/>
              <a:buAutoNum type="arabicPeriod" startAt="2"/>
            </a:pPr>
            <a:r>
              <a:rPr lang="en-US" sz="2800" b="1">
                <a:latin typeface="Arial" charset="0"/>
                <a:cs typeface="Arial" charset="0"/>
              </a:rPr>
              <a:t>CSS trong ( dùng thẻ </a:t>
            </a:r>
            <a:r>
              <a:rPr lang="en-US" sz="2800" b="1">
                <a:solidFill>
                  <a:srgbClr val="FF0000"/>
                </a:solidFill>
                <a:latin typeface="Arial" charset="0"/>
                <a:cs typeface="Arial" charset="0"/>
              </a:rPr>
              <a:t>style</a:t>
            </a:r>
            <a:r>
              <a:rPr lang="en-US" sz="2800" b="1">
                <a:latin typeface="Arial" charset="0"/>
                <a:cs typeface="Arial" charset="0"/>
              </a:rPr>
              <a:t>)</a:t>
            </a:r>
          </a:p>
          <a:p>
            <a:pPr>
              <a:buFontTx/>
              <a:buChar char="-"/>
            </a:pPr>
            <a:r>
              <a:rPr lang="en-US" sz="2800" b="1">
                <a:latin typeface="Arial" charset="0"/>
                <a:cs typeface="Arial" charset="0"/>
              </a:rPr>
              <a:t>Ví dụ</a:t>
            </a:r>
            <a:r>
              <a:rPr lang="en-US" sz="2800" b="1">
                <a:cs typeface="Times New Roman" pitchFamily="18" charset="0"/>
              </a:rPr>
              <a:t>:</a:t>
            </a:r>
            <a:r>
              <a:rPr lang="vi-VN" sz="2800">
                <a:latin typeface="Arial" charset="0"/>
                <a:cs typeface="Arial" charset="0"/>
              </a:rPr>
              <a:t>Cũng ví dụ làm trang web có màu nền vàng, đoạn văn bản chữ xanh lá</a:t>
            </a:r>
            <a:r>
              <a:rPr lang="en-US" sz="2800">
                <a:latin typeface="Arial" charset="0"/>
                <a:cs typeface="Arial" charset="0"/>
              </a:rPr>
              <a:t> </a:t>
            </a:r>
          </a:p>
          <a:p>
            <a:pPr algn="just"/>
            <a:r>
              <a:rPr lang="en-US" sz="2200">
                <a:latin typeface="Arial" charset="0"/>
                <a:cs typeface="Arial" charset="0"/>
              </a:rPr>
              <a:t>&lt;html&gt; </a:t>
            </a:r>
          </a:p>
          <a:p>
            <a:pPr algn="just"/>
            <a:r>
              <a:rPr lang="en-US" sz="2200">
                <a:latin typeface="Arial" charset="0"/>
                <a:cs typeface="Arial" charset="0"/>
              </a:rPr>
              <a:t>&lt;head&gt; </a:t>
            </a:r>
          </a:p>
          <a:p>
            <a:pPr algn="just"/>
            <a:r>
              <a:rPr lang="en-US" sz="2200">
                <a:latin typeface="Arial" charset="0"/>
                <a:cs typeface="Arial" charset="0"/>
              </a:rPr>
              <a:t>	&lt;title&gt;Ví dụ&lt;/title&gt; </a:t>
            </a:r>
          </a:p>
          <a:p>
            <a:pPr algn="just"/>
            <a:r>
              <a:rPr lang="en-US" sz="2200">
                <a:latin typeface="Arial" charset="0"/>
                <a:cs typeface="Arial" charset="0"/>
              </a:rPr>
              <a:t>	</a:t>
            </a:r>
            <a:r>
              <a:rPr lang="en-US" sz="2200">
                <a:solidFill>
                  <a:srgbClr val="FF0000"/>
                </a:solidFill>
                <a:latin typeface="Arial" charset="0"/>
                <a:cs typeface="Arial" charset="0"/>
              </a:rPr>
              <a:t>&lt;style type=”text/css”&gt; </a:t>
            </a:r>
          </a:p>
          <a:p>
            <a:pPr algn="just"/>
            <a:r>
              <a:rPr lang="en-US" sz="2200">
                <a:solidFill>
                  <a:srgbClr val="FF0000"/>
                </a:solidFill>
                <a:latin typeface="Arial" charset="0"/>
                <a:cs typeface="Arial" charset="0"/>
              </a:rPr>
              <a:t>			body { background-color:#FFF } </a:t>
            </a:r>
          </a:p>
          <a:p>
            <a:pPr algn="just"/>
            <a:r>
              <a:rPr lang="en-US" sz="2200">
                <a:solidFill>
                  <a:srgbClr val="FF0000"/>
                </a:solidFill>
                <a:latin typeface="Arial" charset="0"/>
                <a:cs typeface="Arial" charset="0"/>
              </a:rPr>
              <a:t>			p { color:#00FF00 } </a:t>
            </a:r>
          </a:p>
          <a:p>
            <a:pPr algn="just"/>
            <a:r>
              <a:rPr lang="en-US" sz="2200">
                <a:solidFill>
                  <a:srgbClr val="FF0000"/>
                </a:solidFill>
                <a:latin typeface="Arial" charset="0"/>
                <a:cs typeface="Arial" charset="0"/>
              </a:rPr>
              <a:t>	&lt;/style&gt; </a:t>
            </a:r>
          </a:p>
          <a:p>
            <a:pPr algn="just"/>
            <a:r>
              <a:rPr lang="en-US" sz="2200">
                <a:latin typeface="Arial" charset="0"/>
                <a:cs typeface="Arial" charset="0"/>
              </a:rPr>
              <a:t>&lt;/head&gt; </a:t>
            </a:r>
          </a:p>
          <a:p>
            <a:pPr algn="just"/>
            <a:r>
              <a:rPr lang="en-US" sz="2200">
                <a:latin typeface="Arial" charset="0"/>
                <a:cs typeface="Arial" charset="0"/>
              </a:rPr>
              <a:t>&lt;body&gt; </a:t>
            </a:r>
          </a:p>
          <a:p>
            <a:pPr algn="just"/>
            <a:r>
              <a:rPr lang="en-US" sz="2200">
                <a:latin typeface="Arial" charset="0"/>
                <a:cs typeface="Arial" charset="0"/>
              </a:rPr>
              <a:t>	&lt;p&gt; Welcome &lt;/p&gt; </a:t>
            </a:r>
          </a:p>
          <a:p>
            <a:pPr algn="just"/>
            <a:r>
              <a:rPr lang="en-US" sz="2200">
                <a:latin typeface="Arial" charset="0"/>
                <a:cs typeface="Arial" charset="0"/>
              </a:rPr>
              <a:t>	&lt;p&gt; ABCDEF &lt;/p&gt;</a:t>
            </a:r>
          </a:p>
          <a:p>
            <a:pPr algn="just"/>
            <a:r>
              <a:rPr lang="en-US" sz="2200">
                <a:latin typeface="Arial" charset="0"/>
                <a:cs typeface="Arial" charset="0"/>
              </a:rPr>
              <a:t>&lt;/body&gt; </a:t>
            </a:r>
          </a:p>
          <a:p>
            <a:pPr algn="just"/>
            <a:r>
              <a:rPr lang="en-US" sz="2200">
                <a:latin typeface="Arial" charset="0"/>
                <a:cs typeface="Arial" charset="0"/>
              </a:rPr>
              <a:t>&lt;/html&gt;</a:t>
            </a:r>
            <a:r>
              <a:rPr lang="en-US" sz="2200">
                <a:solidFill>
                  <a:srgbClr val="FF0000"/>
                </a:solidFill>
                <a:latin typeface="Arial" charset="0"/>
                <a:cs typeface="Arial" charset="0"/>
              </a:rPr>
              <a:t>	</a:t>
            </a:r>
            <a:r>
              <a:rPr lang="en-US" sz="4000">
                <a:solidFill>
                  <a:srgbClr val="FF0000"/>
                </a:solidFill>
                <a:cs typeface="Times New Roman" pitchFamily="18" charset="0"/>
              </a:rPr>
              <a:t>	</a:t>
            </a:r>
            <a:endParaRPr lang="en-US" sz="2200" u="sng">
              <a:latin typeface="Arial" charset="0"/>
              <a:cs typeface="Arial" charset="0"/>
            </a:endParaRPr>
          </a:p>
        </p:txBody>
      </p:sp>
      <p:sp>
        <p:nvSpPr>
          <p:cNvPr id="5"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Phân loại CSS</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188287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B16C3304-425E-4D80-9D13-DF663FC2BE1E}" type="slidenum">
              <a:rPr lang="en-US"/>
              <a:pPr/>
              <a:t>124</a:t>
            </a:fld>
            <a:endParaRPr lang="en-US"/>
          </a:p>
        </p:txBody>
      </p:sp>
      <p:sp>
        <p:nvSpPr>
          <p:cNvPr id="26628" name="TextBox 8"/>
          <p:cNvSpPr txBox="1">
            <a:spLocks noChangeArrowheads="1"/>
          </p:cNvSpPr>
          <p:nvPr/>
        </p:nvSpPr>
        <p:spPr bwMode="auto">
          <a:xfrm>
            <a:off x="457200" y="990600"/>
            <a:ext cx="8077200" cy="615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42950" indent="-7429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buFont typeface="Lucida Sans Unicode" pitchFamily="34" charset="0"/>
              <a:buAutoNum type="arabicPeriod" startAt="3"/>
            </a:pPr>
            <a:r>
              <a:rPr lang="en-US" sz="2800" b="1">
                <a:latin typeface="Arial" charset="0"/>
                <a:cs typeface="Arial" charset="0"/>
              </a:rPr>
              <a:t>CSS ngoài ( liên kết với một file CSS bên ngoài) </a:t>
            </a:r>
            <a:r>
              <a:rPr lang="en-US" sz="2800" b="1">
                <a:solidFill>
                  <a:srgbClr val="FF0000"/>
                </a:solidFill>
                <a:latin typeface="Arial" charset="0"/>
                <a:cs typeface="Arial" charset="0"/>
                <a:sym typeface="Wingdings" pitchFamily="2" charset="2"/>
              </a:rPr>
              <a:t> thực tế sử dụng nhiều</a:t>
            </a:r>
            <a:endParaRPr lang="en-US" sz="2800" b="1">
              <a:solidFill>
                <a:srgbClr val="FF0000"/>
              </a:solidFill>
              <a:latin typeface="Arial" charset="0"/>
              <a:cs typeface="Arial" charset="0"/>
            </a:endParaRPr>
          </a:p>
          <a:p>
            <a:pPr>
              <a:buFontTx/>
              <a:buChar char="-"/>
            </a:pPr>
            <a:r>
              <a:rPr lang="en-US" sz="2800">
                <a:latin typeface="Arial" charset="0"/>
                <a:cs typeface="Arial" charset="0"/>
              </a:rPr>
              <a:t>Ví dụ</a:t>
            </a:r>
            <a:r>
              <a:rPr lang="en-US" sz="2800">
                <a:cs typeface="Times New Roman" pitchFamily="18" charset="0"/>
              </a:rPr>
              <a:t>:</a:t>
            </a:r>
            <a:r>
              <a:rPr lang="vi-VN" sz="2800">
                <a:latin typeface="Arial" charset="0"/>
                <a:cs typeface="Arial" charset="0"/>
              </a:rPr>
              <a:t>Cũng ví dụ làm trang web có màu nền trắng, đoạn văn bản chữ xanh lá</a:t>
            </a:r>
            <a:r>
              <a:rPr lang="en-US" sz="2800">
                <a:latin typeface="Arial" charset="0"/>
                <a:cs typeface="Arial" charset="0"/>
              </a:rPr>
              <a:t> </a:t>
            </a:r>
          </a:p>
          <a:p>
            <a:pPr algn="just"/>
            <a:r>
              <a:rPr lang="en-US" sz="2200">
                <a:latin typeface="Arial" charset="0"/>
                <a:cs typeface="Arial" charset="0"/>
              </a:rPr>
              <a:t>&lt;html&gt; </a:t>
            </a:r>
          </a:p>
          <a:p>
            <a:pPr algn="just"/>
            <a:r>
              <a:rPr lang="en-US" sz="2200">
                <a:latin typeface="Arial" charset="0"/>
                <a:cs typeface="Arial" charset="0"/>
              </a:rPr>
              <a:t>&lt;head&gt; </a:t>
            </a:r>
          </a:p>
          <a:p>
            <a:pPr algn="just"/>
            <a:r>
              <a:rPr lang="en-US" sz="2200">
                <a:latin typeface="Arial" charset="0"/>
                <a:cs typeface="Arial" charset="0"/>
              </a:rPr>
              <a:t>	&lt;title&gt;Ví dụ&lt;/title&gt; </a:t>
            </a:r>
          </a:p>
          <a:p>
            <a:r>
              <a:rPr lang="en-US" sz="2400">
                <a:cs typeface="Times New Roman" pitchFamily="18" charset="0"/>
              </a:rPr>
              <a:t>		</a:t>
            </a:r>
            <a:r>
              <a:rPr lang="en-US" sz="2200">
                <a:latin typeface="Arial" charset="0"/>
                <a:cs typeface="Arial" charset="0"/>
              </a:rPr>
              <a:t>&lt;link rel=”stylesheet” type=”text/css” 								href=”style.css” /&gt;</a:t>
            </a:r>
          </a:p>
          <a:p>
            <a:pPr algn="just"/>
            <a:r>
              <a:rPr lang="en-US" sz="2200">
                <a:latin typeface="Arial" charset="0"/>
                <a:cs typeface="Arial" charset="0"/>
              </a:rPr>
              <a:t>&lt;/head&gt; </a:t>
            </a:r>
          </a:p>
          <a:p>
            <a:pPr algn="just"/>
            <a:r>
              <a:rPr lang="en-US" sz="2200">
                <a:latin typeface="Arial" charset="0"/>
                <a:cs typeface="Arial" charset="0"/>
              </a:rPr>
              <a:t>&lt;body&gt; </a:t>
            </a:r>
          </a:p>
          <a:p>
            <a:pPr algn="just"/>
            <a:r>
              <a:rPr lang="en-US" sz="2200">
                <a:latin typeface="Arial" charset="0"/>
                <a:cs typeface="Arial" charset="0"/>
              </a:rPr>
              <a:t>	&lt;p&gt; Welcome &lt;/p&gt; </a:t>
            </a:r>
          </a:p>
          <a:p>
            <a:pPr algn="just"/>
            <a:r>
              <a:rPr lang="en-US" sz="2200">
                <a:latin typeface="Arial" charset="0"/>
                <a:cs typeface="Arial" charset="0"/>
              </a:rPr>
              <a:t>&lt;/body&gt; </a:t>
            </a:r>
          </a:p>
          <a:p>
            <a:pPr algn="just"/>
            <a:r>
              <a:rPr lang="en-US" sz="2200">
                <a:latin typeface="Arial" charset="0"/>
                <a:cs typeface="Arial" charset="0"/>
              </a:rPr>
              <a:t>&lt;/html&gt;</a:t>
            </a:r>
            <a:r>
              <a:rPr lang="en-US" sz="2200">
                <a:solidFill>
                  <a:srgbClr val="FF0000"/>
                </a:solidFill>
                <a:latin typeface="Arial" charset="0"/>
                <a:cs typeface="Arial" charset="0"/>
              </a:rPr>
              <a:t>	</a:t>
            </a:r>
            <a:r>
              <a:rPr lang="en-US" sz="4000">
                <a:solidFill>
                  <a:srgbClr val="FF0000"/>
                </a:solidFill>
                <a:cs typeface="Times New Roman" pitchFamily="18" charset="0"/>
              </a:rPr>
              <a:t>	</a:t>
            </a:r>
            <a:endParaRPr lang="en-US" sz="2200" u="sng">
              <a:latin typeface="Arial" charset="0"/>
              <a:cs typeface="Arial" charset="0"/>
            </a:endParaRPr>
          </a:p>
        </p:txBody>
      </p:sp>
      <p:sp>
        <p:nvSpPr>
          <p:cNvPr id="5" name="Title 2"/>
          <p:cNvSpPr txBox="1">
            <a:spLocks/>
          </p:cNvSpPr>
          <p:nvPr/>
        </p:nvSpPr>
        <p:spPr>
          <a:xfrm>
            <a:off x="762000" y="14514"/>
            <a:ext cx="8229600" cy="899886"/>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Phân loại CSS</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819729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2ADFCCCF-3BAF-4190-837F-8EF08FF8C5CB}" type="slidenum">
              <a:rPr lang="en-US"/>
              <a:pPr/>
              <a:t>125</a:t>
            </a:fld>
            <a:endParaRPr lang="en-US"/>
          </a:p>
        </p:txBody>
      </p:sp>
      <p:sp>
        <p:nvSpPr>
          <p:cNvPr id="27651" name="TextBox 8"/>
          <p:cNvSpPr txBox="1">
            <a:spLocks noChangeArrowheads="1"/>
          </p:cNvSpPr>
          <p:nvPr/>
        </p:nvSpPr>
        <p:spPr bwMode="auto">
          <a:xfrm>
            <a:off x="457200" y="990600"/>
            <a:ext cx="80772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en-US" sz="2800" b="1">
                <a:latin typeface="Arial" charset="0"/>
                <a:cs typeface="Arial" charset="0"/>
              </a:rPr>
              <a:t>Trong file “style. Css” viết gì ?</a:t>
            </a:r>
          </a:p>
          <a:p>
            <a:r>
              <a:rPr lang="en-US" sz="2200">
                <a:solidFill>
                  <a:srgbClr val="FF0000"/>
                </a:solidFill>
                <a:latin typeface="Arial" charset="0"/>
                <a:cs typeface="Arial" charset="0"/>
              </a:rPr>
              <a:t>Style.css được tạo cùng cấp với file css_ngoai.html</a:t>
            </a:r>
          </a:p>
          <a:p>
            <a:r>
              <a:rPr lang="en-US" sz="2200">
                <a:solidFill>
                  <a:srgbClr val="FF0000"/>
                </a:solidFill>
                <a:latin typeface="Arial" charset="0"/>
                <a:cs typeface="Arial" charset="0"/>
              </a:rPr>
              <a:t>Css selector {</a:t>
            </a:r>
          </a:p>
          <a:p>
            <a:r>
              <a:rPr lang="en-US" sz="2200">
                <a:solidFill>
                  <a:srgbClr val="FF0000"/>
                </a:solidFill>
                <a:latin typeface="Arial" charset="0"/>
                <a:cs typeface="Arial" charset="0"/>
              </a:rPr>
              <a:t>		Property : value;</a:t>
            </a:r>
          </a:p>
          <a:p>
            <a:r>
              <a:rPr lang="en-US" sz="2200">
                <a:solidFill>
                  <a:srgbClr val="FF0000"/>
                </a:solidFill>
                <a:latin typeface="Arial" charset="0"/>
                <a:cs typeface="Arial" charset="0"/>
              </a:rPr>
              <a:t>		}</a:t>
            </a:r>
            <a:r>
              <a:rPr lang="en-US" sz="2400" b="1">
                <a:latin typeface="Arial" charset="0"/>
                <a:cs typeface="Arial" charset="0"/>
              </a:rPr>
              <a:t> </a:t>
            </a:r>
            <a:r>
              <a:rPr lang="en-US" sz="2200">
                <a:solidFill>
                  <a:srgbClr val="FF0000"/>
                </a:solidFill>
                <a:latin typeface="Arial" charset="0"/>
                <a:cs typeface="Arial" charset="0"/>
              </a:rPr>
              <a:t>	</a:t>
            </a:r>
            <a:r>
              <a:rPr lang="en-US" sz="4000">
                <a:solidFill>
                  <a:srgbClr val="FF0000"/>
                </a:solidFill>
                <a:cs typeface="Times New Roman" pitchFamily="18" charset="0"/>
              </a:rPr>
              <a:t>	</a:t>
            </a:r>
            <a:endParaRPr lang="en-US" sz="2200" u="sng">
              <a:latin typeface="Arial" charset="0"/>
              <a:cs typeface="Arial" charset="0"/>
            </a:endParaRPr>
          </a:p>
        </p:txBody>
      </p:sp>
      <p:sp>
        <p:nvSpPr>
          <p:cNvPr id="5" name="TextBox 4"/>
          <p:cNvSpPr txBox="1">
            <a:spLocks noChangeArrowheads="1"/>
          </p:cNvSpPr>
          <p:nvPr/>
        </p:nvSpPr>
        <p:spPr bwMode="auto">
          <a:xfrm>
            <a:off x="457200" y="3048000"/>
            <a:ext cx="80772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en-US" sz="2800" b="1">
                <a:latin typeface="Arial" charset="0"/>
                <a:cs typeface="Arial" charset="0"/>
              </a:rPr>
              <a:t>VÍ DỤ :</a:t>
            </a:r>
          </a:p>
          <a:p>
            <a:r>
              <a:rPr lang="en-US" sz="4000">
                <a:solidFill>
                  <a:srgbClr val="FF0000"/>
                </a:solidFill>
                <a:cs typeface="Times New Roman" pitchFamily="18" charset="0"/>
              </a:rPr>
              <a:t>	</a:t>
            </a:r>
            <a:endParaRPr lang="en-US" sz="2200" u="sng">
              <a:latin typeface="Arial" charset="0"/>
              <a:cs typeface="Arial" charset="0"/>
            </a:endParaRPr>
          </a:p>
        </p:txBody>
      </p:sp>
      <p:pic>
        <p:nvPicPr>
          <p:cNvPr id="34818" name="Picture 2"/>
          <p:cNvPicPr>
            <a:picLocks noChangeAspect="1" noChangeArrowheads="1"/>
          </p:cNvPicPr>
          <p:nvPr/>
        </p:nvPicPr>
        <p:blipFill>
          <a:blip r:embed="rId2"/>
          <a:srcRect/>
          <a:stretch>
            <a:fillRect/>
          </a:stretch>
        </p:blipFill>
        <p:spPr bwMode="auto">
          <a:xfrm>
            <a:off x="2490788" y="3276600"/>
            <a:ext cx="4162425" cy="30575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3682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cs typeface="Arial" pitchFamily="34" charset="0"/>
              </a:rPr>
              <a:t>SỰ ƯU TIÊN CÁC LOẠI CSS ?</a:t>
            </a:r>
            <a:endParaRPr lang="vi-VN" sz="3200" dirty="0">
              <a:solidFill>
                <a:srgbClr val="FFC000"/>
              </a:solidFill>
              <a:effectLst/>
              <a:cs typeface="Arial" pitchFamily="34" charset="0"/>
            </a:endParaRPr>
          </a:p>
        </p:txBody>
      </p:sp>
      <p:sp>
        <p:nvSpPr>
          <p:cNvPr id="2867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FE170994-6E74-49A6-ACBA-513ED174A396}" type="slidenum">
              <a:rPr lang="en-US"/>
              <a:pPr/>
              <a:t>126</a:t>
            </a:fld>
            <a:endParaRPr lang="en-US"/>
          </a:p>
        </p:txBody>
      </p:sp>
      <p:sp>
        <p:nvSpPr>
          <p:cNvPr id="9" name="TextBox 8"/>
          <p:cNvSpPr txBox="1"/>
          <p:nvPr/>
        </p:nvSpPr>
        <p:spPr>
          <a:xfrm>
            <a:off x="457200" y="990600"/>
            <a:ext cx="8077200" cy="4216400"/>
          </a:xfrm>
          <a:prstGeom prst="rect">
            <a:avLst/>
          </a:prstGeom>
          <a:noFill/>
        </p:spPr>
        <p:txBody>
          <a:bodyPr>
            <a:spAutoFit/>
          </a:bodyPr>
          <a:lstStyle/>
          <a:p>
            <a:pPr algn="just">
              <a:defRPr/>
            </a:pPr>
            <a:r>
              <a:rPr lang="en-US" sz="2400" dirty="0" err="1">
                <a:latin typeface="Arial" pitchFamily="34" charset="0"/>
                <a:cs typeface="Arial" pitchFamily="34" charset="0"/>
              </a:rPr>
              <a:t>Trình</a:t>
            </a:r>
            <a:r>
              <a:rPr lang="en-US" sz="2400" dirty="0">
                <a:latin typeface="Arial" pitchFamily="34" charset="0"/>
                <a:cs typeface="Arial" pitchFamily="34" charset="0"/>
              </a:rPr>
              <a:t> </a:t>
            </a:r>
            <a:r>
              <a:rPr lang="en-US" sz="2400" dirty="0" err="1">
                <a:latin typeface="Arial" pitchFamily="34" charset="0"/>
                <a:cs typeface="Arial" pitchFamily="34" charset="0"/>
              </a:rPr>
              <a:t>duyệt</a:t>
            </a:r>
            <a:r>
              <a:rPr lang="en-US" sz="2400" dirty="0">
                <a:latin typeface="Arial" pitchFamily="34" charset="0"/>
                <a:cs typeface="Arial" pitchFamily="34" charset="0"/>
              </a:rPr>
              <a:t> </a:t>
            </a:r>
            <a:r>
              <a:rPr lang="en-US" sz="2400" dirty="0" err="1">
                <a:latin typeface="Arial" pitchFamily="34" charset="0"/>
                <a:cs typeface="Arial" pitchFamily="34" charset="0"/>
              </a:rPr>
              <a:t>sẽ</a:t>
            </a:r>
            <a:r>
              <a:rPr lang="en-US" sz="2400" dirty="0">
                <a:latin typeface="Arial" pitchFamily="34" charset="0"/>
                <a:cs typeface="Arial" pitchFamily="34" charset="0"/>
              </a:rPr>
              <a:t> </a:t>
            </a:r>
            <a:r>
              <a:rPr lang="en-US" sz="2400" dirty="0" err="1">
                <a:latin typeface="Arial" pitchFamily="34" charset="0"/>
                <a:cs typeface="Arial" pitchFamily="34" charset="0"/>
              </a:rPr>
              <a:t>đọc</a:t>
            </a:r>
            <a:r>
              <a:rPr lang="en-US" sz="2400" dirty="0">
                <a:latin typeface="Arial" pitchFamily="34" charset="0"/>
                <a:cs typeface="Arial" pitchFamily="34" charset="0"/>
              </a:rPr>
              <a:t> </a:t>
            </a:r>
            <a:r>
              <a:rPr lang="en-US" sz="2400" dirty="0" err="1">
                <a:latin typeface="Arial" pitchFamily="34" charset="0"/>
                <a:cs typeface="Arial" pitchFamily="34" charset="0"/>
              </a:rPr>
              <a:t>tất</a:t>
            </a:r>
            <a:r>
              <a:rPr lang="en-US" sz="2400" dirty="0">
                <a:latin typeface="Arial" pitchFamily="34" charset="0"/>
                <a:cs typeface="Arial" pitchFamily="34" charset="0"/>
              </a:rPr>
              <a:t> </a:t>
            </a:r>
            <a:r>
              <a:rPr lang="en-US" sz="2400" dirty="0" err="1">
                <a:latin typeface="Arial" pitchFamily="34" charset="0"/>
                <a:cs typeface="Arial" pitchFamily="34" charset="0"/>
              </a:rPr>
              <a:t>cả</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CSS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dụng</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trang</a:t>
            </a:r>
            <a:r>
              <a:rPr lang="en-US" sz="2400" dirty="0">
                <a:latin typeface="Arial" pitchFamily="34" charset="0"/>
                <a:cs typeface="Arial" pitchFamily="34" charset="0"/>
              </a:rPr>
              <a:t> ( CSS </a:t>
            </a:r>
            <a:r>
              <a:rPr lang="en-US" sz="2400" dirty="0" err="1">
                <a:latin typeface="Arial" pitchFamily="34" charset="0"/>
                <a:cs typeface="Arial" pitchFamily="34" charset="0"/>
              </a:rPr>
              <a:t>mặc</a:t>
            </a:r>
            <a:r>
              <a:rPr lang="en-US" sz="2400" dirty="0">
                <a:latin typeface="Arial" pitchFamily="34" charset="0"/>
                <a:cs typeface="Arial" pitchFamily="34" charset="0"/>
              </a:rPr>
              <a:t> </a:t>
            </a:r>
            <a:r>
              <a:rPr lang="en-US" sz="2400" dirty="0" err="1">
                <a:latin typeface="Arial" pitchFamily="34" charset="0"/>
                <a:cs typeface="Arial" pitchFamily="34" charset="0"/>
              </a:rPr>
              <a:t>định</a:t>
            </a:r>
            <a:r>
              <a:rPr lang="en-US" sz="2400" dirty="0">
                <a:latin typeface="Arial" pitchFamily="34" charset="0"/>
                <a:cs typeface="Arial" pitchFamily="34" charset="0"/>
              </a:rPr>
              <a:t>, file CSS </a:t>
            </a:r>
            <a:r>
              <a:rPr lang="en-US" sz="2400" dirty="0" err="1">
                <a:latin typeface="Arial" pitchFamily="34" charset="0"/>
                <a:cs typeface="Arial" pitchFamily="34" charset="0"/>
              </a:rPr>
              <a:t>ngoài</a:t>
            </a:r>
            <a:r>
              <a:rPr lang="en-US" sz="2400" dirty="0">
                <a:latin typeface="Arial" pitchFamily="34" charset="0"/>
                <a:cs typeface="Arial" pitchFamily="34" charset="0"/>
              </a:rPr>
              <a:t>, CSS </a:t>
            </a:r>
            <a:r>
              <a:rPr lang="en-US" sz="2400" dirty="0" err="1">
                <a:latin typeface="Arial" pitchFamily="34" charset="0"/>
                <a:cs typeface="Arial" pitchFamily="34" charset="0"/>
              </a:rPr>
              <a:t>nhúng</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thẻ</a:t>
            </a:r>
            <a:r>
              <a:rPr lang="en-US" sz="2400" dirty="0">
                <a:latin typeface="Arial" pitchFamily="34" charset="0"/>
                <a:cs typeface="Arial" pitchFamily="34" charset="0"/>
              </a:rPr>
              <a:t>, CSS </a:t>
            </a:r>
            <a:r>
              <a:rPr lang="en-US" sz="2400" dirty="0" err="1">
                <a:latin typeface="Arial" pitchFamily="34" charset="0"/>
                <a:cs typeface="Arial" pitchFamily="34" charset="0"/>
              </a:rPr>
              <a:t>nội</a:t>
            </a:r>
            <a:r>
              <a:rPr lang="en-US" sz="2400" dirty="0">
                <a:latin typeface="Arial" pitchFamily="34" charset="0"/>
                <a:cs typeface="Arial" pitchFamily="34" charset="0"/>
              </a:rPr>
              <a:t> </a:t>
            </a:r>
            <a:r>
              <a:rPr lang="en-US" sz="2400" dirty="0" err="1">
                <a:latin typeface="Arial" pitchFamily="34" charset="0"/>
                <a:cs typeface="Arial" pitchFamily="34" charset="0"/>
              </a:rPr>
              <a:t>tuyến</a:t>
            </a:r>
            <a:r>
              <a:rPr lang="en-US" sz="2400" dirty="0">
                <a:latin typeface="Arial" pitchFamily="34" charset="0"/>
                <a:cs typeface="Arial" pitchFamily="34" charset="0"/>
              </a:rPr>
              <a:t>)</a:t>
            </a:r>
            <a:endParaRPr lang="en-US" sz="2400" dirty="0">
              <a:solidFill>
                <a:srgbClr val="FF0000"/>
              </a:solidFill>
              <a:latin typeface="Arial" pitchFamily="34" charset="0"/>
              <a:cs typeface="Arial" pitchFamily="34" charset="0"/>
            </a:endParaRPr>
          </a:p>
          <a:p>
            <a:pPr>
              <a:defRPr/>
            </a:pPr>
            <a:endParaRPr lang="en-US" sz="3600" dirty="0">
              <a:solidFill>
                <a:srgbClr val="FF0000"/>
              </a:solidFill>
              <a:cs typeface="Times New Roman" pitchFamily="18" charset="0"/>
            </a:endParaRPr>
          </a:p>
          <a:p>
            <a:pPr marL="457200" indent="-457200">
              <a:buFont typeface="Wingdings" pitchFamily="2" charset="2"/>
              <a:buChar char="v"/>
              <a:defRPr/>
            </a:pPr>
            <a:r>
              <a:rPr lang="en-US" sz="3000" u="sng" dirty="0" err="1">
                <a:latin typeface="Arial" pitchFamily="34" charset="0"/>
                <a:cs typeface="Arial" pitchFamily="34" charset="0"/>
              </a:rPr>
              <a:t>Thứ</a:t>
            </a:r>
            <a:r>
              <a:rPr lang="en-US" sz="3000" u="sng" dirty="0">
                <a:latin typeface="Arial" pitchFamily="34" charset="0"/>
                <a:cs typeface="Arial" pitchFamily="34" charset="0"/>
              </a:rPr>
              <a:t> </a:t>
            </a:r>
            <a:r>
              <a:rPr lang="en-US" sz="3000" u="sng" dirty="0" err="1">
                <a:latin typeface="Arial" pitchFamily="34" charset="0"/>
                <a:cs typeface="Arial" pitchFamily="34" charset="0"/>
              </a:rPr>
              <a:t>tự</a:t>
            </a:r>
            <a:r>
              <a:rPr lang="en-US" sz="3000" u="sng" dirty="0">
                <a:latin typeface="Arial" pitchFamily="34" charset="0"/>
                <a:cs typeface="Arial" pitchFamily="34" charset="0"/>
              </a:rPr>
              <a:t> </a:t>
            </a:r>
            <a:r>
              <a:rPr lang="en-US" sz="3000" u="sng" dirty="0" err="1">
                <a:latin typeface="Arial" pitchFamily="34" charset="0"/>
                <a:cs typeface="Arial" pitchFamily="34" charset="0"/>
              </a:rPr>
              <a:t>ưu</a:t>
            </a:r>
            <a:r>
              <a:rPr lang="en-US" sz="3000" u="sng" dirty="0">
                <a:latin typeface="Arial" pitchFamily="34" charset="0"/>
                <a:cs typeface="Arial" pitchFamily="34" charset="0"/>
              </a:rPr>
              <a:t> </a:t>
            </a:r>
            <a:r>
              <a:rPr lang="en-US" sz="3000" u="sng" dirty="0" err="1">
                <a:latin typeface="Arial" pitchFamily="34" charset="0"/>
                <a:cs typeface="Arial" pitchFamily="34" charset="0"/>
              </a:rPr>
              <a:t>tiên</a:t>
            </a:r>
            <a:r>
              <a:rPr lang="en-US" sz="3000" u="sng" dirty="0">
                <a:latin typeface="Arial" pitchFamily="34" charset="0"/>
                <a:cs typeface="Arial" pitchFamily="34" charset="0"/>
              </a:rPr>
              <a:t>:</a:t>
            </a:r>
          </a:p>
          <a:p>
            <a:pPr>
              <a:defRPr/>
            </a:pPr>
            <a:r>
              <a:rPr lang="en-US" sz="3000" dirty="0">
                <a:solidFill>
                  <a:srgbClr val="FF0000"/>
                </a:solidFill>
                <a:latin typeface="Arial" pitchFamily="34" charset="0"/>
                <a:cs typeface="Arial" pitchFamily="34" charset="0"/>
              </a:rPr>
              <a:t> CSS </a:t>
            </a:r>
            <a:r>
              <a:rPr lang="en-US" sz="3000" dirty="0" err="1">
                <a:solidFill>
                  <a:srgbClr val="FF0000"/>
                </a:solidFill>
                <a:latin typeface="Arial" pitchFamily="34" charset="0"/>
                <a:cs typeface="Arial" pitchFamily="34" charset="0"/>
              </a:rPr>
              <a:t>nội</a:t>
            </a:r>
            <a:r>
              <a:rPr lang="en-US" sz="3000" dirty="0">
                <a:solidFill>
                  <a:srgbClr val="FF0000"/>
                </a:solidFill>
                <a:latin typeface="Arial" pitchFamily="34" charset="0"/>
                <a:cs typeface="Arial" pitchFamily="34" charset="0"/>
              </a:rPr>
              <a:t> </a:t>
            </a:r>
            <a:r>
              <a:rPr lang="en-US" sz="3000" dirty="0" err="1">
                <a:solidFill>
                  <a:srgbClr val="FF0000"/>
                </a:solidFill>
                <a:latin typeface="Arial" pitchFamily="34" charset="0"/>
                <a:cs typeface="Arial" pitchFamily="34" charset="0"/>
              </a:rPr>
              <a:t>tuyến</a:t>
            </a:r>
            <a:r>
              <a:rPr lang="en-US" sz="3000" dirty="0">
                <a:solidFill>
                  <a:srgbClr val="FF0000"/>
                </a:solidFill>
                <a:latin typeface="Arial" pitchFamily="34" charset="0"/>
                <a:cs typeface="Arial" pitchFamily="34" charset="0"/>
              </a:rPr>
              <a:t> </a:t>
            </a:r>
            <a:r>
              <a:rPr lang="en-US" sz="3000" dirty="0">
                <a:solidFill>
                  <a:srgbClr val="FF0000"/>
                </a:solidFill>
                <a:latin typeface="Arial" pitchFamily="34" charset="0"/>
                <a:cs typeface="Arial" pitchFamily="34" charset="0"/>
                <a:sym typeface="Wingdings" pitchFamily="2" charset="2"/>
              </a:rPr>
              <a:t> CSS </a:t>
            </a:r>
            <a:r>
              <a:rPr lang="en-US" sz="3000" dirty="0" err="1">
                <a:solidFill>
                  <a:srgbClr val="FF0000"/>
                </a:solidFill>
                <a:latin typeface="Arial" pitchFamily="34" charset="0"/>
                <a:cs typeface="Arial" pitchFamily="34" charset="0"/>
                <a:sym typeface="Wingdings" pitchFamily="2" charset="2"/>
              </a:rPr>
              <a:t>trong</a:t>
            </a:r>
            <a:r>
              <a:rPr lang="en-US" sz="3000" dirty="0">
                <a:solidFill>
                  <a:srgbClr val="FF0000"/>
                </a:solidFill>
                <a:latin typeface="Arial" pitchFamily="34" charset="0"/>
                <a:cs typeface="Arial" pitchFamily="34" charset="0"/>
                <a:sym typeface="Wingdings" pitchFamily="2" charset="2"/>
              </a:rPr>
              <a:t>  CSS </a:t>
            </a:r>
            <a:r>
              <a:rPr lang="en-US" sz="3000" dirty="0" err="1">
                <a:solidFill>
                  <a:srgbClr val="FF0000"/>
                </a:solidFill>
                <a:latin typeface="Arial" pitchFamily="34" charset="0"/>
                <a:cs typeface="Arial" pitchFamily="34" charset="0"/>
                <a:sym typeface="Wingdings" pitchFamily="2" charset="2"/>
              </a:rPr>
              <a:t>ngoài</a:t>
            </a:r>
            <a:r>
              <a:rPr lang="en-US" sz="3000" dirty="0">
                <a:solidFill>
                  <a:srgbClr val="FF0000"/>
                </a:solidFill>
                <a:latin typeface="Arial" pitchFamily="34" charset="0"/>
                <a:cs typeface="Arial" pitchFamily="34" charset="0"/>
                <a:sym typeface="Wingdings" pitchFamily="2" charset="2"/>
              </a:rPr>
              <a:t>  CSS </a:t>
            </a:r>
            <a:r>
              <a:rPr lang="en-US" sz="3000" dirty="0" err="1">
                <a:solidFill>
                  <a:srgbClr val="FF0000"/>
                </a:solidFill>
                <a:latin typeface="Arial" pitchFamily="34" charset="0"/>
                <a:cs typeface="Arial" pitchFamily="34" charset="0"/>
                <a:sym typeface="Wingdings" pitchFamily="2" charset="2"/>
              </a:rPr>
              <a:t>mặc</a:t>
            </a:r>
            <a:r>
              <a:rPr lang="en-US" sz="3000" dirty="0">
                <a:solidFill>
                  <a:srgbClr val="FF0000"/>
                </a:solidFill>
                <a:latin typeface="Arial" pitchFamily="34" charset="0"/>
                <a:cs typeface="Arial" pitchFamily="34" charset="0"/>
                <a:sym typeface="Wingdings" pitchFamily="2" charset="2"/>
              </a:rPr>
              <a:t> </a:t>
            </a:r>
            <a:r>
              <a:rPr lang="en-US" sz="3000" dirty="0" err="1">
                <a:solidFill>
                  <a:srgbClr val="FF0000"/>
                </a:solidFill>
                <a:latin typeface="Arial" pitchFamily="34" charset="0"/>
                <a:cs typeface="Arial" pitchFamily="34" charset="0"/>
                <a:sym typeface="Wingdings" pitchFamily="2" charset="2"/>
              </a:rPr>
              <a:t>định</a:t>
            </a:r>
            <a:r>
              <a:rPr lang="en-US" sz="3000" dirty="0">
                <a:solidFill>
                  <a:srgbClr val="FF0000"/>
                </a:solidFill>
                <a:latin typeface="Arial" pitchFamily="34" charset="0"/>
                <a:cs typeface="Arial" pitchFamily="34" charset="0"/>
                <a:sym typeface="Wingdings" pitchFamily="2" charset="2"/>
              </a:rPr>
              <a:t> </a:t>
            </a:r>
            <a:r>
              <a:rPr lang="en-US" sz="3000" dirty="0" err="1">
                <a:solidFill>
                  <a:srgbClr val="FF0000"/>
                </a:solidFill>
                <a:latin typeface="Arial" pitchFamily="34" charset="0"/>
                <a:cs typeface="Arial" pitchFamily="34" charset="0"/>
                <a:sym typeface="Wingdings" pitchFamily="2" charset="2"/>
              </a:rPr>
              <a:t>của</a:t>
            </a:r>
            <a:r>
              <a:rPr lang="en-US" sz="3000" dirty="0">
                <a:solidFill>
                  <a:srgbClr val="FF0000"/>
                </a:solidFill>
                <a:latin typeface="Arial" pitchFamily="34" charset="0"/>
                <a:cs typeface="Arial" pitchFamily="34" charset="0"/>
                <a:sym typeface="Wingdings" pitchFamily="2" charset="2"/>
              </a:rPr>
              <a:t> </a:t>
            </a:r>
            <a:r>
              <a:rPr lang="en-US" sz="3000" dirty="0" err="1">
                <a:solidFill>
                  <a:srgbClr val="FF0000"/>
                </a:solidFill>
                <a:latin typeface="Arial" pitchFamily="34" charset="0"/>
                <a:cs typeface="Arial" pitchFamily="34" charset="0"/>
                <a:sym typeface="Wingdings" pitchFamily="2" charset="2"/>
              </a:rPr>
              <a:t>trình</a:t>
            </a:r>
            <a:r>
              <a:rPr lang="en-US" sz="3000" dirty="0">
                <a:solidFill>
                  <a:srgbClr val="FF0000"/>
                </a:solidFill>
                <a:latin typeface="Arial" pitchFamily="34" charset="0"/>
                <a:cs typeface="Arial" pitchFamily="34" charset="0"/>
                <a:sym typeface="Wingdings" pitchFamily="2" charset="2"/>
              </a:rPr>
              <a:t> </a:t>
            </a:r>
            <a:r>
              <a:rPr lang="en-US" sz="3000" dirty="0" err="1">
                <a:solidFill>
                  <a:srgbClr val="FF0000"/>
                </a:solidFill>
                <a:latin typeface="Arial" pitchFamily="34" charset="0"/>
                <a:cs typeface="Arial" pitchFamily="34" charset="0"/>
                <a:sym typeface="Wingdings" pitchFamily="2" charset="2"/>
              </a:rPr>
              <a:t>duyệt</a:t>
            </a:r>
            <a:endParaRPr lang="en-US" sz="3000" dirty="0">
              <a:solidFill>
                <a:srgbClr val="FF0000"/>
              </a:solidFill>
              <a:latin typeface="Arial" pitchFamily="34" charset="0"/>
              <a:cs typeface="Arial" pitchFamily="34" charset="0"/>
              <a:sym typeface="Wingdings" pitchFamily="2" charset="2"/>
            </a:endParaRPr>
          </a:p>
          <a:p>
            <a:pPr marL="457200" indent="-457200">
              <a:buFont typeface="Wingdings" pitchFamily="2" charset="2"/>
              <a:buChar char="v"/>
              <a:defRPr/>
            </a:pPr>
            <a:r>
              <a:rPr lang="en-US" sz="3000" u="sng" dirty="0">
                <a:latin typeface="Arial" pitchFamily="34" charset="0"/>
                <a:cs typeface="Arial" pitchFamily="34" charset="0"/>
                <a:sym typeface="Wingdings" pitchFamily="2" charset="2"/>
              </a:rPr>
              <a:t>VD :</a:t>
            </a:r>
          </a:p>
          <a:p>
            <a:pPr marL="900113" algn="just">
              <a:defRPr/>
            </a:pPr>
            <a:r>
              <a:rPr lang="en-US" sz="4000" dirty="0">
                <a:solidFill>
                  <a:srgbClr val="FF0000"/>
                </a:solidFill>
                <a:cs typeface="Times New Roman" pitchFamily="18" charset="0"/>
              </a:rPr>
              <a:t>	</a:t>
            </a:r>
            <a:endParaRPr lang="en-US" sz="2200" u="sng" dirty="0">
              <a:latin typeface="Arial" pitchFamily="34" charset="0"/>
              <a:cs typeface="Arial" pitchFamily="34" charset="0"/>
            </a:endParaRPr>
          </a:p>
        </p:txBody>
      </p:sp>
      <p:pic>
        <p:nvPicPr>
          <p:cNvPr id="286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114800"/>
            <a:ext cx="7239000"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9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CB0B484-9464-4BED-804C-0DC046D55E7E}" type="slidenum">
              <a:rPr lang="en-US"/>
              <a:pPr/>
              <a:t>127</a:t>
            </a:fld>
            <a:endParaRPr lang="en-US"/>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4588"/>
            <a:ext cx="8564563"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4648200"/>
            <a:ext cx="84137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00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85477505-6B57-488B-AC9E-861DC96BC041}" type="slidenum">
              <a:rPr lang="en-US"/>
              <a:pPr/>
              <a:t>128</a:t>
            </a:fld>
            <a:endParaRPr lang="en-US"/>
          </a:p>
        </p:txBody>
      </p:sp>
      <p:sp>
        <p:nvSpPr>
          <p:cNvPr id="30723" name="TextBox 6"/>
          <p:cNvSpPr txBox="1">
            <a:spLocks noChangeArrowheads="1"/>
          </p:cNvSpPr>
          <p:nvPr/>
        </p:nvSpPr>
        <p:spPr bwMode="auto">
          <a:xfrm>
            <a:off x="519113" y="1066800"/>
            <a:ext cx="8077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r>
              <a:rPr lang="en-US" sz="2500">
                <a:cs typeface="Times New Roman" pitchFamily="18" charset="0"/>
              </a:rPr>
              <a:t>Vậy khi duyệt web thì CSS của trình duyệt sẽ đọc tất cả các CSS lưu vào một CSS ảo , nếu có sự trùng lắp của các thuộc tính thì nó lấy thuộc tính có độ ưu tiên cao hơn </a:t>
            </a:r>
            <a:r>
              <a:rPr lang="en-US" sz="2500">
                <a:cs typeface="Times New Roman" pitchFamily="18" charset="0"/>
                <a:sym typeface="Wingdings" pitchFamily="2" charset="2"/>
              </a:rPr>
              <a:t> CSS cuối cùng mà phần tử  thẻ &lt;p&gt; nhận được là :</a:t>
            </a:r>
            <a:endParaRPr lang="en-US" sz="2500">
              <a:cs typeface="Times New Roman" pitchFamily="18" charset="0"/>
            </a:endParaRP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688" y="2698750"/>
            <a:ext cx="477202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401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B6F27A0-DC8D-4F3B-85D1-4FEDE3434D87}" type="slidenum">
              <a:rPr lang="en-US"/>
              <a:pPr/>
              <a:t>129</a:t>
            </a:fld>
            <a:endParaRPr lang="en-US"/>
          </a:p>
        </p:txBody>
      </p:sp>
      <p:sp>
        <p:nvSpPr>
          <p:cNvPr id="31747" name="TextBox 4"/>
          <p:cNvSpPr txBox="1">
            <a:spLocks noChangeArrowheads="1"/>
          </p:cNvSpPr>
          <p:nvPr/>
        </p:nvSpPr>
        <p:spPr bwMode="auto">
          <a:xfrm>
            <a:off x="533400" y="1600200"/>
            <a:ext cx="8077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r>
              <a:rPr lang="en-US" sz="2500">
                <a:cs typeface="Times New Roman" pitchFamily="18" charset="0"/>
              </a:rPr>
              <a:t>Trường hợp muốn thay đổi độ ưu tiên thì sử dụng thuộc tính </a:t>
            </a:r>
          </a:p>
          <a:p>
            <a:pPr algn="just"/>
            <a:r>
              <a:rPr lang="en-US" sz="2500">
                <a:solidFill>
                  <a:srgbClr val="FF0000"/>
                </a:solidFill>
                <a:cs typeface="Times New Roman" pitchFamily="18" charset="0"/>
              </a:rPr>
              <a:t>!important</a:t>
            </a:r>
            <a:r>
              <a:rPr lang="en-US" sz="2500">
                <a:cs typeface="Times New Roman" pitchFamily="18" charset="0"/>
              </a:rPr>
              <a:t> </a:t>
            </a:r>
          </a:p>
          <a:p>
            <a:pPr algn="just"/>
            <a:r>
              <a:rPr lang="en-US" sz="2500">
                <a:cs typeface="Times New Roman" pitchFamily="18" charset="0"/>
              </a:rPr>
              <a:t>CP : CSS_Selector {</a:t>
            </a:r>
          </a:p>
          <a:p>
            <a:pPr algn="just"/>
            <a:r>
              <a:rPr lang="en-US" sz="2500">
                <a:cs typeface="Times New Roman" pitchFamily="18" charset="0"/>
              </a:rPr>
              <a:t>			property : value !important</a:t>
            </a:r>
          </a:p>
          <a:p>
            <a:pPr algn="just"/>
            <a:r>
              <a:rPr lang="en-US" sz="2500">
                <a:cs typeface="Times New Roman" pitchFamily="18" charset="0"/>
              </a:rPr>
              <a:t>			}</a:t>
            </a:r>
          </a:p>
          <a:p>
            <a:pPr algn="just"/>
            <a:r>
              <a:rPr lang="en-US" sz="2500" u="sng">
                <a:cs typeface="Times New Roman" pitchFamily="18" charset="0"/>
              </a:rPr>
              <a:t>VD:</a:t>
            </a:r>
          </a:p>
        </p:txBody>
      </p:sp>
    </p:spTree>
    <p:extLst>
      <p:ext uri="{BB962C8B-B14F-4D97-AF65-F5344CB8AC3E}">
        <p14:creationId xmlns:p14="http://schemas.microsoft.com/office/powerpoint/2010/main" val="379355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r>
              <a:rPr lang="en-US" altLang="en-US" sz="2400" b="1">
                <a:latin typeface="+mj-lt"/>
              </a:rPr>
              <a:t>URL-Uniform Resource Locator:</a:t>
            </a:r>
            <a:r>
              <a:rPr lang="en-US" altLang="en-US" sz="2400" smtClean="0">
                <a:latin typeface="+mj-lt"/>
              </a:rPr>
              <a:t>(</a:t>
            </a:r>
            <a:r>
              <a:rPr lang="en-US" altLang="en-US" sz="2400">
                <a:latin typeface="+mj-lt"/>
              </a:rPr>
              <a:t>Chuỗi định vị tài nguyên, là địa chỉ Web được xác định duy nhất)</a:t>
            </a:r>
          </a:p>
          <a:p>
            <a:pPr lvl="1" eaLnBrk="1" hangingPunct="1">
              <a:buFont typeface="Times New Roman" panose="02020603050405020304" pitchFamily="18" charset="0"/>
              <a:buChar char="–"/>
            </a:pPr>
            <a:r>
              <a:rPr lang="en-US" altLang="en-US" sz="2400" b="1" i="1">
                <a:latin typeface="+mj-lt"/>
              </a:rPr>
              <a:t>URL tuyệt đối</a:t>
            </a:r>
            <a:r>
              <a:rPr lang="en-US" altLang="en-US" sz="2400">
                <a:latin typeface="+mj-lt"/>
              </a:rPr>
              <a:t> – là địa chỉ Internet đầy đủ của một trang hoặc file, bao gồm giao thức, vị trí mạng, đường dẫn tuỳ chọn và tên file. </a:t>
            </a:r>
            <a:br>
              <a:rPr lang="en-US" altLang="en-US" sz="2400">
                <a:latin typeface="+mj-lt"/>
              </a:rPr>
            </a:br>
            <a:r>
              <a:rPr lang="en-US" altLang="en-US" sz="2400">
                <a:latin typeface="+mj-lt"/>
              </a:rPr>
              <a:t>Ví dụ, http:// </a:t>
            </a:r>
            <a:r>
              <a:rPr lang="en-US" altLang="en-US" sz="2400">
                <a:latin typeface="+mj-lt"/>
                <a:hlinkClick r:id="rId2"/>
              </a:rPr>
              <a:t>www.microsoft.com/ms.htm</a:t>
            </a:r>
            <a:r>
              <a:rPr lang="en-US" altLang="en-US" sz="2400">
                <a:latin typeface="+mj-lt"/>
              </a:rPr>
              <a:t>.</a:t>
            </a:r>
            <a:endParaRPr lang="en-US" altLang="en-US" sz="2400" i="1">
              <a:latin typeface="+mj-lt"/>
            </a:endParaRPr>
          </a:p>
          <a:p>
            <a:pPr lvl="1" eaLnBrk="1" hangingPunct="1">
              <a:buFont typeface="Times New Roman" panose="02020603050405020304" pitchFamily="18" charset="0"/>
              <a:buChar char="–"/>
            </a:pPr>
            <a:r>
              <a:rPr lang="en-US" altLang="en-US" sz="2400" b="1" i="1">
                <a:latin typeface="+mj-lt"/>
              </a:rPr>
              <a:t>URL tương đối</a:t>
            </a:r>
            <a:r>
              <a:rPr lang="en-US" altLang="en-US" sz="2400">
                <a:latin typeface="+mj-lt"/>
              </a:rPr>
              <a:t> -  mô tả ngắn gọn địa chỉ tập tin kết nối có cùng đường dẫn với tập tin hiện hành, URL tương đối đơn giản bao gồm tên và phần mở rộng của tập tin.</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13</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6329223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5F00676A-A437-4573-B7C0-5F1627BED849}" type="slidenum">
              <a:rPr lang="en-US"/>
              <a:pPr/>
              <a:t>130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238125"/>
            <a:ext cx="850582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81600"/>
            <a:ext cx="914400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390525"/>
            <a:ext cx="850582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334000"/>
            <a:ext cx="8991600" cy="456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33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1143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smtClean="0">
                <a:solidFill>
                  <a:srgbClr val="FFC000"/>
                </a:solidFill>
                <a:cs typeface="Arial" pitchFamily="34" charset="0"/>
              </a:rPr>
              <a:t>CÁC THUỘC TÍNH</a:t>
            </a:r>
            <a:endParaRPr lang="vi-VN" sz="3200" dirty="0">
              <a:solidFill>
                <a:srgbClr val="FFC000"/>
              </a:solidFill>
              <a:effectLst/>
              <a:cs typeface="Arial" pitchFamily="34" charset="0"/>
            </a:endParaRPr>
          </a:p>
        </p:txBody>
      </p:sp>
      <p:sp>
        <p:nvSpPr>
          <p:cNvPr id="3379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9082965-EA55-4055-8B97-BB39EC098EF1}" type="slidenum">
              <a:rPr lang="en-US"/>
              <a:pPr/>
              <a:t>131</a:t>
            </a:fld>
            <a:endParaRPr lang="en-US"/>
          </a:p>
        </p:txBody>
      </p:sp>
      <p:sp>
        <p:nvSpPr>
          <p:cNvPr id="9" name="TextBox 8"/>
          <p:cNvSpPr txBox="1"/>
          <p:nvPr/>
        </p:nvSpPr>
        <p:spPr>
          <a:xfrm>
            <a:off x="381000" y="990600"/>
            <a:ext cx="8305800" cy="5694363"/>
          </a:xfrm>
          <a:prstGeom prst="rect">
            <a:avLst/>
          </a:prstGeom>
          <a:noFill/>
        </p:spPr>
        <p:txBody>
          <a:bodyPr>
            <a:spAutoFit/>
          </a:bodyPr>
          <a:lstStyle/>
          <a:p>
            <a:pPr marL="457200" indent="-457200">
              <a:buFont typeface="+mj-lt"/>
              <a:buAutoNum type="arabicPeriod"/>
              <a:defRPr/>
            </a:pPr>
            <a:r>
              <a:rPr lang="en-US" sz="2800" b="1" dirty="0" err="1">
                <a:solidFill>
                  <a:srgbClr val="FF0000"/>
                </a:solidFill>
                <a:latin typeface="Arial" pitchFamily="34" charset="0"/>
                <a:cs typeface="Arial" pitchFamily="34" charset="0"/>
              </a:rPr>
              <a:t>Backgroud</a:t>
            </a:r>
            <a:r>
              <a:rPr lang="en-US" sz="2800" b="1" dirty="0">
                <a:solidFill>
                  <a:srgbClr val="FF0000"/>
                </a:solidFill>
                <a:latin typeface="Arial" pitchFamily="34" charset="0"/>
                <a:cs typeface="Arial" pitchFamily="34" charset="0"/>
              </a:rPr>
              <a:t>-color: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màu</a:t>
            </a:r>
            <a:r>
              <a:rPr lang="en-US" sz="2800" dirty="0">
                <a:latin typeface="Arial" pitchFamily="34" charset="0"/>
                <a:cs typeface="Arial" pitchFamily="34" charset="0"/>
              </a:rPr>
              <a:t> </a:t>
            </a:r>
            <a:r>
              <a:rPr lang="en-US" sz="2800" dirty="0" err="1">
                <a:latin typeface="Arial" pitchFamily="34" charset="0"/>
                <a:cs typeface="Arial" pitchFamily="34" charset="0"/>
              </a:rPr>
              <a:t>nền</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đ/</a:t>
            </a:r>
            <a:r>
              <a:rPr lang="en-US" sz="2800" dirty="0" err="1">
                <a:latin typeface="Arial" pitchFamily="34" charset="0"/>
                <a:cs typeface="Arial" pitchFamily="34" charset="0"/>
              </a:rPr>
              <a:t>tượng</a:t>
            </a:r>
            <a:endParaRPr lang="en-US" sz="2800" dirty="0">
              <a:solidFill>
                <a:srgbClr val="FF0000"/>
              </a:solidFill>
              <a:latin typeface="Arial" pitchFamily="34" charset="0"/>
              <a:cs typeface="Arial" pitchFamily="34" charset="0"/>
            </a:endParaRPr>
          </a:p>
          <a:p>
            <a:pPr algn="just">
              <a:defRPr/>
            </a:pPr>
            <a:r>
              <a:rPr lang="en-US" sz="2800" u="sng" dirty="0">
                <a:latin typeface="Arial" pitchFamily="34" charset="0"/>
                <a:cs typeface="Arial" pitchFamily="34" charset="0"/>
              </a:rPr>
              <a:t>VD : </a:t>
            </a:r>
            <a:r>
              <a:rPr lang="en-US" sz="2800" dirty="0">
                <a:latin typeface="Arial" pitchFamily="34" charset="0"/>
                <a:cs typeface="Arial" pitchFamily="34" charset="0"/>
              </a:rPr>
              <a:t> </a:t>
            </a:r>
          </a:p>
          <a:p>
            <a:pPr algn="just">
              <a:defRPr/>
            </a:pPr>
            <a:r>
              <a:rPr lang="en-US" sz="2800" dirty="0">
                <a:latin typeface="Arial" pitchFamily="34" charset="0"/>
                <a:cs typeface="Arial" pitchFamily="34" charset="0"/>
              </a:rPr>
              <a:t>&lt;style&gt;</a:t>
            </a:r>
          </a:p>
          <a:p>
            <a:pPr algn="just">
              <a:defRPr/>
            </a:pPr>
            <a:r>
              <a:rPr lang="en-US" sz="2800" dirty="0">
                <a:latin typeface="Arial" pitchFamily="34" charset="0"/>
                <a:cs typeface="Arial" pitchFamily="34" charset="0"/>
              </a:rPr>
              <a:t>	body {</a:t>
            </a:r>
          </a:p>
          <a:p>
            <a:pPr algn="just">
              <a:defRPr/>
            </a:pPr>
            <a:r>
              <a:rPr lang="en-US" sz="2800" dirty="0">
                <a:latin typeface="Arial" pitchFamily="34" charset="0"/>
                <a:cs typeface="Arial" pitchFamily="34" charset="0"/>
              </a:rPr>
              <a:t>		</a:t>
            </a:r>
            <a:r>
              <a:rPr lang="en-US" sz="2800" dirty="0">
                <a:solidFill>
                  <a:srgbClr val="FF0000"/>
                </a:solidFill>
                <a:latin typeface="Arial" pitchFamily="34" charset="0"/>
                <a:cs typeface="Arial" pitchFamily="34" charset="0"/>
              </a:rPr>
              <a:t>background-color : blue;</a:t>
            </a:r>
          </a:p>
          <a:p>
            <a:pPr algn="just">
              <a:defRPr/>
            </a:pPr>
            <a:r>
              <a:rPr lang="en-US" sz="2800" dirty="0">
                <a:latin typeface="Arial" pitchFamily="34" charset="0"/>
                <a:cs typeface="Arial" pitchFamily="34" charset="0"/>
              </a:rPr>
              <a:t>		}</a:t>
            </a:r>
          </a:p>
          <a:p>
            <a:pPr algn="just">
              <a:defRPr/>
            </a:pPr>
            <a:r>
              <a:rPr lang="en-US" sz="2800" dirty="0">
                <a:latin typeface="Arial" pitchFamily="34" charset="0"/>
                <a:cs typeface="Arial" pitchFamily="34" charset="0"/>
              </a:rPr>
              <a:t>&lt;/style&gt;</a:t>
            </a:r>
          </a:p>
          <a:p>
            <a:pPr algn="just">
              <a:defRPr/>
            </a:pPr>
            <a:r>
              <a:rPr lang="en-US" sz="2800" dirty="0">
                <a:latin typeface="Arial" pitchFamily="34" charset="0"/>
                <a:cs typeface="Arial" pitchFamily="34" charset="0"/>
              </a:rPr>
              <a:t>….</a:t>
            </a:r>
          </a:p>
          <a:p>
            <a:pPr algn="just">
              <a:defRPr/>
            </a:pPr>
            <a:r>
              <a:rPr lang="en-US" sz="2800" dirty="0">
                <a:solidFill>
                  <a:srgbClr val="0070C0"/>
                </a:solidFill>
                <a:latin typeface="Arial" pitchFamily="34" charset="0"/>
                <a:cs typeface="Arial" pitchFamily="34" charset="0"/>
              </a:rPr>
              <a:t>&lt;body </a:t>
            </a:r>
            <a:r>
              <a:rPr lang="en-US" sz="2800" dirty="0" err="1">
                <a:solidFill>
                  <a:srgbClr val="0070C0"/>
                </a:solidFill>
                <a:latin typeface="Arial" pitchFamily="34" charset="0"/>
                <a:cs typeface="Arial" pitchFamily="34" charset="0"/>
              </a:rPr>
              <a:t>bgcolor</a:t>
            </a:r>
            <a:r>
              <a:rPr lang="en-US" sz="2800" dirty="0">
                <a:solidFill>
                  <a:srgbClr val="0070C0"/>
                </a:solidFill>
                <a:latin typeface="Arial" pitchFamily="34" charset="0"/>
                <a:cs typeface="Arial" pitchFamily="34" charset="0"/>
              </a:rPr>
              <a:t> =“blue” &gt;</a:t>
            </a:r>
          </a:p>
          <a:p>
            <a:pPr algn="just">
              <a:defRPr/>
            </a:pPr>
            <a:r>
              <a:rPr lang="en-US" sz="2800" dirty="0">
                <a:latin typeface="Arial" pitchFamily="34" charset="0"/>
                <a:cs typeface="Arial" pitchFamily="34" charset="0"/>
              </a:rPr>
              <a:t>&lt;/body&gt;</a:t>
            </a:r>
          </a:p>
          <a:p>
            <a:pPr algn="just">
              <a:defRPr/>
            </a:pPr>
            <a:r>
              <a:rPr lang="en-US" sz="2800" dirty="0" err="1">
                <a:latin typeface="Arial" pitchFamily="34" charset="0"/>
                <a:cs typeface="Arial" pitchFamily="34" charset="0"/>
              </a:rPr>
              <a:t>Tham</a:t>
            </a:r>
            <a:r>
              <a:rPr lang="en-US" sz="2800" dirty="0">
                <a:latin typeface="Arial" pitchFamily="34" charset="0"/>
                <a:cs typeface="Arial" pitchFamily="34" charset="0"/>
              </a:rPr>
              <a:t> </a:t>
            </a:r>
            <a:r>
              <a:rPr lang="en-US" sz="2800" dirty="0" err="1">
                <a:latin typeface="Arial" pitchFamily="34" charset="0"/>
                <a:cs typeface="Arial" pitchFamily="34" charset="0"/>
              </a:rPr>
              <a:t>khảo</a:t>
            </a:r>
            <a:r>
              <a:rPr lang="en-US" sz="2800" dirty="0">
                <a:latin typeface="Arial" pitchFamily="34" charset="0"/>
                <a:cs typeface="Arial" pitchFamily="34" charset="0"/>
              </a:rPr>
              <a:t> </a:t>
            </a:r>
            <a:r>
              <a:rPr lang="en-US" sz="2800" dirty="0" err="1">
                <a:latin typeface="Arial" pitchFamily="34" charset="0"/>
                <a:cs typeface="Arial" pitchFamily="34" charset="0"/>
              </a:rPr>
              <a:t>bảng</a:t>
            </a:r>
            <a:r>
              <a:rPr lang="en-US" sz="2800" dirty="0">
                <a:latin typeface="Arial" pitchFamily="34" charset="0"/>
                <a:cs typeface="Arial" pitchFamily="34" charset="0"/>
              </a:rPr>
              <a:t> </a:t>
            </a:r>
            <a:r>
              <a:rPr lang="en-US" sz="2800" dirty="0" err="1">
                <a:latin typeface="Arial" pitchFamily="34" charset="0"/>
                <a:cs typeface="Arial" pitchFamily="34" charset="0"/>
              </a:rPr>
              <a:t>mã</a:t>
            </a:r>
            <a:r>
              <a:rPr lang="en-US" sz="2800" dirty="0">
                <a:latin typeface="Arial" pitchFamily="34" charset="0"/>
                <a:cs typeface="Arial" pitchFamily="34" charset="0"/>
              </a:rPr>
              <a:t> </a:t>
            </a:r>
            <a:r>
              <a:rPr lang="en-US" sz="2800" dirty="0" err="1">
                <a:latin typeface="Arial" pitchFamily="34" charset="0"/>
                <a:cs typeface="Arial" pitchFamily="34" charset="0"/>
              </a:rPr>
              <a:t>màu</a:t>
            </a:r>
            <a:endParaRPr lang="en-US" sz="2800" dirty="0">
              <a:latin typeface="Arial" pitchFamily="34" charset="0"/>
              <a:cs typeface="Arial" pitchFamily="34" charset="0"/>
            </a:endParaRP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spTree>
    <p:extLst>
      <p:ext uri="{BB962C8B-B14F-4D97-AF65-F5344CB8AC3E}">
        <p14:creationId xmlns:p14="http://schemas.microsoft.com/office/powerpoint/2010/main" val="2102070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41E4185-5451-461D-B6DB-C8BB59B1AF09}" type="slidenum">
              <a:rPr lang="en-US"/>
              <a:pPr/>
              <a:t>132</a:t>
            </a:fld>
            <a:endParaRPr lang="en-US"/>
          </a:p>
        </p:txBody>
      </p:sp>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723900"/>
            <a:ext cx="7932737"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510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8FA28B6-E5C4-4197-8C49-08F331D69247}" type="slidenum">
              <a:rPr lang="en-US"/>
              <a:pPr/>
              <a:t>133</a:t>
            </a:fld>
            <a:endParaRPr lang="en-US"/>
          </a:p>
        </p:txBody>
      </p:sp>
      <p:pic>
        <p:nvPicPr>
          <p:cNvPr id="2" name="Picture 2"/>
          <p:cNvPicPr>
            <a:picLocks noChangeAspect="1" noChangeArrowheads="1"/>
          </p:cNvPicPr>
          <p:nvPr/>
        </p:nvPicPr>
        <p:blipFill>
          <a:blip r:embed="rId2"/>
          <a:srcRect/>
          <a:stretch>
            <a:fillRect/>
          </a:stretch>
        </p:blipFill>
        <p:spPr bwMode="auto">
          <a:xfrm>
            <a:off x="304800" y="2286000"/>
            <a:ext cx="3730625" cy="243046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3"/>
          <a:srcRect/>
          <a:stretch>
            <a:fillRect/>
          </a:stretch>
        </p:blipFill>
        <p:spPr bwMode="auto">
          <a:xfrm>
            <a:off x="4183063" y="1281113"/>
            <a:ext cx="4743450" cy="51196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45" name="Rectangle 4"/>
          <p:cNvSpPr>
            <a:spLocks noChangeArrowheads="1"/>
          </p:cNvSpPr>
          <p:nvPr/>
        </p:nvSpPr>
        <p:spPr bwMode="auto">
          <a:xfrm>
            <a:off x="341313" y="1001713"/>
            <a:ext cx="16398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u="sng">
                <a:latin typeface="Arial" charset="0"/>
                <a:cs typeface="Arial" charset="0"/>
              </a:rPr>
              <a:t>Ví Dụ :</a:t>
            </a:r>
            <a:endParaRPr lang="vi-VN" sz="2800" b="1"/>
          </a:p>
        </p:txBody>
      </p:sp>
    </p:spTree>
    <p:extLst>
      <p:ext uri="{BB962C8B-B14F-4D97-AF65-F5344CB8AC3E}">
        <p14:creationId xmlns:p14="http://schemas.microsoft.com/office/powerpoint/2010/main" val="3334524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noGrp="1"/>
          </p:cNvSpPr>
          <p:nvPr>
            <p:ph idx="1"/>
          </p:nvPr>
        </p:nvSpPr>
        <p:spPr>
          <a:xfrm>
            <a:off x="457200" y="914400"/>
            <a:ext cx="8229600" cy="4995863"/>
          </a:xfrm>
        </p:spPr>
        <p:txBody>
          <a:bodyPr rtlCol="0">
            <a:spAutoFit/>
          </a:bodyPr>
          <a:lstStyle/>
          <a:p>
            <a:pPr marL="566737">
              <a:buClr>
                <a:srgbClr val="FF0000"/>
              </a:buClr>
              <a:buFont typeface="+mj-lt"/>
              <a:buAutoNum type="arabicPeriod" startAt="2"/>
              <a:defRPr/>
            </a:pPr>
            <a:r>
              <a:rPr lang="en-US" b="1" dirty="0">
                <a:solidFill>
                  <a:srgbClr val="FF0000"/>
                </a:solidFill>
                <a:cs typeface="Arial" pitchFamily="34" charset="0"/>
              </a:rPr>
              <a:t>Background-image  :</a:t>
            </a:r>
            <a:r>
              <a:rPr lang="en-US" sz="2400" dirty="0" smtClean="0">
                <a:cs typeface="Arial" pitchFamily="34" charset="0"/>
              </a:rPr>
              <a:t> </a:t>
            </a:r>
            <a:r>
              <a:rPr lang="en-US" sz="2400" dirty="0" err="1" smtClean="0">
                <a:cs typeface="Arial" pitchFamily="34" charset="0"/>
              </a:rPr>
              <a:t>Định</a:t>
            </a:r>
            <a:r>
              <a:rPr lang="en-US" sz="2400" dirty="0" smtClean="0">
                <a:cs typeface="Arial" pitchFamily="34" charset="0"/>
              </a:rPr>
              <a:t> </a:t>
            </a:r>
            <a:r>
              <a:rPr lang="en-US" sz="2400" dirty="0" err="1" smtClean="0">
                <a:cs typeface="Arial" pitchFamily="34" charset="0"/>
              </a:rPr>
              <a:t>hình</a:t>
            </a:r>
            <a:r>
              <a:rPr lang="en-US" sz="2400" dirty="0" smtClean="0">
                <a:cs typeface="Arial" pitchFamily="34" charset="0"/>
              </a:rPr>
              <a:t> </a:t>
            </a:r>
            <a:r>
              <a:rPr lang="en-US" sz="2400" dirty="0" err="1" smtClean="0">
                <a:cs typeface="Arial" pitchFamily="34" charset="0"/>
              </a:rPr>
              <a:t>nền</a:t>
            </a:r>
            <a:r>
              <a:rPr lang="en-US" sz="2400" dirty="0" smtClean="0">
                <a:cs typeface="Arial" pitchFamily="34" charset="0"/>
              </a:rPr>
              <a:t> </a:t>
            </a:r>
            <a:r>
              <a:rPr lang="en-US" sz="2400" dirty="0" err="1" smtClean="0">
                <a:cs typeface="Arial" pitchFamily="34" charset="0"/>
              </a:rPr>
              <a:t>cho</a:t>
            </a:r>
            <a:r>
              <a:rPr lang="en-US" sz="2400" dirty="0" smtClean="0">
                <a:cs typeface="Arial" pitchFamily="34" charset="0"/>
              </a:rPr>
              <a:t> </a:t>
            </a:r>
            <a:r>
              <a:rPr lang="en-US" sz="2400" dirty="0" err="1" smtClean="0">
                <a:cs typeface="Arial" pitchFamily="34" charset="0"/>
              </a:rPr>
              <a:t>trang</a:t>
            </a:r>
            <a:r>
              <a:rPr lang="en-US" sz="2400" dirty="0" smtClean="0">
                <a:cs typeface="Arial" pitchFamily="34" charset="0"/>
              </a:rPr>
              <a:t> web</a:t>
            </a:r>
          </a:p>
          <a:p>
            <a:pPr>
              <a:defRPr/>
            </a:pPr>
            <a:r>
              <a:rPr lang="en-US" sz="2400" u="sng" dirty="0" smtClean="0">
                <a:cs typeface="Arial" pitchFamily="34" charset="0"/>
              </a:rPr>
              <a:t>VD : </a:t>
            </a:r>
            <a:r>
              <a:rPr lang="en-US" sz="2400" dirty="0" smtClean="0">
                <a:cs typeface="Arial" pitchFamily="34" charset="0"/>
              </a:rPr>
              <a:t> </a:t>
            </a:r>
          </a:p>
          <a:p>
            <a:pPr marL="109537" indent="0">
              <a:buFont typeface="Wingdings 3" pitchFamily="18" charset="2"/>
              <a:buNone/>
              <a:defRPr/>
            </a:pPr>
            <a:r>
              <a:rPr lang="en-US" sz="2400" dirty="0" smtClean="0">
                <a:cs typeface="Arial" pitchFamily="34" charset="0"/>
              </a:rPr>
              <a:t>&lt;style&gt;</a:t>
            </a:r>
          </a:p>
          <a:p>
            <a:pPr marL="109537" indent="0">
              <a:buFont typeface="Wingdings 3" pitchFamily="18" charset="2"/>
              <a:buNone/>
              <a:defRPr/>
            </a:pPr>
            <a:r>
              <a:rPr lang="en-US" sz="2400" dirty="0">
                <a:cs typeface="Arial" pitchFamily="34" charset="0"/>
              </a:rPr>
              <a:t>	</a:t>
            </a:r>
            <a:r>
              <a:rPr lang="en-US" sz="2400" dirty="0" smtClean="0">
                <a:cs typeface="Arial" pitchFamily="34" charset="0"/>
              </a:rPr>
              <a:t>body {</a:t>
            </a:r>
          </a:p>
          <a:p>
            <a:pPr marL="109537" indent="0">
              <a:buFont typeface="Wingdings 3" pitchFamily="18" charset="2"/>
              <a:buNone/>
              <a:defRPr/>
            </a:pPr>
            <a:r>
              <a:rPr lang="en-US" sz="2400" dirty="0">
                <a:cs typeface="Arial" pitchFamily="34" charset="0"/>
              </a:rPr>
              <a:t>	</a:t>
            </a:r>
            <a:r>
              <a:rPr lang="en-US" sz="2400" dirty="0" smtClean="0">
                <a:cs typeface="Arial" pitchFamily="34" charset="0"/>
              </a:rPr>
              <a:t>	</a:t>
            </a:r>
            <a:r>
              <a:rPr lang="en-US" sz="2400" dirty="0" smtClean="0">
                <a:solidFill>
                  <a:srgbClr val="FF0000"/>
                </a:solidFill>
                <a:cs typeface="Arial" pitchFamily="34" charset="0"/>
              </a:rPr>
              <a:t>background-image </a:t>
            </a:r>
            <a:r>
              <a:rPr lang="en-US" sz="2400" smtClean="0">
                <a:solidFill>
                  <a:srgbClr val="FF0000"/>
                </a:solidFill>
                <a:cs typeface="Arial" pitchFamily="34" charset="0"/>
              </a:rPr>
              <a:t>: url(“”);</a:t>
            </a:r>
            <a:endParaRPr lang="en-US" sz="2400" dirty="0" smtClean="0">
              <a:solidFill>
                <a:srgbClr val="FF0000"/>
              </a:solidFill>
              <a:cs typeface="Arial" pitchFamily="34" charset="0"/>
            </a:endParaRPr>
          </a:p>
          <a:p>
            <a:pPr marL="109537" indent="0">
              <a:buFont typeface="Wingdings 3" pitchFamily="18" charset="2"/>
              <a:buNone/>
              <a:defRPr/>
            </a:pPr>
            <a:r>
              <a:rPr lang="en-US" sz="2400" dirty="0">
                <a:cs typeface="Arial" pitchFamily="34" charset="0"/>
              </a:rPr>
              <a:t>	</a:t>
            </a:r>
            <a:r>
              <a:rPr lang="en-US" sz="2400" dirty="0" smtClean="0">
                <a:cs typeface="Arial" pitchFamily="34" charset="0"/>
              </a:rPr>
              <a:t>	}</a:t>
            </a:r>
          </a:p>
          <a:p>
            <a:pPr marL="109537" indent="0">
              <a:buFont typeface="Wingdings 3" pitchFamily="18" charset="2"/>
              <a:buNone/>
              <a:defRPr/>
            </a:pPr>
            <a:r>
              <a:rPr lang="en-US" sz="2400" dirty="0" smtClean="0">
                <a:cs typeface="Arial" pitchFamily="34" charset="0"/>
              </a:rPr>
              <a:t>&lt;/style&gt;</a:t>
            </a:r>
          </a:p>
          <a:p>
            <a:pPr>
              <a:defRPr/>
            </a:pPr>
            <a:endParaRPr lang="en-US" sz="2400" dirty="0">
              <a:cs typeface="Arial" pitchFamily="34" charset="0"/>
            </a:endParaRPr>
          </a:p>
          <a:p>
            <a:pPr>
              <a:defRPr/>
            </a:pPr>
            <a:r>
              <a:rPr lang="en-US" sz="2400" dirty="0" err="1" smtClean="0">
                <a:cs typeface="Arial" pitchFamily="34" charset="0"/>
              </a:rPr>
              <a:t>Trong</a:t>
            </a:r>
            <a:r>
              <a:rPr lang="en-US" sz="2400" dirty="0" smtClean="0">
                <a:cs typeface="Arial" pitchFamily="34" charset="0"/>
              </a:rPr>
              <a:t> TH </a:t>
            </a:r>
            <a:r>
              <a:rPr lang="en-US" sz="2400" dirty="0" err="1" smtClean="0">
                <a:cs typeface="Arial" pitchFamily="34" charset="0"/>
              </a:rPr>
              <a:t>kích</a:t>
            </a:r>
            <a:r>
              <a:rPr lang="en-US" sz="2400" dirty="0" smtClean="0">
                <a:cs typeface="Arial" pitchFamily="34" charset="0"/>
              </a:rPr>
              <a:t> </a:t>
            </a:r>
            <a:r>
              <a:rPr lang="en-US" sz="2400" dirty="0" err="1" smtClean="0">
                <a:cs typeface="Arial" pitchFamily="34" charset="0"/>
              </a:rPr>
              <a:t>thước</a:t>
            </a:r>
            <a:r>
              <a:rPr lang="en-US" sz="2400" dirty="0" smtClean="0">
                <a:cs typeface="Arial" pitchFamily="34" charset="0"/>
              </a:rPr>
              <a:t> </a:t>
            </a:r>
            <a:r>
              <a:rPr lang="en-US" sz="2400" dirty="0" err="1" smtClean="0">
                <a:cs typeface="Arial" pitchFamily="34" charset="0"/>
              </a:rPr>
              <a:t>ảnh</a:t>
            </a:r>
            <a:r>
              <a:rPr lang="en-US" sz="2400" dirty="0" smtClean="0">
                <a:cs typeface="Arial" pitchFamily="34" charset="0"/>
              </a:rPr>
              <a:t> </a:t>
            </a:r>
            <a:r>
              <a:rPr lang="en-US" sz="2400" dirty="0" err="1" smtClean="0">
                <a:cs typeface="Arial" pitchFamily="34" charset="0"/>
              </a:rPr>
              <a:t>quá</a:t>
            </a:r>
            <a:r>
              <a:rPr lang="en-US" sz="2400" dirty="0" smtClean="0">
                <a:cs typeface="Arial" pitchFamily="34" charset="0"/>
              </a:rPr>
              <a:t> </a:t>
            </a:r>
            <a:r>
              <a:rPr lang="en-US" sz="2400" dirty="0" err="1" smtClean="0">
                <a:cs typeface="Arial" pitchFamily="34" charset="0"/>
              </a:rPr>
              <a:t>nhỏ</a:t>
            </a:r>
            <a:r>
              <a:rPr lang="en-US" sz="2400" dirty="0" smtClean="0">
                <a:cs typeface="Arial" pitchFamily="34" charset="0"/>
              </a:rPr>
              <a:t> </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trình</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duyệt</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mặc</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định</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sẽ</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lặp</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lại</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ảnh</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để</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phủ</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kín</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không</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gian</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còn</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thừa</a:t>
            </a:r>
            <a:r>
              <a:rPr lang="en-US" sz="2400" dirty="0" smtClean="0">
                <a:cs typeface="Arial" pitchFamily="34" charset="0"/>
                <a:sym typeface="Wingdings" pitchFamily="2" charset="2"/>
              </a:rPr>
              <a:t>  </a:t>
            </a:r>
            <a:r>
              <a:rPr lang="en-US" sz="2400" dirty="0" err="1" smtClean="0">
                <a:cs typeface="Arial" pitchFamily="34" charset="0"/>
                <a:sym typeface="Wingdings" pitchFamily="2" charset="2"/>
              </a:rPr>
              <a:t>để</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điều</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khiển</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việc</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lặp</a:t>
            </a:r>
            <a:r>
              <a:rPr lang="en-US" sz="2400" dirty="0" smtClean="0">
                <a:cs typeface="Arial" pitchFamily="34" charset="0"/>
                <a:sym typeface="Wingdings" pitchFamily="2" charset="2"/>
              </a:rPr>
              <a:t> ta </a:t>
            </a:r>
            <a:r>
              <a:rPr lang="en-US" sz="2400" dirty="0" err="1" smtClean="0">
                <a:cs typeface="Arial" pitchFamily="34" charset="0"/>
                <a:sym typeface="Wingdings" pitchFamily="2" charset="2"/>
              </a:rPr>
              <a:t>có</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thuộc</a:t>
            </a:r>
            <a:r>
              <a:rPr lang="en-US" sz="2400" dirty="0" smtClean="0">
                <a:cs typeface="Arial" pitchFamily="34" charset="0"/>
                <a:sym typeface="Wingdings" pitchFamily="2" charset="2"/>
              </a:rPr>
              <a:t> </a:t>
            </a:r>
            <a:r>
              <a:rPr lang="en-US" sz="2400" dirty="0" err="1" smtClean="0">
                <a:cs typeface="Arial" pitchFamily="34" charset="0"/>
                <a:sym typeface="Wingdings" pitchFamily="2" charset="2"/>
              </a:rPr>
              <a:t>tính</a:t>
            </a:r>
            <a:r>
              <a:rPr lang="en-US" sz="2400" dirty="0" smtClean="0">
                <a:cs typeface="Arial" pitchFamily="34" charset="0"/>
                <a:sym typeface="Wingdings" pitchFamily="2" charset="2"/>
              </a:rPr>
              <a:t> </a:t>
            </a:r>
            <a:r>
              <a:rPr lang="en-US" sz="2400" dirty="0" smtClean="0">
                <a:solidFill>
                  <a:srgbClr val="FF0000"/>
                </a:solidFill>
                <a:cs typeface="Arial" pitchFamily="34" charset="0"/>
                <a:sym typeface="Wingdings" pitchFamily="2" charset="2"/>
              </a:rPr>
              <a:t>background-repeat</a:t>
            </a:r>
            <a:endParaRPr lang="en-US" sz="2400" dirty="0">
              <a:solidFill>
                <a:srgbClr val="FF0000"/>
              </a:solidFill>
              <a:cs typeface="Arial" pitchFamily="34" charset="0"/>
            </a:endParaRPr>
          </a:p>
        </p:txBody>
      </p:sp>
      <p:sp>
        <p:nvSpPr>
          <p:cNvPr id="36867"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F3FCE704-C545-44B1-B44E-7BDAE3D546F0}" type="slidenum">
              <a:rPr lang="en-US"/>
              <a:pPr/>
              <a:t>134</a:t>
            </a:fld>
            <a:endParaRPr lang="en-US"/>
          </a:p>
        </p:txBody>
      </p:sp>
    </p:spTree>
    <p:extLst>
      <p:ext uri="{BB962C8B-B14F-4D97-AF65-F5344CB8AC3E}">
        <p14:creationId xmlns:p14="http://schemas.microsoft.com/office/powerpoint/2010/main" val="2210113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noGrp="1"/>
          </p:cNvSpPr>
          <p:nvPr>
            <p:ph idx="1"/>
          </p:nvPr>
        </p:nvSpPr>
        <p:spPr>
          <a:xfrm>
            <a:off x="457200" y="990600"/>
            <a:ext cx="8229600" cy="5645150"/>
          </a:xfrm>
        </p:spPr>
        <p:txBody>
          <a:bodyPr rtlCol="0">
            <a:spAutoFit/>
          </a:bodyPr>
          <a:lstStyle/>
          <a:p>
            <a:pPr marL="109537" indent="0">
              <a:lnSpc>
                <a:spcPct val="150000"/>
              </a:lnSpc>
              <a:buFont typeface="Wingdings 3" pitchFamily="18" charset="2"/>
              <a:buNone/>
              <a:defRPr/>
            </a:pPr>
            <a:r>
              <a:rPr lang="en-US" sz="2500" dirty="0" smtClean="0">
                <a:cs typeface="Arial" pitchFamily="34" charset="0"/>
              </a:rPr>
              <a:t>+ Repeat-x : </a:t>
            </a:r>
            <a:r>
              <a:rPr lang="en-US" sz="2500" dirty="0" err="1" smtClean="0">
                <a:cs typeface="Arial" pitchFamily="34" charset="0"/>
              </a:rPr>
              <a:t>lặp</a:t>
            </a:r>
            <a:r>
              <a:rPr lang="en-US" sz="2500" dirty="0" smtClean="0">
                <a:cs typeface="Arial" pitchFamily="34" charset="0"/>
              </a:rPr>
              <a:t> </a:t>
            </a:r>
            <a:r>
              <a:rPr lang="en-US" sz="2500" dirty="0" err="1" smtClean="0">
                <a:cs typeface="Arial" pitchFamily="34" charset="0"/>
              </a:rPr>
              <a:t>ảnh</a:t>
            </a:r>
            <a:r>
              <a:rPr lang="en-US" sz="2500" dirty="0" smtClean="0">
                <a:cs typeface="Arial" pitchFamily="34" charset="0"/>
              </a:rPr>
              <a:t> </a:t>
            </a:r>
            <a:r>
              <a:rPr lang="en-US" sz="2500" dirty="0" err="1" smtClean="0">
                <a:cs typeface="Arial" pitchFamily="34" charset="0"/>
              </a:rPr>
              <a:t>theo</a:t>
            </a:r>
            <a:r>
              <a:rPr lang="en-US" sz="2500" dirty="0" smtClean="0">
                <a:cs typeface="Arial" pitchFamily="34" charset="0"/>
              </a:rPr>
              <a:t> </a:t>
            </a:r>
            <a:r>
              <a:rPr lang="en-US" sz="2500" dirty="0" err="1" smtClean="0">
                <a:cs typeface="Arial" pitchFamily="34" charset="0"/>
              </a:rPr>
              <a:t>phương</a:t>
            </a:r>
            <a:r>
              <a:rPr lang="en-US" sz="2500" dirty="0" smtClean="0">
                <a:cs typeface="Arial" pitchFamily="34" charset="0"/>
              </a:rPr>
              <a:t> </a:t>
            </a:r>
            <a:r>
              <a:rPr lang="en-US" sz="2500" dirty="0" err="1" smtClean="0">
                <a:cs typeface="Arial" pitchFamily="34" charset="0"/>
              </a:rPr>
              <a:t>ngang</a:t>
            </a:r>
            <a:endParaRPr lang="en-US" sz="2500" dirty="0" smtClean="0">
              <a:cs typeface="Arial" pitchFamily="34" charset="0"/>
            </a:endParaRPr>
          </a:p>
          <a:p>
            <a:pPr marL="109537" indent="0">
              <a:lnSpc>
                <a:spcPct val="150000"/>
              </a:lnSpc>
              <a:buFont typeface="Wingdings 3" pitchFamily="18" charset="2"/>
              <a:buNone/>
              <a:defRPr/>
            </a:pPr>
            <a:r>
              <a:rPr lang="en-US" sz="2500" dirty="0" smtClean="0">
                <a:cs typeface="Arial" pitchFamily="34" charset="0"/>
              </a:rPr>
              <a:t>+ Repeat-y : </a:t>
            </a:r>
            <a:r>
              <a:rPr lang="en-US" sz="2500" dirty="0" err="1" smtClean="0">
                <a:cs typeface="Arial" pitchFamily="34" charset="0"/>
              </a:rPr>
              <a:t>lặp</a:t>
            </a:r>
            <a:r>
              <a:rPr lang="en-US" sz="2500" dirty="0" smtClean="0">
                <a:cs typeface="Arial" pitchFamily="34" charset="0"/>
              </a:rPr>
              <a:t> </a:t>
            </a:r>
            <a:r>
              <a:rPr lang="en-US" sz="2500" dirty="0" err="1" smtClean="0">
                <a:cs typeface="Arial" pitchFamily="34" charset="0"/>
              </a:rPr>
              <a:t>ảnh</a:t>
            </a:r>
            <a:r>
              <a:rPr lang="en-US" sz="2500" dirty="0" smtClean="0">
                <a:cs typeface="Arial" pitchFamily="34" charset="0"/>
              </a:rPr>
              <a:t> </a:t>
            </a:r>
            <a:r>
              <a:rPr lang="en-US" sz="2500" dirty="0" err="1" smtClean="0">
                <a:cs typeface="Arial" pitchFamily="34" charset="0"/>
              </a:rPr>
              <a:t>theo</a:t>
            </a:r>
            <a:r>
              <a:rPr lang="en-US" sz="2500" dirty="0" smtClean="0">
                <a:cs typeface="Arial" pitchFamily="34" charset="0"/>
              </a:rPr>
              <a:t> </a:t>
            </a:r>
            <a:r>
              <a:rPr lang="en-US" sz="2500" dirty="0" err="1" smtClean="0">
                <a:cs typeface="Arial" pitchFamily="34" charset="0"/>
              </a:rPr>
              <a:t>phương</a:t>
            </a:r>
            <a:r>
              <a:rPr lang="en-US" sz="2500" dirty="0" smtClean="0">
                <a:cs typeface="Arial" pitchFamily="34" charset="0"/>
              </a:rPr>
              <a:t> </a:t>
            </a:r>
            <a:r>
              <a:rPr lang="en-US" sz="2500" dirty="0" err="1" smtClean="0">
                <a:cs typeface="Arial" pitchFamily="34" charset="0"/>
              </a:rPr>
              <a:t>dọc</a:t>
            </a:r>
            <a:endParaRPr lang="en-US" sz="2500" dirty="0" smtClean="0">
              <a:cs typeface="Arial" pitchFamily="34" charset="0"/>
            </a:endParaRPr>
          </a:p>
          <a:p>
            <a:pPr marL="109537" indent="0">
              <a:lnSpc>
                <a:spcPct val="150000"/>
              </a:lnSpc>
              <a:buFont typeface="Wingdings 3" pitchFamily="18" charset="2"/>
              <a:buNone/>
              <a:defRPr/>
            </a:pPr>
            <a:r>
              <a:rPr lang="en-US" sz="2500" dirty="0" smtClean="0">
                <a:cs typeface="Arial" pitchFamily="34" charset="0"/>
              </a:rPr>
              <a:t>+ Repeat : </a:t>
            </a:r>
            <a:r>
              <a:rPr lang="en-US" sz="2500" dirty="0" err="1" smtClean="0">
                <a:cs typeface="Arial" pitchFamily="34" charset="0"/>
              </a:rPr>
              <a:t>lặp</a:t>
            </a:r>
            <a:r>
              <a:rPr lang="en-US" sz="2500" dirty="0" smtClean="0">
                <a:cs typeface="Arial" pitchFamily="34" charset="0"/>
              </a:rPr>
              <a:t> </a:t>
            </a:r>
            <a:r>
              <a:rPr lang="en-US" sz="2500" dirty="0" err="1" smtClean="0">
                <a:cs typeface="Arial" pitchFamily="34" charset="0"/>
              </a:rPr>
              <a:t>ảnh</a:t>
            </a:r>
            <a:r>
              <a:rPr lang="en-US" sz="2500" dirty="0" smtClean="0">
                <a:cs typeface="Arial" pitchFamily="34" charset="0"/>
              </a:rPr>
              <a:t> </a:t>
            </a:r>
            <a:r>
              <a:rPr lang="en-US" sz="2500" dirty="0" err="1" smtClean="0">
                <a:cs typeface="Arial" pitchFamily="34" charset="0"/>
              </a:rPr>
              <a:t>theo</a:t>
            </a:r>
            <a:r>
              <a:rPr lang="en-US" sz="2500" dirty="0" smtClean="0">
                <a:cs typeface="Arial" pitchFamily="34" charset="0"/>
              </a:rPr>
              <a:t> </a:t>
            </a:r>
            <a:r>
              <a:rPr lang="en-US" sz="2500" dirty="0" err="1" smtClean="0">
                <a:cs typeface="Arial" pitchFamily="34" charset="0"/>
              </a:rPr>
              <a:t>cả</a:t>
            </a:r>
            <a:r>
              <a:rPr lang="en-US" sz="2500" dirty="0" smtClean="0">
                <a:cs typeface="Arial" pitchFamily="34" charset="0"/>
              </a:rPr>
              <a:t> </a:t>
            </a:r>
            <a:r>
              <a:rPr lang="en-US" sz="2500" dirty="0" err="1" smtClean="0">
                <a:cs typeface="Arial" pitchFamily="34" charset="0"/>
              </a:rPr>
              <a:t>hai</a:t>
            </a:r>
            <a:r>
              <a:rPr lang="en-US" sz="2500" dirty="0" smtClean="0">
                <a:cs typeface="Arial" pitchFamily="34" charset="0"/>
              </a:rPr>
              <a:t> </a:t>
            </a:r>
            <a:r>
              <a:rPr lang="en-US" sz="2500" dirty="0" err="1" smtClean="0">
                <a:cs typeface="Arial" pitchFamily="34" charset="0"/>
              </a:rPr>
              <a:t>phương</a:t>
            </a:r>
            <a:r>
              <a:rPr lang="en-US" sz="2500" dirty="0" smtClean="0">
                <a:cs typeface="Arial" pitchFamily="34" charset="0"/>
              </a:rPr>
              <a:t> ( </a:t>
            </a:r>
            <a:r>
              <a:rPr lang="en-US" sz="2500" dirty="0" err="1" smtClean="0">
                <a:cs typeface="Arial" pitchFamily="34" charset="0"/>
              </a:rPr>
              <a:t>mặc</a:t>
            </a:r>
            <a:r>
              <a:rPr lang="en-US" sz="2500" dirty="0" smtClean="0">
                <a:cs typeface="Arial" pitchFamily="34" charset="0"/>
              </a:rPr>
              <a:t> </a:t>
            </a:r>
            <a:r>
              <a:rPr lang="en-US" sz="2500" dirty="0" err="1" smtClean="0">
                <a:cs typeface="Arial" pitchFamily="34" charset="0"/>
              </a:rPr>
              <a:t>định</a:t>
            </a:r>
            <a:r>
              <a:rPr lang="en-US" sz="2500" dirty="0" smtClean="0">
                <a:cs typeface="Arial" pitchFamily="34" charset="0"/>
              </a:rPr>
              <a:t>)</a:t>
            </a:r>
          </a:p>
          <a:p>
            <a:pPr marL="109537" indent="0">
              <a:lnSpc>
                <a:spcPct val="150000"/>
              </a:lnSpc>
              <a:buFont typeface="Wingdings 3" pitchFamily="18" charset="2"/>
              <a:buNone/>
              <a:defRPr/>
            </a:pPr>
            <a:r>
              <a:rPr lang="en-US" sz="2500" dirty="0" smtClean="0">
                <a:cs typeface="Arial" pitchFamily="34" charset="0"/>
              </a:rPr>
              <a:t>+ No-repeat : </a:t>
            </a:r>
            <a:r>
              <a:rPr lang="en-US" sz="2500" dirty="0" err="1" smtClean="0">
                <a:cs typeface="Arial" pitchFamily="34" charset="0"/>
              </a:rPr>
              <a:t>không</a:t>
            </a:r>
            <a:r>
              <a:rPr lang="en-US" sz="2500" dirty="0" smtClean="0">
                <a:cs typeface="Arial" pitchFamily="34" charset="0"/>
              </a:rPr>
              <a:t> </a:t>
            </a:r>
            <a:r>
              <a:rPr lang="en-US" sz="2500" dirty="0" err="1" smtClean="0">
                <a:cs typeface="Arial" pitchFamily="34" charset="0"/>
              </a:rPr>
              <a:t>lặp</a:t>
            </a:r>
            <a:r>
              <a:rPr lang="en-US" sz="2500" dirty="0" smtClean="0">
                <a:cs typeface="Arial" pitchFamily="34" charset="0"/>
              </a:rPr>
              <a:t> </a:t>
            </a:r>
            <a:r>
              <a:rPr lang="en-US" sz="2500" dirty="0" err="1" smtClean="0">
                <a:cs typeface="Arial" pitchFamily="34" charset="0"/>
              </a:rPr>
              <a:t>ảnh</a:t>
            </a:r>
            <a:endParaRPr lang="en-US" sz="2500" dirty="0" smtClean="0">
              <a:cs typeface="Arial" pitchFamily="34" charset="0"/>
            </a:endParaRPr>
          </a:p>
          <a:p>
            <a:pPr>
              <a:lnSpc>
                <a:spcPct val="150000"/>
              </a:lnSpc>
              <a:defRPr/>
            </a:pPr>
            <a:r>
              <a:rPr lang="en-US" sz="2500" b="1" dirty="0" err="1" smtClean="0">
                <a:solidFill>
                  <a:srgbClr val="FF0000"/>
                </a:solidFill>
                <a:cs typeface="Arial" pitchFamily="34" charset="0"/>
              </a:rPr>
              <a:t>Khóa</a:t>
            </a:r>
            <a:r>
              <a:rPr lang="en-US" sz="2500" b="1" dirty="0" smtClean="0">
                <a:solidFill>
                  <a:srgbClr val="FF0000"/>
                </a:solidFill>
                <a:cs typeface="Arial" pitchFamily="34" charset="0"/>
              </a:rPr>
              <a:t> </a:t>
            </a:r>
            <a:r>
              <a:rPr lang="en-US" sz="2500" b="1" dirty="0" err="1" smtClean="0">
                <a:solidFill>
                  <a:srgbClr val="FF0000"/>
                </a:solidFill>
                <a:cs typeface="Arial" pitchFamily="34" charset="0"/>
              </a:rPr>
              <a:t>ảnh</a:t>
            </a:r>
            <a:r>
              <a:rPr lang="en-US" sz="2500" b="1" dirty="0" smtClean="0">
                <a:solidFill>
                  <a:srgbClr val="FF0000"/>
                </a:solidFill>
                <a:cs typeface="Arial" pitchFamily="34" charset="0"/>
              </a:rPr>
              <a:t> </a:t>
            </a:r>
            <a:r>
              <a:rPr lang="en-US" sz="2500" b="1" dirty="0" err="1" smtClean="0">
                <a:solidFill>
                  <a:srgbClr val="FF0000"/>
                </a:solidFill>
                <a:cs typeface="Arial" pitchFamily="34" charset="0"/>
              </a:rPr>
              <a:t>nền</a:t>
            </a:r>
            <a:r>
              <a:rPr lang="en-US" sz="2500" b="1" dirty="0" smtClean="0">
                <a:solidFill>
                  <a:srgbClr val="FF0000"/>
                </a:solidFill>
                <a:cs typeface="Arial" pitchFamily="34" charset="0"/>
              </a:rPr>
              <a:t>: </a:t>
            </a:r>
            <a:r>
              <a:rPr lang="en-US" sz="2500" b="1" dirty="0" smtClean="0">
                <a:cs typeface="Arial" pitchFamily="34" charset="0"/>
              </a:rPr>
              <a:t>background-attachment</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xác</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định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tính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cố</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định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của</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ảnh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nền</a:t>
            </a:r>
            <a:r>
              <a:rPr lang="en-US" sz="2500" dirty="0" smtClean="0">
                <a:cs typeface="Arial" pitchFamily="34" charset="0"/>
                <a:sym typeface="Wingdings" pitchFamily="2" charset="2"/>
              </a:rPr>
              <a:t> so </a:t>
            </a:r>
            <a:r>
              <a:rPr lang="en-US" sz="2500" dirty="0" err="1" smtClean="0">
                <a:cs typeface="Arial" pitchFamily="34" charset="0"/>
                <a:sym typeface="Wingdings" pitchFamily="2" charset="2"/>
              </a:rPr>
              <a:t>với</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nội</a:t>
            </a:r>
            <a:r>
              <a:rPr lang="en-US" sz="2500" dirty="0" smtClean="0">
                <a:cs typeface="Arial" pitchFamily="34" charset="0"/>
                <a:sym typeface="Wingdings" pitchFamily="2" charset="2"/>
              </a:rPr>
              <a:t> dung </a:t>
            </a:r>
            <a:r>
              <a:rPr lang="en-US" sz="2500" dirty="0" err="1" smtClean="0">
                <a:cs typeface="Arial" pitchFamily="34" charset="0"/>
                <a:sym typeface="Wingdings" pitchFamily="2" charset="2"/>
              </a:rPr>
              <a:t>trang</a:t>
            </a:r>
            <a:r>
              <a:rPr lang="en-US" sz="2500" dirty="0" smtClean="0">
                <a:cs typeface="Arial" pitchFamily="34" charset="0"/>
                <a:sym typeface="Wingdings" pitchFamily="2" charset="2"/>
              </a:rPr>
              <a:t> web.</a:t>
            </a:r>
          </a:p>
          <a:p>
            <a:pPr marL="109537" indent="0">
              <a:lnSpc>
                <a:spcPct val="150000"/>
              </a:lnSpc>
              <a:buFont typeface="Wingdings 3" pitchFamily="18" charset="2"/>
              <a:buNone/>
              <a:defRPr/>
            </a:pP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Ảnh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nền</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cuộn</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cùng</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nội</a:t>
            </a:r>
            <a:r>
              <a:rPr lang="en-US" sz="2500" dirty="0" smtClean="0">
                <a:cs typeface="Arial" pitchFamily="34" charset="0"/>
                <a:sym typeface="Wingdings" pitchFamily="2" charset="2"/>
              </a:rPr>
              <a:t> dung </a:t>
            </a:r>
            <a:r>
              <a:rPr lang="en-US" sz="2500" dirty="0" err="1" smtClean="0">
                <a:cs typeface="Arial" pitchFamily="34" charset="0"/>
                <a:sym typeface="Wingdings" pitchFamily="2" charset="2"/>
              </a:rPr>
              <a:t>trang</a:t>
            </a:r>
            <a:r>
              <a:rPr lang="en-US" sz="2500" dirty="0" smtClean="0">
                <a:cs typeface="Arial" pitchFamily="34" charset="0"/>
                <a:sym typeface="Wingdings" pitchFamily="2" charset="2"/>
              </a:rPr>
              <a:t> Web: </a:t>
            </a:r>
            <a:r>
              <a:rPr lang="en-US" sz="2500" dirty="0" smtClean="0">
                <a:solidFill>
                  <a:srgbClr val="FF0000"/>
                </a:solidFill>
                <a:cs typeface="Arial" pitchFamily="34" charset="0"/>
                <a:sym typeface="Wingdings" pitchFamily="2" charset="2"/>
              </a:rPr>
              <a:t>Scroll</a:t>
            </a:r>
          </a:p>
          <a:p>
            <a:pPr marL="109537" indent="0">
              <a:lnSpc>
                <a:spcPct val="150000"/>
              </a:lnSpc>
              <a:buFont typeface="Wingdings 3" pitchFamily="18" charset="2"/>
              <a:buNone/>
              <a:defRPr/>
            </a:pP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Ảnh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nền</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đứng</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yên</a:t>
            </a:r>
            <a:r>
              <a:rPr lang="en-US" sz="2500" dirty="0" smtClean="0">
                <a:cs typeface="Arial" pitchFamily="34" charset="0"/>
                <a:sym typeface="Wingdings" pitchFamily="2" charset="2"/>
              </a:rPr>
              <a:t> so </a:t>
            </a:r>
            <a:r>
              <a:rPr lang="en-US" sz="2500" dirty="0" err="1" smtClean="0">
                <a:cs typeface="Arial" pitchFamily="34" charset="0"/>
                <a:sym typeface="Wingdings" pitchFamily="2" charset="2"/>
              </a:rPr>
              <a:t>với</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nội</a:t>
            </a:r>
            <a:r>
              <a:rPr lang="en-US" sz="2500" dirty="0" smtClean="0">
                <a:cs typeface="Arial" pitchFamily="34" charset="0"/>
                <a:sym typeface="Wingdings" pitchFamily="2" charset="2"/>
              </a:rPr>
              <a:t> dung </a:t>
            </a:r>
            <a:r>
              <a:rPr lang="en-US" sz="2500" dirty="0" err="1" smtClean="0">
                <a:cs typeface="Arial" pitchFamily="34" charset="0"/>
                <a:sym typeface="Wingdings" pitchFamily="2" charset="2"/>
              </a:rPr>
              <a:t>trang</a:t>
            </a:r>
            <a:r>
              <a:rPr lang="en-US" sz="2500" dirty="0" smtClean="0">
                <a:cs typeface="Arial" pitchFamily="34" charset="0"/>
                <a:sym typeface="Wingdings" pitchFamily="2" charset="2"/>
              </a:rPr>
              <a:t> web: </a:t>
            </a:r>
            <a:r>
              <a:rPr lang="en-US" sz="2500" dirty="0" smtClean="0">
                <a:solidFill>
                  <a:srgbClr val="FF0000"/>
                </a:solidFill>
                <a:cs typeface="Arial" pitchFamily="34" charset="0"/>
                <a:sym typeface="Wingdings" pitchFamily="2" charset="2"/>
              </a:rPr>
              <a:t>fixed</a:t>
            </a:r>
            <a:endParaRPr lang="en-US" sz="2500" dirty="0" smtClean="0">
              <a:solidFill>
                <a:srgbClr val="FF0000"/>
              </a:solidFill>
              <a:cs typeface="Arial" pitchFamily="34" charset="0"/>
            </a:endParaRPr>
          </a:p>
          <a:p>
            <a:pPr>
              <a:lnSpc>
                <a:spcPct val="150000"/>
              </a:lnSpc>
              <a:defRPr/>
            </a:pPr>
            <a:endParaRPr lang="en-US" sz="2500" b="1" dirty="0">
              <a:solidFill>
                <a:srgbClr val="FF0000"/>
              </a:solidFill>
              <a:cs typeface="Arial" pitchFamily="34" charset="0"/>
            </a:endParaRPr>
          </a:p>
        </p:txBody>
      </p:sp>
      <p:sp>
        <p:nvSpPr>
          <p:cNvPr id="37891"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51CE79EF-5878-491A-987A-CC27A4D7E472}" type="slidenum">
              <a:rPr lang="en-US"/>
              <a:pPr/>
              <a:t>135</a:t>
            </a:fld>
            <a:endParaRPr lang="en-US"/>
          </a:p>
        </p:txBody>
      </p:sp>
    </p:spTree>
    <p:extLst>
      <p:ext uri="{BB962C8B-B14F-4D97-AF65-F5344CB8AC3E}">
        <p14:creationId xmlns:p14="http://schemas.microsoft.com/office/powerpoint/2010/main" val="158076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noGrp="1"/>
          </p:cNvSpPr>
          <p:nvPr>
            <p:ph idx="1"/>
          </p:nvPr>
        </p:nvSpPr>
        <p:spPr>
          <a:xfrm>
            <a:off x="457200" y="990600"/>
            <a:ext cx="8229600" cy="3132138"/>
          </a:xfrm>
        </p:spPr>
        <p:txBody>
          <a:bodyPr rtlCol="0">
            <a:spAutoFit/>
          </a:bodyPr>
          <a:lstStyle/>
          <a:p>
            <a:pPr>
              <a:lnSpc>
                <a:spcPct val="150000"/>
              </a:lnSpc>
              <a:defRPr/>
            </a:pPr>
            <a:r>
              <a:rPr lang="en-US" sz="2500" b="1" dirty="0" err="1" smtClean="0">
                <a:solidFill>
                  <a:srgbClr val="FF0000"/>
                </a:solidFill>
                <a:cs typeface="Arial" pitchFamily="34" charset="0"/>
              </a:rPr>
              <a:t>Định</a:t>
            </a:r>
            <a:r>
              <a:rPr lang="en-US" sz="2500" b="1" dirty="0" smtClean="0">
                <a:solidFill>
                  <a:srgbClr val="FF0000"/>
                </a:solidFill>
                <a:cs typeface="Arial" pitchFamily="34" charset="0"/>
              </a:rPr>
              <a:t> </a:t>
            </a:r>
            <a:r>
              <a:rPr lang="en-US" sz="2500" b="1" dirty="0" err="1" smtClean="0">
                <a:solidFill>
                  <a:srgbClr val="FF0000"/>
                </a:solidFill>
                <a:cs typeface="Arial" pitchFamily="34" charset="0"/>
              </a:rPr>
              <a:t>vị</a:t>
            </a:r>
            <a:r>
              <a:rPr lang="en-US" sz="2500" b="1" dirty="0" smtClean="0">
                <a:solidFill>
                  <a:srgbClr val="FF0000"/>
                </a:solidFill>
                <a:cs typeface="Arial" pitchFamily="34" charset="0"/>
              </a:rPr>
              <a:t> </a:t>
            </a:r>
            <a:r>
              <a:rPr lang="en-US" sz="2500" b="1" dirty="0" err="1" smtClean="0">
                <a:solidFill>
                  <a:srgbClr val="FF0000"/>
                </a:solidFill>
                <a:cs typeface="Arial" pitchFamily="34" charset="0"/>
              </a:rPr>
              <a:t>ảnh</a:t>
            </a:r>
            <a:r>
              <a:rPr lang="en-US" sz="2500" b="1" dirty="0" smtClean="0">
                <a:solidFill>
                  <a:srgbClr val="FF0000"/>
                </a:solidFill>
                <a:cs typeface="Arial" pitchFamily="34" charset="0"/>
              </a:rPr>
              <a:t> </a:t>
            </a:r>
            <a:r>
              <a:rPr lang="en-US" sz="2500" b="1" dirty="0" err="1" smtClean="0">
                <a:solidFill>
                  <a:srgbClr val="FF0000"/>
                </a:solidFill>
                <a:cs typeface="Arial" pitchFamily="34" charset="0"/>
              </a:rPr>
              <a:t>nền</a:t>
            </a:r>
            <a:r>
              <a:rPr lang="en-US" sz="2500" b="1" dirty="0" smtClean="0">
                <a:solidFill>
                  <a:srgbClr val="FF0000"/>
                </a:solidFill>
                <a:cs typeface="Arial" pitchFamily="34" charset="0"/>
              </a:rPr>
              <a:t>: </a:t>
            </a:r>
            <a:r>
              <a:rPr lang="en-US" sz="2500" b="1" dirty="0" smtClean="0">
                <a:cs typeface="Arial" pitchFamily="34" charset="0"/>
              </a:rPr>
              <a:t>background-position </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xác</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định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vị</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trí</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tọa</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độ</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của</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ảnh</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nền</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trên</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trang</a:t>
            </a:r>
            <a:r>
              <a:rPr lang="en-US" sz="2500" dirty="0" smtClean="0">
                <a:cs typeface="Arial" pitchFamily="34" charset="0"/>
                <a:sym typeface="Wingdings" pitchFamily="2" charset="2"/>
              </a:rPr>
              <a:t> web.</a:t>
            </a:r>
          </a:p>
          <a:p>
            <a:pPr marL="109537" indent="0">
              <a:lnSpc>
                <a:spcPct val="150000"/>
              </a:lnSpc>
              <a:buFont typeface="Wingdings 3" pitchFamily="18" charset="2"/>
              <a:buNone/>
              <a:defRPr/>
            </a:pPr>
            <a:r>
              <a:rPr lang="en-US" sz="2500" dirty="0" err="1" smtClean="0">
                <a:cs typeface="Arial" pitchFamily="34" charset="0"/>
                <a:sym typeface="Wingdings" pitchFamily="2" charset="2"/>
              </a:rPr>
              <a:t>Ví</a:t>
            </a:r>
            <a:r>
              <a:rPr lang="en-US" sz="2500" dirty="0" smtClean="0">
                <a:cs typeface="Arial" pitchFamily="34" charset="0"/>
                <a:sym typeface="Wingdings" pitchFamily="2" charset="2"/>
              </a:rPr>
              <a:t> </a:t>
            </a:r>
            <a:r>
              <a:rPr lang="en-US" sz="2500" dirty="0" err="1" smtClean="0">
                <a:cs typeface="Arial" pitchFamily="34" charset="0"/>
                <a:sym typeface="Wingdings" pitchFamily="2" charset="2"/>
              </a:rPr>
              <a:t>dụ</a:t>
            </a:r>
            <a:r>
              <a:rPr lang="en-US" sz="2500" dirty="0" smtClean="0">
                <a:cs typeface="Arial" pitchFamily="34" charset="0"/>
                <a:sym typeface="Wingdings" pitchFamily="2" charset="2"/>
              </a:rPr>
              <a:t> :</a:t>
            </a:r>
          </a:p>
          <a:p>
            <a:pPr marL="109537" indent="0">
              <a:lnSpc>
                <a:spcPct val="150000"/>
              </a:lnSpc>
              <a:buFont typeface="Wingdings 3" pitchFamily="18" charset="2"/>
              <a:buNone/>
              <a:defRPr/>
            </a:pPr>
            <a:endParaRPr lang="en-US" sz="2500" dirty="0" smtClean="0">
              <a:solidFill>
                <a:srgbClr val="FF0000"/>
              </a:solidFill>
              <a:cs typeface="Arial" pitchFamily="34" charset="0"/>
            </a:endParaRPr>
          </a:p>
          <a:p>
            <a:pPr>
              <a:lnSpc>
                <a:spcPct val="150000"/>
              </a:lnSpc>
              <a:defRPr/>
            </a:pPr>
            <a:endParaRPr lang="en-US" sz="2500" b="1" dirty="0">
              <a:solidFill>
                <a:srgbClr val="FF0000"/>
              </a:solidFill>
              <a:cs typeface="Arial" pitchFamily="34" charset="0"/>
            </a:endParaRPr>
          </a:p>
        </p:txBody>
      </p:sp>
      <p:sp>
        <p:nvSpPr>
          <p:cNvPr id="38915"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8D064AC-CCA3-406F-B03E-EDB7C2496980}" type="slidenum">
              <a:rPr lang="en-US"/>
              <a:pPr/>
              <a:t>136</a:t>
            </a:fld>
            <a:endParaRPr lang="en-US"/>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3048000"/>
            <a:ext cx="843438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22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FD870B2-7165-4DB0-8A81-1C6C2C778956}" type="slidenum">
              <a:rPr lang="en-US"/>
              <a:pPr/>
              <a:t>137</a:t>
            </a:fld>
            <a:endParaRPr lang="en-US"/>
          </a:p>
        </p:txBody>
      </p:sp>
      <p:sp>
        <p:nvSpPr>
          <p:cNvPr id="39939" name="TextBox 4"/>
          <p:cNvSpPr txBox="1">
            <a:spLocks noChangeArrowheads="1"/>
          </p:cNvSpPr>
          <p:nvPr/>
        </p:nvSpPr>
        <p:spPr bwMode="auto">
          <a:xfrm>
            <a:off x="481013" y="882650"/>
            <a:ext cx="80772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150000"/>
              </a:lnSpc>
            </a:pPr>
            <a:r>
              <a:rPr lang="en-US" sz="2500" b="1">
                <a:solidFill>
                  <a:srgbClr val="FF0000"/>
                </a:solidFill>
                <a:latin typeface="Arial" charset="0"/>
                <a:cs typeface="Arial" charset="0"/>
              </a:rPr>
              <a:t>Thuộc tính background rút gọn :</a:t>
            </a:r>
          </a:p>
          <a:p>
            <a:pPr algn="just">
              <a:lnSpc>
                <a:spcPct val="150000"/>
              </a:lnSpc>
            </a:pPr>
            <a:r>
              <a:rPr lang="en-US" sz="2500" b="1" u="sng">
                <a:latin typeface="Arial" charset="0"/>
                <a:cs typeface="Arial" charset="0"/>
              </a:rPr>
              <a:t>VD:</a:t>
            </a:r>
            <a:endParaRPr lang="en-US" sz="2500" b="1" u="sng">
              <a:solidFill>
                <a:srgbClr val="FF0000"/>
              </a:solidFill>
              <a:latin typeface="Arial" charset="0"/>
              <a:cs typeface="Arial" charset="0"/>
            </a:endParaRPr>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295525"/>
            <a:ext cx="80010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41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noGrp="1"/>
          </p:cNvSpPr>
          <p:nvPr>
            <p:ph idx="1"/>
          </p:nvPr>
        </p:nvSpPr>
        <p:spPr>
          <a:xfrm>
            <a:off x="457200" y="1481138"/>
            <a:ext cx="8229600" cy="3760787"/>
          </a:xfrm>
        </p:spPr>
        <p:txBody>
          <a:bodyPr rtlCol="0">
            <a:spAutoFit/>
          </a:bodyPr>
          <a:lstStyle/>
          <a:p>
            <a:pPr>
              <a:lnSpc>
                <a:spcPct val="150000"/>
              </a:lnSpc>
              <a:defRPr/>
            </a:pPr>
            <a:r>
              <a:rPr lang="en-US" sz="2500" b="1" dirty="0" err="1" smtClean="0">
                <a:latin typeface="Times New Roman" pitchFamily="18" charset="0"/>
                <a:cs typeface="Times New Roman" pitchFamily="18" charset="0"/>
              </a:rPr>
              <a:t>Cấu</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trúc</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rút</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gọn</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của</a:t>
            </a:r>
            <a:r>
              <a:rPr lang="en-US" sz="2500" b="1" dirty="0" smtClean="0">
                <a:latin typeface="Times New Roman" pitchFamily="18" charset="0"/>
                <a:cs typeface="Times New Roman" pitchFamily="18" charset="0"/>
              </a:rPr>
              <a:t> </a:t>
            </a:r>
            <a:r>
              <a:rPr lang="en-US" sz="2500" b="1" dirty="0" err="1" smtClean="0">
                <a:latin typeface="Times New Roman" pitchFamily="18" charset="0"/>
                <a:cs typeface="Times New Roman" pitchFamily="18" charset="0"/>
              </a:rPr>
              <a:t>nhóm</a:t>
            </a:r>
            <a:r>
              <a:rPr lang="en-US" sz="2500" b="1" dirty="0" smtClean="0">
                <a:latin typeface="Times New Roman" pitchFamily="18" charset="0"/>
                <a:cs typeface="Times New Roman" pitchFamily="18" charset="0"/>
              </a:rPr>
              <a:t> background</a:t>
            </a:r>
          </a:p>
          <a:p>
            <a:pPr marL="109537" indent="0">
              <a:lnSpc>
                <a:spcPct val="150000"/>
              </a:lnSpc>
              <a:buFont typeface="Wingdings 3" pitchFamily="18" charset="2"/>
              <a:buNone/>
              <a:defRPr/>
            </a:pPr>
            <a:r>
              <a:rPr lang="en-US" sz="2500" b="1" dirty="0" smtClean="0">
                <a:solidFill>
                  <a:srgbClr val="FF0000"/>
                </a:solidFill>
                <a:latin typeface="Times New Roman" pitchFamily="18" charset="0"/>
                <a:cs typeface="Times New Roman" pitchFamily="18" charset="0"/>
              </a:rPr>
              <a:t>Background :&lt;</a:t>
            </a:r>
            <a:r>
              <a:rPr lang="en-US" sz="2500" b="1" dirty="0">
                <a:solidFill>
                  <a:srgbClr val="FF0000"/>
                </a:solidFill>
                <a:latin typeface="Times New Roman" pitchFamily="18" charset="0"/>
                <a:cs typeface="Times New Roman" pitchFamily="18" charset="0"/>
              </a:rPr>
              <a:t>background-color&gt; </a:t>
            </a:r>
            <a:r>
              <a:rPr lang="en-US" sz="2500" b="1" dirty="0" smtClean="0">
                <a:solidFill>
                  <a:srgbClr val="FF0000"/>
                </a:solidFill>
                <a:latin typeface="Times New Roman" pitchFamily="18" charset="0"/>
                <a:cs typeface="Times New Roman" pitchFamily="18" charset="0"/>
              </a:rPr>
              <a:t>|  </a:t>
            </a:r>
          </a:p>
          <a:p>
            <a:pPr marL="109537" indent="0">
              <a:lnSpc>
                <a:spcPct val="150000"/>
              </a:lnSpc>
              <a:buFont typeface="Wingdings 3" pitchFamily="18" charset="2"/>
              <a:buNone/>
              <a:defRPr/>
            </a:pPr>
            <a:r>
              <a:rPr lang="en-US" sz="2500" b="1" dirty="0">
                <a:solidFill>
                  <a:srgbClr val="FF0000"/>
                </a:solidFill>
                <a:latin typeface="Times New Roman" pitchFamily="18" charset="0"/>
                <a:cs typeface="Times New Roman" pitchFamily="18" charset="0"/>
              </a:rPr>
              <a:t>	</a:t>
            </a:r>
            <a:r>
              <a:rPr lang="en-US" sz="2500" b="1" dirty="0" smtClean="0">
                <a:solidFill>
                  <a:srgbClr val="FF0000"/>
                </a:solidFill>
                <a:latin typeface="Times New Roman" pitchFamily="18" charset="0"/>
                <a:cs typeface="Times New Roman" pitchFamily="18" charset="0"/>
              </a:rPr>
              <a:t>	</a:t>
            </a:r>
            <a:r>
              <a:rPr lang="en-US" sz="2500" b="1" dirty="0">
                <a:solidFill>
                  <a:srgbClr val="FF0000"/>
                </a:solidFill>
                <a:latin typeface="Times New Roman" pitchFamily="18" charset="0"/>
                <a:cs typeface="Times New Roman" pitchFamily="18" charset="0"/>
              </a:rPr>
              <a:t> | </a:t>
            </a:r>
            <a:r>
              <a:rPr lang="en-US" sz="2500" b="1" dirty="0" smtClean="0">
                <a:solidFill>
                  <a:srgbClr val="FF0000"/>
                </a:solidFill>
                <a:latin typeface="Times New Roman" pitchFamily="18" charset="0"/>
                <a:cs typeface="Times New Roman" pitchFamily="18" charset="0"/>
              </a:rPr>
              <a:t>&lt;</a:t>
            </a:r>
            <a:r>
              <a:rPr lang="en-US" sz="2500" b="1" dirty="0">
                <a:solidFill>
                  <a:srgbClr val="FF0000"/>
                </a:solidFill>
                <a:latin typeface="Times New Roman" pitchFamily="18" charset="0"/>
                <a:cs typeface="Times New Roman" pitchFamily="18" charset="0"/>
              </a:rPr>
              <a:t>background-image&gt; |</a:t>
            </a:r>
            <a:r>
              <a:rPr lang="en-US" sz="2500" b="1" dirty="0" smtClean="0">
                <a:solidFill>
                  <a:srgbClr val="FF0000"/>
                </a:solidFill>
                <a:latin typeface="Times New Roman" pitchFamily="18" charset="0"/>
                <a:cs typeface="Times New Roman" pitchFamily="18" charset="0"/>
              </a:rPr>
              <a:t> 	</a:t>
            </a:r>
          </a:p>
          <a:p>
            <a:pPr marL="109537" indent="0">
              <a:lnSpc>
                <a:spcPct val="150000"/>
              </a:lnSpc>
              <a:buFont typeface="Wingdings 3" pitchFamily="18" charset="2"/>
              <a:buNone/>
              <a:defRPr/>
            </a:pPr>
            <a:r>
              <a:rPr lang="en-US" sz="2500" b="1" dirty="0">
                <a:solidFill>
                  <a:srgbClr val="FF0000"/>
                </a:solidFill>
                <a:latin typeface="Times New Roman" pitchFamily="18" charset="0"/>
                <a:cs typeface="Times New Roman" pitchFamily="18" charset="0"/>
              </a:rPr>
              <a:t>	</a:t>
            </a:r>
            <a:r>
              <a:rPr lang="en-US" sz="2500" b="1" dirty="0" smtClean="0">
                <a:solidFill>
                  <a:srgbClr val="FF0000"/>
                </a:solidFill>
                <a:latin typeface="Times New Roman" pitchFamily="18" charset="0"/>
                <a:cs typeface="Times New Roman" pitchFamily="18" charset="0"/>
              </a:rPr>
              <a:t>	| &lt;</a:t>
            </a:r>
            <a:r>
              <a:rPr lang="en-US" sz="2500" b="1" dirty="0">
                <a:solidFill>
                  <a:srgbClr val="FF0000"/>
                </a:solidFill>
                <a:latin typeface="Times New Roman" pitchFamily="18" charset="0"/>
                <a:cs typeface="Times New Roman" pitchFamily="18" charset="0"/>
              </a:rPr>
              <a:t>background-repeat&gt; </a:t>
            </a:r>
            <a:r>
              <a:rPr lang="en-US" sz="2500" b="1" dirty="0" smtClean="0">
                <a:solidFill>
                  <a:srgbClr val="FF0000"/>
                </a:solidFill>
                <a:latin typeface="Times New Roman" pitchFamily="18" charset="0"/>
                <a:cs typeface="Times New Roman" pitchFamily="18" charset="0"/>
              </a:rPr>
              <a:t>| </a:t>
            </a:r>
            <a:br>
              <a:rPr lang="en-US" sz="2500" b="1" dirty="0" smtClean="0">
                <a:solidFill>
                  <a:srgbClr val="FF0000"/>
                </a:solidFill>
                <a:latin typeface="Times New Roman" pitchFamily="18" charset="0"/>
                <a:cs typeface="Times New Roman" pitchFamily="18" charset="0"/>
              </a:rPr>
            </a:br>
            <a:r>
              <a:rPr lang="en-US" sz="2500" b="1" dirty="0" smtClean="0">
                <a:solidFill>
                  <a:srgbClr val="FF0000"/>
                </a:solidFill>
                <a:latin typeface="Times New Roman" pitchFamily="18" charset="0"/>
                <a:cs typeface="Times New Roman" pitchFamily="18" charset="0"/>
              </a:rPr>
              <a:t>		</a:t>
            </a:r>
            <a:r>
              <a:rPr lang="en-US" sz="2500" b="1" dirty="0">
                <a:solidFill>
                  <a:srgbClr val="FF0000"/>
                </a:solidFill>
                <a:latin typeface="Times New Roman" pitchFamily="18" charset="0"/>
                <a:cs typeface="Times New Roman" pitchFamily="18" charset="0"/>
              </a:rPr>
              <a:t> | </a:t>
            </a:r>
            <a:r>
              <a:rPr lang="en-US" sz="2500" b="1" dirty="0" smtClean="0">
                <a:solidFill>
                  <a:srgbClr val="FF0000"/>
                </a:solidFill>
                <a:latin typeface="Times New Roman" pitchFamily="18" charset="0"/>
                <a:cs typeface="Times New Roman" pitchFamily="18" charset="0"/>
              </a:rPr>
              <a:t>&lt;</a:t>
            </a:r>
            <a:r>
              <a:rPr lang="en-US" sz="2500" b="1" dirty="0">
                <a:solidFill>
                  <a:srgbClr val="FF0000"/>
                </a:solidFill>
                <a:latin typeface="Times New Roman" pitchFamily="18" charset="0"/>
                <a:cs typeface="Times New Roman" pitchFamily="18" charset="0"/>
              </a:rPr>
              <a:t>background-attachment&gt; </a:t>
            </a:r>
            <a:r>
              <a:rPr lang="en-US" sz="2500" b="1" dirty="0" smtClean="0">
                <a:solidFill>
                  <a:srgbClr val="FF0000"/>
                </a:solidFill>
                <a:latin typeface="Times New Roman" pitchFamily="18" charset="0"/>
                <a:cs typeface="Times New Roman" pitchFamily="18" charset="0"/>
              </a:rPr>
              <a:t>|</a:t>
            </a:r>
          </a:p>
          <a:p>
            <a:pPr marL="109537" indent="0">
              <a:lnSpc>
                <a:spcPct val="150000"/>
              </a:lnSpc>
              <a:buFont typeface="Wingdings 3" pitchFamily="18" charset="2"/>
              <a:buNone/>
              <a:defRPr/>
            </a:pPr>
            <a:r>
              <a:rPr lang="en-US" sz="2500" b="1" dirty="0">
                <a:solidFill>
                  <a:srgbClr val="FF0000"/>
                </a:solidFill>
                <a:latin typeface="Times New Roman" pitchFamily="18" charset="0"/>
                <a:cs typeface="Times New Roman" pitchFamily="18" charset="0"/>
              </a:rPr>
              <a:t>	</a:t>
            </a:r>
            <a:r>
              <a:rPr lang="en-US" sz="2500" b="1" dirty="0" smtClean="0">
                <a:solidFill>
                  <a:srgbClr val="FF0000"/>
                </a:solidFill>
                <a:latin typeface="Times New Roman" pitchFamily="18" charset="0"/>
                <a:cs typeface="Times New Roman" pitchFamily="18" charset="0"/>
              </a:rPr>
              <a:t>	</a:t>
            </a:r>
            <a:r>
              <a:rPr lang="en-US" sz="2500" b="1" dirty="0">
                <a:solidFill>
                  <a:srgbClr val="FF0000"/>
                </a:solidFill>
                <a:latin typeface="Times New Roman" pitchFamily="18" charset="0"/>
                <a:cs typeface="Times New Roman" pitchFamily="18" charset="0"/>
              </a:rPr>
              <a:t> |</a:t>
            </a:r>
            <a:r>
              <a:rPr lang="en-US" sz="2500" b="1" dirty="0" smtClean="0">
                <a:solidFill>
                  <a:srgbClr val="FF0000"/>
                </a:solidFill>
                <a:latin typeface="Times New Roman" pitchFamily="18" charset="0"/>
                <a:cs typeface="Times New Roman" pitchFamily="18" charset="0"/>
              </a:rPr>
              <a:t> </a:t>
            </a:r>
            <a:r>
              <a:rPr lang="en-US" sz="2500" b="1" dirty="0">
                <a:solidFill>
                  <a:srgbClr val="FF0000"/>
                </a:solidFill>
                <a:latin typeface="Times New Roman" pitchFamily="18" charset="0"/>
                <a:cs typeface="Times New Roman" pitchFamily="18" charset="0"/>
              </a:rPr>
              <a:t>&lt;background-position&gt; | </a:t>
            </a:r>
          </a:p>
        </p:txBody>
      </p:sp>
      <p:sp>
        <p:nvSpPr>
          <p:cNvPr id="40963"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D96171F0-9D8A-42DF-B2B8-488C64CA5615}" type="slidenum">
              <a:rPr lang="en-US"/>
              <a:pPr/>
              <a:t>138</a:t>
            </a:fld>
            <a:endParaRPr lang="en-US"/>
          </a:p>
        </p:txBody>
      </p:sp>
    </p:spTree>
    <p:extLst>
      <p:ext uri="{BB962C8B-B14F-4D97-AF65-F5344CB8AC3E}">
        <p14:creationId xmlns:p14="http://schemas.microsoft.com/office/powerpoint/2010/main" val="3064571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
        <p:nvSpPr>
          <p:cNvPr id="4198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BF2D266F-9C83-475E-A60E-794E49E3192F}" type="slidenum">
              <a:rPr lang="en-US"/>
              <a:pPr/>
              <a:t>139</a:t>
            </a:fld>
            <a:endParaRPr lang="en-US"/>
          </a:p>
        </p:txBody>
      </p:sp>
      <p:sp>
        <p:nvSpPr>
          <p:cNvPr id="9" name="TextBox 8"/>
          <p:cNvSpPr txBox="1"/>
          <p:nvPr/>
        </p:nvSpPr>
        <p:spPr>
          <a:xfrm>
            <a:off x="381000" y="990600"/>
            <a:ext cx="8305800" cy="3970338"/>
          </a:xfrm>
          <a:prstGeom prst="rect">
            <a:avLst/>
          </a:prstGeom>
          <a:noFill/>
        </p:spPr>
        <p:txBody>
          <a:bodyPr>
            <a:spAutoFit/>
          </a:bodyPr>
          <a:lstStyle/>
          <a:p>
            <a:pPr marL="457200" indent="-457200">
              <a:buFont typeface="+mj-lt"/>
              <a:buAutoNum type="arabicPeriod"/>
              <a:defRPr/>
            </a:pPr>
            <a:r>
              <a:rPr lang="en-US" sz="2800" b="1" dirty="0">
                <a:solidFill>
                  <a:srgbClr val="FF0000"/>
                </a:solidFill>
                <a:latin typeface="Arial" pitchFamily="34" charset="0"/>
                <a:cs typeface="Arial" pitchFamily="34" charset="0"/>
              </a:rPr>
              <a:t>Font-family: </a:t>
            </a:r>
            <a:r>
              <a:rPr lang="en-US" sz="2800" dirty="0" err="1">
                <a:latin typeface="Arial" pitchFamily="34" charset="0"/>
                <a:cs typeface="Arial" pitchFamily="34" charset="0"/>
              </a:rPr>
              <a:t>định</a:t>
            </a:r>
            <a:r>
              <a:rPr lang="en-US" sz="2800" dirty="0">
                <a:latin typeface="Arial" pitchFamily="34" charset="0"/>
                <a:cs typeface="Arial" pitchFamily="34" charset="0"/>
              </a:rPr>
              <a:t> font </a:t>
            </a:r>
            <a:r>
              <a:rPr lang="en-US" sz="2800" dirty="0" err="1">
                <a:latin typeface="Arial" pitchFamily="34" charset="0"/>
                <a:cs typeface="Arial" pitchFamily="34" charset="0"/>
              </a:rPr>
              <a:t>chữ</a:t>
            </a:r>
            <a:r>
              <a:rPr lang="en-US" sz="2800" dirty="0">
                <a:latin typeface="Arial" pitchFamily="34" charset="0"/>
                <a:cs typeface="Arial" pitchFamily="34" charset="0"/>
              </a:rPr>
              <a:t> </a:t>
            </a:r>
            <a:r>
              <a:rPr lang="en-US" sz="2800" dirty="0" err="1">
                <a:latin typeface="Arial" pitchFamily="34" charset="0"/>
                <a:cs typeface="Arial" pitchFamily="34" charset="0"/>
              </a:rPr>
              <a:t>trong</a:t>
            </a:r>
            <a:r>
              <a:rPr lang="en-US" sz="2800" dirty="0">
                <a:latin typeface="Arial" pitchFamily="34" charset="0"/>
                <a:cs typeface="Arial" pitchFamily="34" charset="0"/>
              </a:rPr>
              <a:t> </a:t>
            </a:r>
            <a:r>
              <a:rPr lang="en-US" sz="2800" dirty="0" err="1">
                <a:latin typeface="Arial" pitchFamily="34" charset="0"/>
                <a:cs typeface="Arial" pitchFamily="34" charset="0"/>
              </a:rPr>
              <a:t>trang</a:t>
            </a:r>
            <a:r>
              <a:rPr lang="en-US" sz="2800" dirty="0">
                <a:latin typeface="Arial" pitchFamily="34" charset="0"/>
                <a:cs typeface="Arial" pitchFamily="34" charset="0"/>
              </a:rPr>
              <a:t> web</a:t>
            </a:r>
            <a:endParaRPr lang="en-US" sz="2800" dirty="0">
              <a:solidFill>
                <a:srgbClr val="FF0000"/>
              </a:solidFill>
              <a:latin typeface="Arial" pitchFamily="34" charset="0"/>
              <a:cs typeface="Arial" pitchFamily="34" charset="0"/>
            </a:endParaRPr>
          </a:p>
          <a:p>
            <a:pPr>
              <a:lnSpc>
                <a:spcPct val="150000"/>
              </a:lnSpc>
              <a:defRPr/>
            </a:pPr>
            <a:r>
              <a:rPr lang="en-US" sz="2800" b="1" dirty="0">
                <a:solidFill>
                  <a:srgbClr val="FF0000"/>
                </a:solidFill>
                <a:latin typeface="Arial" pitchFamily="34" charset="0"/>
                <a:cs typeface="Arial" pitchFamily="34" charset="0"/>
              </a:rPr>
              <a:t>CSS Selector {</a:t>
            </a:r>
          </a:p>
          <a:p>
            <a:pPr>
              <a:lnSpc>
                <a:spcPct val="150000"/>
              </a:lnSpc>
              <a:defRPr/>
            </a:pPr>
            <a:r>
              <a:rPr lang="en-US" sz="2800" b="1" dirty="0">
                <a:solidFill>
                  <a:srgbClr val="FF0000"/>
                </a:solidFill>
                <a:latin typeface="Arial" pitchFamily="34" charset="0"/>
                <a:cs typeface="Arial" pitchFamily="34" charset="0"/>
              </a:rPr>
              <a:t>		Font-family : </a:t>
            </a:r>
            <a:r>
              <a:rPr lang="en-US" sz="2800" b="1" dirty="0" err="1">
                <a:solidFill>
                  <a:srgbClr val="FF0000"/>
                </a:solidFill>
                <a:latin typeface="Arial" pitchFamily="34" charset="0"/>
                <a:cs typeface="Arial" pitchFamily="34" charset="0"/>
              </a:rPr>
              <a:t>tênFont</a:t>
            </a:r>
            <a:r>
              <a:rPr lang="en-US" sz="2800" b="1" dirty="0">
                <a:solidFill>
                  <a:srgbClr val="FF0000"/>
                </a:solidFill>
                <a:latin typeface="Arial" pitchFamily="34" charset="0"/>
                <a:cs typeface="Arial" pitchFamily="34" charset="0"/>
              </a:rPr>
              <a:t>, tênFont2,…;</a:t>
            </a:r>
          </a:p>
          <a:p>
            <a:pPr>
              <a:lnSpc>
                <a:spcPct val="150000"/>
              </a:lnSpc>
              <a:defRPr/>
            </a:pPr>
            <a:r>
              <a:rPr lang="en-US" sz="2800" b="1" dirty="0">
                <a:solidFill>
                  <a:srgbClr val="FF0000"/>
                </a:solidFill>
                <a:latin typeface="Arial" pitchFamily="34" charset="0"/>
                <a:cs typeface="Arial" pitchFamily="34" charset="0"/>
              </a:rPr>
              <a:t>		}</a:t>
            </a:r>
          </a:p>
          <a:p>
            <a:pPr>
              <a:lnSpc>
                <a:spcPct val="150000"/>
              </a:lnSpc>
              <a:defRPr/>
            </a:pPr>
            <a:r>
              <a:rPr lang="en-US" sz="2800" b="1" u="sng" dirty="0">
                <a:latin typeface="Arial" pitchFamily="34" charset="0"/>
                <a:cs typeface="Arial" pitchFamily="34" charset="0"/>
              </a:rPr>
              <a:t>VD:</a:t>
            </a: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pic>
        <p:nvPicPr>
          <p:cNvPr id="419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4114800"/>
            <a:ext cx="74676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0" name="TextBox 5"/>
          <p:cNvSpPr txBox="1">
            <a:spLocks noChangeArrowheads="1"/>
          </p:cNvSpPr>
          <p:nvPr/>
        </p:nvSpPr>
        <p:spPr bwMode="auto">
          <a:xfrm>
            <a:off x="2743200" y="5181600"/>
            <a:ext cx="572452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150000"/>
              </a:lnSpc>
            </a:pPr>
            <a:r>
              <a:rPr lang="en-US" sz="2500">
                <a:latin typeface="Arial" charset="0"/>
                <a:cs typeface="Arial" charset="0"/>
              </a:rPr>
              <a:t> </a:t>
            </a:r>
            <a:r>
              <a:rPr lang="en-US" sz="2500">
                <a:latin typeface="Arial" charset="0"/>
                <a:cs typeface="Arial" charset="0"/>
                <a:sym typeface="Wingdings" pitchFamily="2" charset="2"/>
              </a:rPr>
              <a:t> Chú ý : đối với font chữ có khoảng trắng thì phải sử dụng cặp dấu “ ”</a:t>
            </a:r>
            <a:endParaRPr lang="en-US" sz="2500" u="sng">
              <a:latin typeface="Arial" charset="0"/>
              <a:cs typeface="Arial" charset="0"/>
            </a:endParaRPr>
          </a:p>
        </p:txBody>
      </p:sp>
    </p:spTree>
    <p:extLst>
      <p:ext uri="{BB962C8B-B14F-4D97-AF65-F5344CB8AC3E}">
        <p14:creationId xmlns:p14="http://schemas.microsoft.com/office/powerpoint/2010/main" val="404254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41507"/>
            <a:ext cx="8229600" cy="5248275"/>
          </a:xfrm>
        </p:spPr>
        <p:txBody>
          <a:bodyPr/>
          <a:lstStyle/>
          <a:p>
            <a:pPr>
              <a:buFont typeface="Wingdings" panose="05000000000000000000" pitchFamily="2" charset="2"/>
              <a:buChar char="§"/>
            </a:pPr>
            <a:r>
              <a:rPr lang="vi-VN" sz="2400" b="1" smtClean="0"/>
              <a:t>Địa </a:t>
            </a:r>
            <a:r>
              <a:rPr lang="vi-VN" sz="2400" b="1"/>
              <a:t>chỉ IP</a:t>
            </a:r>
            <a:r>
              <a:rPr lang="vi-VN" sz="2400"/>
              <a:t> (IP là viết tắt của </a:t>
            </a:r>
            <a:r>
              <a:rPr lang="vi-VN" sz="2400" smtClean="0"/>
              <a:t>từ: </a:t>
            </a:r>
            <a:r>
              <a:rPr lang="vi-VN" sz="2400" i="1"/>
              <a:t>Internet </a:t>
            </a:r>
            <a:r>
              <a:rPr lang="vi-VN" sz="2400" i="1" smtClean="0"/>
              <a:t>Protocol</a:t>
            </a:r>
            <a:r>
              <a:rPr lang="vi-VN" sz="2400" smtClean="0"/>
              <a:t>) </a:t>
            </a:r>
            <a:r>
              <a:rPr lang="vi-VN" sz="2400"/>
              <a:t>là một </a:t>
            </a:r>
            <a:r>
              <a:rPr lang="en-US" sz="2400" smtClean="0"/>
              <a:t>địa chỉ</a:t>
            </a:r>
            <a:r>
              <a:rPr lang="vi-VN" sz="2400" smtClean="0"/>
              <a:t> </a:t>
            </a:r>
            <a:r>
              <a:rPr lang="vi-VN" sz="2400"/>
              <a:t>đơn nhất mà những thiết bị điện tử hiện nay đang sử dụng để nhận diện và liên lạc với nhau trên </a:t>
            </a:r>
            <a:r>
              <a:rPr lang="en-US" sz="2400" smtClean="0"/>
              <a:t>mạng máy tính </a:t>
            </a:r>
            <a:r>
              <a:rPr lang="vi-VN" sz="2400" smtClean="0"/>
              <a:t>bằng </a:t>
            </a:r>
            <a:r>
              <a:rPr lang="vi-VN" sz="2400"/>
              <a:t>cách sử dụng </a:t>
            </a:r>
            <a:r>
              <a:rPr lang="en-US" sz="2400" smtClean="0"/>
              <a:t>giao thức Internet</a:t>
            </a:r>
            <a:r>
              <a:rPr lang="vi-VN" sz="2400" smtClean="0"/>
              <a:t>. </a:t>
            </a:r>
            <a:endParaRPr lang="en-US" sz="2400" smtClean="0"/>
          </a:p>
          <a:p>
            <a:pPr marL="0" indent="0">
              <a:buNone/>
            </a:pPr>
            <a:r>
              <a:rPr lang="en-US" sz="2400" smtClean="0"/>
              <a:t>	Một </a:t>
            </a:r>
            <a:r>
              <a:rPr lang="en-US" sz="2400"/>
              <a:t>địa chỉ IP là một số </a:t>
            </a:r>
            <a:r>
              <a:rPr lang="en-US" sz="2400" smtClean="0"/>
              <a:t>32-bit (IPv4) – 1995</a:t>
            </a:r>
          </a:p>
          <a:p>
            <a:pPr marL="0" indent="0">
              <a:buNone/>
            </a:pPr>
            <a:r>
              <a:rPr lang="en-US" sz="2400" smtClean="0"/>
              <a:t>	IP 128 bit (IPv6) - 2000.</a:t>
            </a:r>
          </a:p>
          <a:p>
            <a:pPr>
              <a:buFont typeface="Wingdings" panose="05000000000000000000" pitchFamily="2" charset="2"/>
              <a:buChar char="§"/>
            </a:pPr>
            <a:r>
              <a:rPr lang="en-US" sz="2400" b="1" smtClean="0"/>
              <a:t>Tên Miền </a:t>
            </a:r>
            <a:r>
              <a:rPr lang="en-US" sz="2400" smtClean="0"/>
              <a:t>(Domain Name)</a:t>
            </a:r>
          </a:p>
          <a:p>
            <a:pPr marL="457200" lvl="1" indent="0" eaLnBrk="1" hangingPunct="1">
              <a:lnSpc>
                <a:spcPct val="90000"/>
              </a:lnSpc>
              <a:buNone/>
            </a:pPr>
            <a:r>
              <a:rPr lang="vi-VN" altLang="en-US" sz="2000">
                <a:latin typeface="+mj-lt"/>
              </a:rPr>
              <a:t>Là tên giao dịch của công ty hay tổ chức trên Internet.</a:t>
            </a:r>
          </a:p>
          <a:p>
            <a:pPr marL="457200" lvl="1" indent="0" eaLnBrk="1" hangingPunct="1">
              <a:lnSpc>
                <a:spcPct val="90000"/>
              </a:lnSpc>
              <a:buNone/>
            </a:pPr>
            <a:r>
              <a:rPr lang="vi-VN" altLang="en-US" sz="2000">
                <a:latin typeface="+mj-lt"/>
              </a:rPr>
              <a:t>Ví dụ:  </a:t>
            </a:r>
            <a:r>
              <a:rPr lang="vi-VN" altLang="en-US" sz="2000">
                <a:latin typeface="+mj-lt"/>
                <a:hlinkClick r:id="rId2"/>
              </a:rPr>
              <a:t>www.</a:t>
            </a:r>
            <a:r>
              <a:rPr lang="en-US" altLang="en-US" sz="2000">
                <a:latin typeface="+mj-lt"/>
                <a:hlinkClick r:id="rId2"/>
              </a:rPr>
              <a:t>cntp.edu.vn</a:t>
            </a:r>
            <a:r>
              <a:rPr lang="vi-VN" altLang="en-US" sz="2000">
                <a:latin typeface="+mj-lt"/>
              </a:rPr>
              <a:t> : </a:t>
            </a:r>
          </a:p>
          <a:p>
            <a:pPr marL="914400" lvl="2" indent="0" eaLnBrk="1" hangingPunct="1">
              <a:lnSpc>
                <a:spcPct val="90000"/>
              </a:lnSpc>
              <a:buNone/>
            </a:pPr>
            <a:r>
              <a:rPr lang="vi-VN" altLang="en-US" sz="2000">
                <a:latin typeface="+mj-lt"/>
              </a:rPr>
              <a:t>Là địa chỉ của 1 máy chủ thuộc tổ chức </a:t>
            </a:r>
            <a:r>
              <a:rPr lang="en-US" altLang="en-US" sz="2000">
                <a:latin typeface="+mj-lt"/>
              </a:rPr>
              <a:t>Trường ĐH CNTP</a:t>
            </a:r>
            <a:endParaRPr lang="vi-VN" altLang="en-US" sz="2000">
              <a:latin typeface="+mj-lt"/>
            </a:endParaRPr>
          </a:p>
          <a:p>
            <a:pPr marL="914400" lvl="2" indent="0" eaLnBrk="1" hangingPunct="1">
              <a:lnSpc>
                <a:spcPct val="90000"/>
              </a:lnSpc>
              <a:buNone/>
            </a:pPr>
            <a:r>
              <a:rPr lang="vi-VN" altLang="en-US" sz="2000">
                <a:latin typeface="+mj-lt"/>
              </a:rPr>
              <a:t>Có  địa chỉ IP là </a:t>
            </a:r>
            <a:r>
              <a:rPr lang="en-US" altLang="en-US" sz="2000">
                <a:latin typeface="+mj-lt"/>
              </a:rPr>
              <a:t>198.175.96.33</a:t>
            </a:r>
            <a:r>
              <a:rPr lang="vi-VN" altLang="en-US" sz="2000">
                <a:latin typeface="+mj-lt"/>
              </a:rPr>
              <a:t>, có tên máy chủ là WWW</a:t>
            </a:r>
          </a:p>
          <a:p>
            <a:pPr marL="914400" lvl="2" indent="0" eaLnBrk="1" hangingPunct="1">
              <a:lnSpc>
                <a:spcPct val="90000"/>
              </a:lnSpc>
              <a:buNone/>
            </a:pPr>
            <a:r>
              <a:rPr lang="vi-VN" altLang="en-US" sz="2000">
                <a:latin typeface="+mj-lt"/>
              </a:rPr>
              <a:t>Là tên miền cấp 1 (.com, org, .edu,. biz, .net,)</a:t>
            </a:r>
          </a:p>
          <a:p>
            <a:pPr>
              <a:buFont typeface="Wingdings" panose="05000000000000000000" pitchFamily="2" charset="2"/>
              <a:buChar char="§"/>
            </a:pPr>
            <a:r>
              <a:rPr lang="en-US" sz="2000" smtClean="0">
                <a:latin typeface="+mj-lt"/>
              </a:rPr>
              <a:t> </a:t>
            </a:r>
            <a:r>
              <a:rPr lang="en-US" sz="2400" b="1" smtClean="0"/>
              <a:t>Ánh xạ tên miền và địa chỉ IP</a:t>
            </a:r>
          </a:p>
          <a:p>
            <a:pPr marL="0" lvl="1" indent="0">
              <a:buClr>
                <a:schemeClr val="tx1">
                  <a:lumMod val="75000"/>
                </a:schemeClr>
              </a:buClr>
              <a:buSzPct val="100000"/>
              <a:buNone/>
            </a:pPr>
            <a:r>
              <a:rPr lang="vi-VN" altLang="en-US" sz="2000">
                <a:latin typeface="+mj-lt"/>
              </a:rPr>
              <a:t>Do DNS server – Domain </a:t>
            </a:r>
            <a:r>
              <a:rPr lang="en-US" altLang="en-US" sz="2000">
                <a:latin typeface="+mj-lt"/>
              </a:rPr>
              <a:t>N</a:t>
            </a:r>
            <a:r>
              <a:rPr lang="vi-VN" altLang="en-US" sz="2000">
                <a:latin typeface="+mj-lt"/>
              </a:rPr>
              <a:t>ame </a:t>
            </a:r>
            <a:r>
              <a:rPr lang="en-US" altLang="en-US" sz="2000">
                <a:latin typeface="+mj-lt"/>
              </a:rPr>
              <a:t>S</a:t>
            </a:r>
            <a:r>
              <a:rPr lang="vi-VN" altLang="en-US" sz="2000">
                <a:latin typeface="+mj-lt"/>
              </a:rPr>
              <a:t>ystem (service) đảm trách</a:t>
            </a:r>
          </a:p>
          <a:p>
            <a:pPr marL="0" indent="0">
              <a:buNone/>
            </a:pPr>
            <a:endParaRPr lang="en-US" sz="2400" b="1"/>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14</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45785592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56D8F163-F867-4D37-B3D4-8521DEC8E52C}" type="slidenum">
              <a:rPr lang="en-US"/>
              <a:pPr/>
              <a:t>140</a:t>
            </a:fld>
            <a:endParaRPr lang="en-US"/>
          </a:p>
        </p:txBody>
      </p:sp>
      <p:sp>
        <p:nvSpPr>
          <p:cNvPr id="9" name="TextBox 8"/>
          <p:cNvSpPr txBox="1"/>
          <p:nvPr/>
        </p:nvSpPr>
        <p:spPr>
          <a:xfrm>
            <a:off x="381000" y="990600"/>
            <a:ext cx="8305800" cy="6986588"/>
          </a:xfrm>
          <a:prstGeom prst="rect">
            <a:avLst/>
          </a:prstGeom>
          <a:noFill/>
        </p:spPr>
        <p:txBody>
          <a:bodyPr>
            <a:spAutoFit/>
          </a:bodyPr>
          <a:lstStyle/>
          <a:p>
            <a:pPr marL="514350" indent="-514350">
              <a:buFont typeface="+mj-lt"/>
              <a:buAutoNum type="arabicPeriod" startAt="2"/>
              <a:defRPr/>
            </a:pPr>
            <a:r>
              <a:rPr lang="en-US" sz="2800" b="1" dirty="0">
                <a:solidFill>
                  <a:srgbClr val="FF0000"/>
                </a:solidFill>
                <a:latin typeface="Arial" pitchFamily="34" charset="0"/>
                <a:cs typeface="Arial" pitchFamily="34" charset="0"/>
              </a:rPr>
              <a:t>Font-style: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dạng</a:t>
            </a:r>
            <a:r>
              <a:rPr lang="en-US" sz="2800" dirty="0">
                <a:latin typeface="Arial" pitchFamily="34" charset="0"/>
                <a:cs typeface="Arial" pitchFamily="34" charset="0"/>
              </a:rPr>
              <a:t> </a:t>
            </a:r>
            <a:r>
              <a:rPr lang="en-US" sz="2800" dirty="0" err="1">
                <a:latin typeface="Arial" pitchFamily="34" charset="0"/>
                <a:cs typeface="Arial" pitchFamily="34" charset="0"/>
              </a:rPr>
              <a:t>dáng</a:t>
            </a:r>
            <a:r>
              <a:rPr lang="en-US" sz="2800" dirty="0">
                <a:latin typeface="Arial" pitchFamily="34" charset="0"/>
                <a:cs typeface="Arial" pitchFamily="34" charset="0"/>
              </a:rPr>
              <a:t> </a:t>
            </a:r>
            <a:r>
              <a:rPr lang="en-US" sz="2800" dirty="0" err="1">
                <a:latin typeface="Arial" pitchFamily="34" charset="0"/>
                <a:cs typeface="Arial" pitchFamily="34" charset="0"/>
              </a:rPr>
              <a:t>chữ</a:t>
            </a:r>
            <a:r>
              <a:rPr lang="en-US" sz="2800" dirty="0">
                <a:latin typeface="Arial" pitchFamily="34" charset="0"/>
                <a:cs typeface="Arial" pitchFamily="34" charset="0"/>
              </a:rPr>
              <a:t> ( normal, italic, Oblique)</a:t>
            </a:r>
            <a:endParaRPr lang="en-US" sz="2800" dirty="0">
              <a:solidFill>
                <a:srgbClr val="FF0000"/>
              </a:solidFill>
              <a:latin typeface="Arial" pitchFamily="34" charset="0"/>
              <a:cs typeface="Arial" pitchFamily="34" charset="0"/>
            </a:endParaRPr>
          </a:p>
          <a:p>
            <a:pPr>
              <a:lnSpc>
                <a:spcPct val="150000"/>
              </a:lnSpc>
              <a:defRPr/>
            </a:pPr>
            <a:r>
              <a:rPr lang="en-US" sz="2800" b="1" u="sng" dirty="0">
                <a:latin typeface="Arial" pitchFamily="34" charset="0"/>
                <a:cs typeface="Arial" pitchFamily="34" charset="0"/>
              </a:rPr>
              <a:t>VD: </a:t>
            </a:r>
            <a:r>
              <a:rPr lang="en-US" sz="2800" b="1" dirty="0">
                <a:latin typeface="Arial" pitchFamily="34" charset="0"/>
                <a:cs typeface="Arial" pitchFamily="34" charset="0"/>
              </a:rPr>
              <a:t>	</a:t>
            </a:r>
            <a:r>
              <a:rPr lang="en-US" sz="2800" dirty="0">
                <a:latin typeface="Arial" pitchFamily="34" charset="0"/>
                <a:cs typeface="Arial" pitchFamily="34" charset="0"/>
              </a:rPr>
              <a:t>&lt;Style&gt;</a:t>
            </a:r>
          </a:p>
          <a:p>
            <a:pPr>
              <a:lnSpc>
                <a:spcPct val="150000"/>
              </a:lnSpc>
              <a:defRPr/>
            </a:pPr>
            <a:r>
              <a:rPr lang="en-US" sz="2800" dirty="0">
                <a:latin typeface="Arial" pitchFamily="34" charset="0"/>
                <a:cs typeface="Arial" pitchFamily="34" charset="0"/>
              </a:rPr>
              <a:t>		P { font-style: italic;</a:t>
            </a:r>
          </a:p>
          <a:p>
            <a:pPr>
              <a:lnSpc>
                <a:spcPct val="150000"/>
              </a:lnSpc>
              <a:defRPr/>
            </a:pPr>
            <a:r>
              <a:rPr lang="en-US" sz="2800" dirty="0">
                <a:latin typeface="Arial" pitchFamily="34" charset="0"/>
                <a:cs typeface="Arial" pitchFamily="34" charset="0"/>
              </a:rPr>
              <a:t>		}</a:t>
            </a:r>
          </a:p>
          <a:p>
            <a:pPr>
              <a:lnSpc>
                <a:spcPct val="150000"/>
              </a:lnSpc>
              <a:defRPr/>
            </a:pPr>
            <a:r>
              <a:rPr lang="en-US" sz="2800" dirty="0">
                <a:latin typeface="Arial" pitchFamily="34" charset="0"/>
                <a:cs typeface="Arial" pitchFamily="34" charset="0"/>
              </a:rPr>
              <a:t>	&lt;/Style&gt;</a:t>
            </a:r>
          </a:p>
          <a:p>
            <a:pPr>
              <a:lnSpc>
                <a:spcPct val="150000"/>
              </a:lnSpc>
              <a:defRPr/>
            </a:pPr>
            <a:r>
              <a:rPr lang="en-US" sz="2800" dirty="0">
                <a:latin typeface="Arial" pitchFamily="34" charset="0"/>
                <a:cs typeface="Arial" pitchFamily="34" charset="0"/>
              </a:rPr>
              <a:t>	&lt;body&gt;</a:t>
            </a:r>
          </a:p>
          <a:p>
            <a:pPr>
              <a:lnSpc>
                <a:spcPct val="150000"/>
              </a:lnSpc>
              <a:defRPr/>
            </a:pPr>
            <a:r>
              <a:rPr lang="en-US" sz="2800" dirty="0">
                <a:latin typeface="Arial" pitchFamily="34" charset="0"/>
                <a:cs typeface="Arial" pitchFamily="34" charset="0"/>
              </a:rPr>
              <a:t>		&lt;p&gt;CSS-Font&lt;/p&gt;</a:t>
            </a:r>
          </a:p>
          <a:p>
            <a:pPr>
              <a:lnSpc>
                <a:spcPct val="150000"/>
              </a:lnSpc>
              <a:defRPr/>
            </a:pPr>
            <a:r>
              <a:rPr lang="en-US" sz="2800" dirty="0">
                <a:latin typeface="Arial" pitchFamily="34" charset="0"/>
                <a:cs typeface="Arial" pitchFamily="34" charset="0"/>
              </a:rPr>
              <a:t>	&lt;/body&gt;</a:t>
            </a:r>
          </a:p>
          <a:p>
            <a:pPr>
              <a:lnSpc>
                <a:spcPct val="150000"/>
              </a:lnSpc>
              <a:defRPr/>
            </a:pPr>
            <a:endParaRPr lang="en-US" sz="2800" b="1" dirty="0">
              <a:latin typeface="Arial" pitchFamily="34" charset="0"/>
              <a:cs typeface="Arial" pitchFamily="34" charset="0"/>
            </a:endParaRP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293849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7FB6D0D-E0DA-40A1-A1C8-69F41C6739FC}" type="slidenum">
              <a:rPr lang="en-US"/>
              <a:pPr/>
              <a:t>141</a:t>
            </a:fld>
            <a:endParaRPr lang="en-US"/>
          </a:p>
        </p:txBody>
      </p:sp>
      <p:sp>
        <p:nvSpPr>
          <p:cNvPr id="9" name="TextBox 8"/>
          <p:cNvSpPr txBox="1"/>
          <p:nvPr/>
        </p:nvSpPr>
        <p:spPr>
          <a:xfrm>
            <a:off x="381000" y="990600"/>
            <a:ext cx="8305800" cy="6340475"/>
          </a:xfrm>
          <a:prstGeom prst="rect">
            <a:avLst/>
          </a:prstGeom>
          <a:noFill/>
        </p:spPr>
        <p:txBody>
          <a:bodyPr>
            <a:spAutoFit/>
          </a:bodyPr>
          <a:lstStyle/>
          <a:p>
            <a:pPr marL="514350" indent="-514350">
              <a:buFont typeface="+mj-lt"/>
              <a:buAutoNum type="arabicPeriod" startAt="3"/>
              <a:defRPr/>
            </a:pPr>
            <a:r>
              <a:rPr lang="en-US" sz="2800" b="1" dirty="0">
                <a:solidFill>
                  <a:srgbClr val="FF0000"/>
                </a:solidFill>
                <a:latin typeface="Arial" pitchFamily="34" charset="0"/>
                <a:cs typeface="Arial" pitchFamily="34" charset="0"/>
              </a:rPr>
              <a:t>Font-variant: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dạng</a:t>
            </a:r>
            <a:r>
              <a:rPr lang="en-US" sz="2800" dirty="0">
                <a:latin typeface="Arial" pitchFamily="34" charset="0"/>
                <a:cs typeface="Arial" pitchFamily="34" charset="0"/>
              </a:rPr>
              <a:t> </a:t>
            </a:r>
            <a:r>
              <a:rPr lang="en-US" sz="2800" dirty="0" err="1">
                <a:latin typeface="Arial" pitchFamily="34" charset="0"/>
                <a:cs typeface="Arial" pitchFamily="34" charset="0"/>
              </a:rPr>
              <a:t>chữ</a:t>
            </a:r>
            <a:r>
              <a:rPr lang="en-US" sz="2800" dirty="0">
                <a:latin typeface="Arial" pitchFamily="34" charset="0"/>
                <a:cs typeface="Arial" pitchFamily="34" charset="0"/>
              </a:rPr>
              <a:t> </a:t>
            </a:r>
            <a:r>
              <a:rPr lang="en-US" sz="2800" dirty="0" err="1">
                <a:latin typeface="Arial" pitchFamily="34" charset="0"/>
                <a:cs typeface="Arial" pitchFamily="34" charset="0"/>
              </a:rPr>
              <a:t>giữ</a:t>
            </a:r>
            <a:r>
              <a:rPr lang="en-US" sz="2800" dirty="0">
                <a:latin typeface="Arial" pitchFamily="34" charset="0"/>
                <a:cs typeface="Arial" pitchFamily="34" charset="0"/>
              </a:rPr>
              <a:t> </a:t>
            </a:r>
            <a:r>
              <a:rPr lang="en-US" sz="2800" dirty="0" err="1">
                <a:latin typeface="Arial" pitchFamily="34" charset="0"/>
                <a:cs typeface="Arial" pitchFamily="34" charset="0"/>
              </a:rPr>
              <a:t>chế</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a:t>
            </a:r>
            <a:r>
              <a:rPr lang="en-US" sz="2800" dirty="0" err="1">
                <a:latin typeface="Arial" pitchFamily="34" charset="0"/>
                <a:cs typeface="Arial" pitchFamily="34" charset="0"/>
              </a:rPr>
              <a:t>bình</a:t>
            </a:r>
            <a:r>
              <a:rPr lang="en-US" sz="2800" dirty="0">
                <a:latin typeface="Arial" pitchFamily="34" charset="0"/>
                <a:cs typeface="Arial" pitchFamily="34" charset="0"/>
              </a:rPr>
              <a:t> </a:t>
            </a:r>
            <a:r>
              <a:rPr lang="en-US" sz="2800" dirty="0" err="1">
                <a:latin typeface="Arial" pitchFamily="34" charset="0"/>
                <a:cs typeface="Arial" pitchFamily="34" charset="0"/>
              </a:rPr>
              <a:t>thường</a:t>
            </a:r>
            <a:r>
              <a:rPr lang="en-US" sz="2800" dirty="0">
                <a:latin typeface="Arial" pitchFamily="34" charset="0"/>
                <a:cs typeface="Arial" pitchFamily="34" charset="0"/>
              </a:rPr>
              <a:t> </a:t>
            </a:r>
            <a:r>
              <a:rPr lang="en-US" sz="2800" dirty="0" err="1">
                <a:latin typeface="Arial" pitchFamily="34" charset="0"/>
                <a:cs typeface="Arial" pitchFamily="34" charset="0"/>
              </a:rPr>
              <a:t>và</a:t>
            </a:r>
            <a:r>
              <a:rPr lang="en-US" sz="2800" dirty="0">
                <a:latin typeface="Arial" pitchFamily="34" charset="0"/>
                <a:cs typeface="Arial" pitchFamily="34" charset="0"/>
              </a:rPr>
              <a:t> small caps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font </a:t>
            </a:r>
            <a:r>
              <a:rPr lang="en-US" sz="2800" dirty="0" err="1">
                <a:latin typeface="Arial" pitchFamily="34" charset="0"/>
                <a:cs typeface="Arial" pitchFamily="34" charset="0"/>
              </a:rPr>
              <a:t>chữ</a:t>
            </a:r>
            <a:endParaRPr lang="en-US" sz="2800" dirty="0">
              <a:solidFill>
                <a:srgbClr val="FF0000"/>
              </a:solidFill>
              <a:latin typeface="Arial" pitchFamily="34" charset="0"/>
              <a:cs typeface="Arial" pitchFamily="34" charset="0"/>
            </a:endParaRPr>
          </a:p>
          <a:p>
            <a:pPr>
              <a:lnSpc>
                <a:spcPct val="150000"/>
              </a:lnSpc>
              <a:defRPr/>
            </a:pPr>
            <a:r>
              <a:rPr lang="en-US" sz="2800" b="1" u="sng" dirty="0">
                <a:latin typeface="Arial" pitchFamily="34" charset="0"/>
                <a:cs typeface="Arial" pitchFamily="34" charset="0"/>
              </a:rPr>
              <a:t>VD: </a:t>
            </a:r>
            <a:r>
              <a:rPr lang="en-US" sz="2800" b="1" dirty="0">
                <a:latin typeface="Arial" pitchFamily="34" charset="0"/>
                <a:cs typeface="Arial" pitchFamily="34" charset="0"/>
              </a:rPr>
              <a:t>	</a:t>
            </a:r>
          </a:p>
          <a:p>
            <a:pPr>
              <a:lnSpc>
                <a:spcPct val="150000"/>
              </a:lnSpc>
              <a:defRPr/>
            </a:pPr>
            <a:r>
              <a:rPr lang="en-US" sz="2800" b="1" dirty="0">
                <a:latin typeface="Arial" pitchFamily="34" charset="0"/>
                <a:cs typeface="Arial" pitchFamily="34" charset="0"/>
              </a:rPr>
              <a:t>	</a:t>
            </a:r>
            <a:r>
              <a:rPr lang="en-US" sz="2800" dirty="0">
                <a:latin typeface="Arial" pitchFamily="34" charset="0"/>
                <a:cs typeface="Arial" pitchFamily="34" charset="0"/>
              </a:rPr>
              <a:t>&lt;Style&gt;</a:t>
            </a:r>
          </a:p>
          <a:p>
            <a:pPr>
              <a:lnSpc>
                <a:spcPct val="150000"/>
              </a:lnSpc>
              <a:defRPr/>
            </a:pPr>
            <a:r>
              <a:rPr lang="en-US" sz="2800" dirty="0">
                <a:latin typeface="Arial" pitchFamily="34" charset="0"/>
                <a:cs typeface="Arial" pitchFamily="34" charset="0"/>
              </a:rPr>
              <a:t>		h1 {  </a:t>
            </a:r>
          </a:p>
          <a:p>
            <a:pPr>
              <a:lnSpc>
                <a:spcPct val="150000"/>
              </a:lnSpc>
              <a:defRPr/>
            </a:pPr>
            <a:r>
              <a:rPr lang="en-US" sz="2800" dirty="0">
                <a:latin typeface="Arial" pitchFamily="34" charset="0"/>
                <a:cs typeface="Arial" pitchFamily="34" charset="0"/>
              </a:rPr>
              <a:t>         			</a:t>
            </a:r>
            <a:r>
              <a:rPr lang="en-US" sz="2800" dirty="0" err="1">
                <a:latin typeface="Arial" pitchFamily="34" charset="0"/>
                <a:cs typeface="Arial" pitchFamily="34" charset="0"/>
              </a:rPr>
              <a:t>font-variant:small-caps</a:t>
            </a:r>
            <a:r>
              <a:rPr lang="en-US" sz="2800" dirty="0">
                <a:latin typeface="Arial" pitchFamily="34" charset="0"/>
                <a:cs typeface="Arial" pitchFamily="34" charset="0"/>
              </a:rPr>
              <a:t> </a:t>
            </a:r>
          </a:p>
          <a:p>
            <a:pPr>
              <a:lnSpc>
                <a:spcPct val="150000"/>
              </a:lnSpc>
              <a:defRPr/>
            </a:pPr>
            <a:r>
              <a:rPr lang="en-US" sz="2800" dirty="0">
                <a:latin typeface="Arial" pitchFamily="34" charset="0"/>
                <a:cs typeface="Arial" pitchFamily="34" charset="0"/>
              </a:rPr>
              <a:t>     			 } </a:t>
            </a:r>
          </a:p>
          <a:p>
            <a:pPr>
              <a:lnSpc>
                <a:spcPct val="150000"/>
              </a:lnSpc>
              <a:defRPr/>
            </a:pPr>
            <a:r>
              <a:rPr lang="en-US" sz="2800" dirty="0">
                <a:latin typeface="Arial" pitchFamily="34" charset="0"/>
                <a:cs typeface="Arial" pitchFamily="34" charset="0"/>
              </a:rPr>
              <a:t>	&lt;/Style&gt;</a:t>
            </a:r>
          </a:p>
          <a:p>
            <a:pPr>
              <a:lnSpc>
                <a:spcPct val="150000"/>
              </a:lnSpc>
              <a:defRPr/>
            </a:pPr>
            <a:r>
              <a:rPr lang="en-US" sz="2800" dirty="0">
                <a:cs typeface="Times New Roman" pitchFamily="18" charset="0"/>
              </a:rPr>
              <a:t>	</a:t>
            </a:r>
            <a:endParaRPr lang="en-US" sz="2800" b="1" dirty="0">
              <a:latin typeface="Arial" pitchFamily="34" charset="0"/>
              <a:cs typeface="Arial" pitchFamily="34" charset="0"/>
            </a:endParaRP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50941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751F5EC-1D98-4E8E-8E33-28D1CCC17FE9}" type="slidenum">
              <a:rPr lang="en-US"/>
              <a:pPr/>
              <a:t>142</a:t>
            </a:fld>
            <a:endParaRPr lang="en-US"/>
          </a:p>
        </p:txBody>
      </p:sp>
      <p:sp>
        <p:nvSpPr>
          <p:cNvPr id="9" name="TextBox 8"/>
          <p:cNvSpPr txBox="1"/>
          <p:nvPr/>
        </p:nvSpPr>
        <p:spPr>
          <a:xfrm>
            <a:off x="381000" y="990600"/>
            <a:ext cx="8305800" cy="6724650"/>
          </a:xfrm>
          <a:prstGeom prst="rect">
            <a:avLst/>
          </a:prstGeom>
          <a:noFill/>
        </p:spPr>
        <p:txBody>
          <a:bodyPr>
            <a:spAutoFit/>
          </a:bodyPr>
          <a:lstStyle/>
          <a:p>
            <a:pPr marL="514350" indent="-514350">
              <a:buFont typeface="+mj-lt"/>
              <a:buAutoNum type="arabicPeriod" startAt="4"/>
              <a:defRPr/>
            </a:pPr>
            <a:r>
              <a:rPr lang="en-US" sz="2800" b="1" dirty="0">
                <a:solidFill>
                  <a:srgbClr val="FF0000"/>
                </a:solidFill>
                <a:latin typeface="Arial" pitchFamily="34" charset="0"/>
                <a:cs typeface="Arial" pitchFamily="34" charset="0"/>
              </a:rPr>
              <a:t>Font-weight: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mô</a:t>
            </a:r>
            <a:r>
              <a:rPr lang="en-US" sz="2800" dirty="0">
                <a:latin typeface="Arial" pitchFamily="34" charset="0"/>
                <a:cs typeface="Arial" pitchFamily="34" charset="0"/>
              </a:rPr>
              <a:t> </a:t>
            </a:r>
            <a:r>
              <a:rPr lang="en-US" sz="2800" dirty="0" err="1">
                <a:latin typeface="Arial" pitchFamily="34" charset="0"/>
                <a:cs typeface="Arial" pitchFamily="34" charset="0"/>
              </a:rPr>
              <a:t>tả</a:t>
            </a:r>
            <a:r>
              <a:rPr lang="en-US" sz="2800" dirty="0">
                <a:latin typeface="Arial" pitchFamily="34" charset="0"/>
                <a:cs typeface="Arial" pitchFamily="34" charset="0"/>
              </a:rPr>
              <a:t> font </a:t>
            </a:r>
            <a:r>
              <a:rPr lang="en-US" sz="2800" dirty="0" err="1">
                <a:latin typeface="Arial" pitchFamily="34" charset="0"/>
                <a:cs typeface="Arial" pitchFamily="34" charset="0"/>
              </a:rPr>
              <a:t>chữ</a:t>
            </a:r>
            <a:r>
              <a:rPr lang="en-US" sz="2800" dirty="0">
                <a:latin typeface="Arial" pitchFamily="34" charset="0"/>
                <a:cs typeface="Arial" pitchFamily="34" charset="0"/>
              </a:rPr>
              <a:t> </a:t>
            </a:r>
            <a:r>
              <a:rPr lang="en-US" sz="2800" dirty="0" err="1">
                <a:latin typeface="Arial" pitchFamily="34" charset="0"/>
                <a:cs typeface="Arial" pitchFamily="34" charset="0"/>
              </a:rPr>
              <a:t>sử</a:t>
            </a:r>
            <a:r>
              <a:rPr lang="en-US" sz="2800" dirty="0">
                <a:latin typeface="Arial" pitchFamily="34" charset="0"/>
                <a:cs typeface="Arial" pitchFamily="34" charset="0"/>
              </a:rPr>
              <a:t> </a:t>
            </a:r>
            <a:r>
              <a:rPr lang="en-US" sz="2800" dirty="0" err="1">
                <a:latin typeface="Arial" pitchFamily="34" charset="0"/>
                <a:cs typeface="Arial" pitchFamily="34" charset="0"/>
              </a:rPr>
              <a:t>dụng</a:t>
            </a:r>
            <a:r>
              <a:rPr lang="en-US" sz="2800" dirty="0">
                <a:latin typeface="Arial" pitchFamily="34" charset="0"/>
                <a:cs typeface="Arial" pitchFamily="34" charset="0"/>
              </a:rPr>
              <a:t> in </a:t>
            </a:r>
            <a:r>
              <a:rPr lang="en-US" sz="2800" dirty="0" err="1">
                <a:latin typeface="Arial" pitchFamily="34" charset="0"/>
                <a:cs typeface="Arial" pitchFamily="34" charset="0"/>
              </a:rPr>
              <a:t>thường</a:t>
            </a:r>
            <a:r>
              <a:rPr lang="en-US" sz="2800" dirty="0">
                <a:latin typeface="Arial" pitchFamily="34" charset="0"/>
                <a:cs typeface="Arial" pitchFamily="34" charset="0"/>
              </a:rPr>
              <a:t> (normal) hay in </a:t>
            </a:r>
            <a:r>
              <a:rPr lang="en-US" sz="2800" dirty="0" err="1">
                <a:latin typeface="Arial" pitchFamily="34" charset="0"/>
                <a:cs typeface="Arial" pitchFamily="34" charset="0"/>
              </a:rPr>
              <a:t>đậm</a:t>
            </a:r>
            <a:r>
              <a:rPr lang="en-US" sz="2800" dirty="0">
                <a:latin typeface="Arial" pitchFamily="34" charset="0"/>
                <a:cs typeface="Arial" pitchFamily="34" charset="0"/>
              </a:rPr>
              <a:t> (Bold)</a:t>
            </a:r>
          </a:p>
          <a:p>
            <a:pPr marL="514350" indent="-514350">
              <a:buFont typeface="+mj-lt"/>
              <a:buAutoNum type="arabicPeriod" startAt="4"/>
              <a:defRPr/>
            </a:pPr>
            <a:endParaRPr lang="en-US" sz="2800" dirty="0">
              <a:solidFill>
                <a:srgbClr val="FF0000"/>
              </a:solidFill>
              <a:latin typeface="Arial" pitchFamily="34" charset="0"/>
              <a:cs typeface="Arial" pitchFamily="34" charset="0"/>
            </a:endParaRPr>
          </a:p>
          <a:p>
            <a:pPr>
              <a:lnSpc>
                <a:spcPct val="150000"/>
              </a:lnSpc>
              <a:defRPr/>
            </a:pPr>
            <a:r>
              <a:rPr lang="en-US" sz="2800" b="1" u="sng" dirty="0">
                <a:latin typeface="Arial" pitchFamily="34" charset="0"/>
                <a:cs typeface="Arial" pitchFamily="34" charset="0"/>
              </a:rPr>
              <a:t>VD: </a:t>
            </a:r>
            <a:r>
              <a:rPr lang="en-US" sz="2800" b="1" dirty="0">
                <a:latin typeface="Arial" pitchFamily="34" charset="0"/>
                <a:cs typeface="Arial" pitchFamily="34" charset="0"/>
              </a:rPr>
              <a:t>	</a:t>
            </a:r>
          </a:p>
          <a:p>
            <a:pPr>
              <a:lnSpc>
                <a:spcPct val="150000"/>
              </a:lnSpc>
              <a:defRPr/>
            </a:pPr>
            <a:r>
              <a:rPr lang="en-US" sz="2800" b="1" dirty="0">
                <a:latin typeface="Arial" pitchFamily="34" charset="0"/>
                <a:cs typeface="Arial" pitchFamily="34" charset="0"/>
              </a:rPr>
              <a:t>	</a:t>
            </a:r>
            <a:r>
              <a:rPr lang="en-US" sz="2800" dirty="0">
                <a:latin typeface="Arial" pitchFamily="34" charset="0"/>
                <a:cs typeface="Arial" pitchFamily="34" charset="0"/>
              </a:rPr>
              <a:t>&lt;Style&gt;</a:t>
            </a:r>
          </a:p>
          <a:p>
            <a:pPr>
              <a:lnSpc>
                <a:spcPct val="150000"/>
              </a:lnSpc>
              <a:defRPr/>
            </a:pPr>
            <a:r>
              <a:rPr lang="en-US" sz="2800" dirty="0">
                <a:latin typeface="Arial" pitchFamily="34" charset="0"/>
                <a:cs typeface="Arial" pitchFamily="34" charset="0"/>
              </a:rPr>
              <a:t>		p {  </a:t>
            </a:r>
          </a:p>
          <a:p>
            <a:pPr>
              <a:lnSpc>
                <a:spcPct val="150000"/>
              </a:lnSpc>
              <a:defRPr/>
            </a:pPr>
            <a:r>
              <a:rPr lang="en-US" sz="2800" dirty="0">
                <a:latin typeface="Arial" pitchFamily="34" charset="0"/>
                <a:cs typeface="Arial" pitchFamily="34" charset="0"/>
              </a:rPr>
              <a:t>         			font-weight: bold; </a:t>
            </a:r>
          </a:p>
          <a:p>
            <a:pPr>
              <a:lnSpc>
                <a:spcPct val="150000"/>
              </a:lnSpc>
              <a:defRPr/>
            </a:pPr>
            <a:r>
              <a:rPr lang="en-US" sz="2800" dirty="0">
                <a:latin typeface="Arial" pitchFamily="34" charset="0"/>
                <a:cs typeface="Arial" pitchFamily="34" charset="0"/>
              </a:rPr>
              <a:t>     			 } </a:t>
            </a:r>
          </a:p>
          <a:p>
            <a:pPr>
              <a:lnSpc>
                <a:spcPct val="150000"/>
              </a:lnSpc>
              <a:defRPr/>
            </a:pPr>
            <a:r>
              <a:rPr lang="en-US" sz="2800" dirty="0">
                <a:latin typeface="Arial" pitchFamily="34" charset="0"/>
                <a:cs typeface="Arial" pitchFamily="34" charset="0"/>
              </a:rPr>
              <a:t>	&lt;/Style&gt;</a:t>
            </a:r>
          </a:p>
          <a:p>
            <a:pPr>
              <a:lnSpc>
                <a:spcPct val="150000"/>
              </a:lnSpc>
              <a:defRPr/>
            </a:pPr>
            <a:r>
              <a:rPr lang="en-US" sz="2800" dirty="0">
                <a:cs typeface="Times New Roman" pitchFamily="18" charset="0"/>
              </a:rPr>
              <a:t>	</a:t>
            </a:r>
            <a:endParaRPr lang="en-US" sz="2800" b="1" dirty="0">
              <a:latin typeface="Arial" pitchFamily="34" charset="0"/>
              <a:cs typeface="Arial" pitchFamily="34" charset="0"/>
            </a:endParaRP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3859232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8EF10BF-3C1C-4B3D-8969-2AB782431B1F}" type="slidenum">
              <a:rPr lang="en-US"/>
              <a:pPr/>
              <a:t>143</a:t>
            </a:fld>
            <a:endParaRPr lang="en-US"/>
          </a:p>
        </p:txBody>
      </p:sp>
      <p:sp>
        <p:nvSpPr>
          <p:cNvPr id="9" name="TextBox 8"/>
          <p:cNvSpPr txBox="1"/>
          <p:nvPr/>
        </p:nvSpPr>
        <p:spPr>
          <a:xfrm>
            <a:off x="381000" y="990600"/>
            <a:ext cx="8305800" cy="6770688"/>
          </a:xfrm>
          <a:prstGeom prst="rect">
            <a:avLst/>
          </a:prstGeom>
          <a:noFill/>
        </p:spPr>
        <p:txBody>
          <a:bodyPr>
            <a:spAutoFit/>
          </a:bodyPr>
          <a:lstStyle/>
          <a:p>
            <a:pPr marL="514350" indent="-514350">
              <a:buFont typeface="+mj-lt"/>
              <a:buAutoNum type="arabicPeriod" startAt="5"/>
              <a:defRPr/>
            </a:pPr>
            <a:r>
              <a:rPr lang="en-US" sz="2800" b="1" dirty="0">
                <a:solidFill>
                  <a:srgbClr val="FF0000"/>
                </a:solidFill>
                <a:latin typeface="Arial" pitchFamily="34" charset="0"/>
                <a:cs typeface="Arial" pitchFamily="34" charset="0"/>
              </a:rPr>
              <a:t>Font-size :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xác</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kích</a:t>
            </a:r>
            <a:r>
              <a:rPr lang="en-US" sz="2800" dirty="0">
                <a:latin typeface="Arial" pitchFamily="34" charset="0"/>
                <a:cs typeface="Arial" pitchFamily="34" charset="0"/>
              </a:rPr>
              <a:t> </a:t>
            </a:r>
            <a:r>
              <a:rPr lang="en-US" sz="2800" dirty="0" err="1">
                <a:latin typeface="Arial" pitchFamily="34" charset="0"/>
                <a:cs typeface="Arial" pitchFamily="34" charset="0"/>
              </a:rPr>
              <a:t>thước</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font </a:t>
            </a:r>
            <a:r>
              <a:rPr lang="en-US" sz="2800" dirty="0" err="1">
                <a:latin typeface="Arial" pitchFamily="34" charset="0"/>
                <a:cs typeface="Arial" pitchFamily="34" charset="0"/>
              </a:rPr>
              <a:t>chữ</a:t>
            </a:r>
            <a:endParaRPr lang="en-US" sz="2800" dirty="0">
              <a:latin typeface="Arial" pitchFamily="34" charset="0"/>
              <a:cs typeface="Arial" pitchFamily="34" charset="0"/>
            </a:endParaRPr>
          </a:p>
          <a:p>
            <a:pPr marL="514350" indent="-514350">
              <a:buFont typeface="+mj-lt"/>
              <a:buAutoNum type="arabicPeriod" startAt="5"/>
              <a:defRPr/>
            </a:pPr>
            <a:endParaRPr lang="en-US" sz="2800" dirty="0">
              <a:solidFill>
                <a:srgbClr val="FF0000"/>
              </a:solidFill>
              <a:latin typeface="Arial" pitchFamily="34" charset="0"/>
              <a:cs typeface="Arial" pitchFamily="34" charset="0"/>
            </a:endParaRPr>
          </a:p>
          <a:p>
            <a:pPr>
              <a:lnSpc>
                <a:spcPct val="150000"/>
              </a:lnSpc>
              <a:defRPr/>
            </a:pPr>
            <a:r>
              <a:rPr lang="en-US" sz="2800" b="1" u="sng" dirty="0">
                <a:latin typeface="Arial" pitchFamily="34" charset="0"/>
                <a:cs typeface="Arial" pitchFamily="34" charset="0"/>
              </a:rPr>
              <a:t>VD: </a:t>
            </a:r>
            <a:r>
              <a:rPr lang="en-US" sz="2800" b="1" dirty="0">
                <a:latin typeface="Arial" pitchFamily="34" charset="0"/>
                <a:cs typeface="Arial" pitchFamily="34" charset="0"/>
              </a:rPr>
              <a:t>	</a:t>
            </a:r>
          </a:p>
          <a:p>
            <a:pPr>
              <a:lnSpc>
                <a:spcPct val="150000"/>
              </a:lnSpc>
              <a:defRPr/>
            </a:pPr>
            <a:r>
              <a:rPr lang="en-US" sz="2800" b="1" dirty="0">
                <a:latin typeface="Arial" pitchFamily="34" charset="0"/>
                <a:cs typeface="Arial" pitchFamily="34" charset="0"/>
              </a:rPr>
              <a:t>	</a:t>
            </a:r>
            <a:r>
              <a:rPr lang="en-US" sz="2800" dirty="0">
                <a:latin typeface="Arial" pitchFamily="34" charset="0"/>
                <a:cs typeface="Arial" pitchFamily="34" charset="0"/>
              </a:rPr>
              <a:t>body {  </a:t>
            </a:r>
          </a:p>
          <a:p>
            <a:pPr>
              <a:lnSpc>
                <a:spcPct val="150000"/>
              </a:lnSpc>
              <a:defRPr/>
            </a:pPr>
            <a:r>
              <a:rPr lang="en-US" sz="2800" dirty="0">
                <a:latin typeface="Arial" pitchFamily="34" charset="0"/>
                <a:cs typeface="Arial" pitchFamily="34" charset="0"/>
              </a:rPr>
              <a:t>         			font-size: 20px;</a:t>
            </a:r>
          </a:p>
          <a:p>
            <a:pPr>
              <a:lnSpc>
                <a:spcPct val="150000"/>
              </a:lnSpc>
              <a:defRPr/>
            </a:pPr>
            <a:r>
              <a:rPr lang="en-US" sz="2800" dirty="0">
                <a:latin typeface="Arial" pitchFamily="34" charset="0"/>
                <a:cs typeface="Arial" pitchFamily="34" charset="0"/>
              </a:rPr>
              <a:t>      		} </a:t>
            </a:r>
          </a:p>
          <a:p>
            <a:pPr>
              <a:lnSpc>
                <a:spcPct val="150000"/>
              </a:lnSpc>
              <a:defRPr/>
            </a:pPr>
            <a:r>
              <a:rPr lang="en-US" sz="2800" dirty="0">
                <a:latin typeface="Arial" pitchFamily="34" charset="0"/>
                <a:cs typeface="Arial" pitchFamily="34" charset="0"/>
              </a:rPr>
              <a:t>	H1	{</a:t>
            </a:r>
          </a:p>
          <a:p>
            <a:pPr>
              <a:lnSpc>
                <a:spcPct val="150000"/>
              </a:lnSpc>
              <a:defRPr/>
            </a:pPr>
            <a:r>
              <a:rPr lang="en-US" sz="2800" dirty="0">
                <a:latin typeface="Arial" pitchFamily="34" charset="0"/>
                <a:cs typeface="Arial" pitchFamily="34" charset="0"/>
              </a:rPr>
              <a:t>			font-size : 3em;</a:t>
            </a:r>
          </a:p>
          <a:p>
            <a:pPr>
              <a:lnSpc>
                <a:spcPct val="150000"/>
              </a:lnSpc>
              <a:defRPr/>
            </a:pPr>
            <a:r>
              <a:rPr lang="en-US" sz="2800" dirty="0">
                <a:latin typeface="Arial" pitchFamily="34" charset="0"/>
                <a:cs typeface="Arial" pitchFamily="34" charset="0"/>
              </a:rPr>
              <a:t>		}</a:t>
            </a:r>
          </a:p>
          <a:p>
            <a:pPr>
              <a:defRPr/>
            </a:pPr>
            <a:endParaRPr lang="en-US" sz="2800" dirty="0">
              <a:solidFill>
                <a:srgbClr val="FF0000"/>
              </a:solidFill>
              <a:cs typeface="Times New Roman" pitchFamily="18" charset="0"/>
            </a:endParaRPr>
          </a:p>
          <a:p>
            <a:pPr marL="900113" algn="just">
              <a:defRPr/>
            </a:pPr>
            <a:r>
              <a:rPr lang="en-US" sz="2800" dirty="0">
                <a:solidFill>
                  <a:srgbClr val="FF0000"/>
                </a:solidFill>
                <a:cs typeface="Times New Roman" pitchFamily="18" charset="0"/>
              </a:rPr>
              <a:t>	</a:t>
            </a:r>
            <a:endParaRPr lang="en-US" sz="2800" u="sng" dirty="0">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307448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CA2EC779-6097-4F1B-B7C2-B2B86431B603}" type="slidenum">
              <a:rPr lang="en-US"/>
              <a:pPr/>
              <a:t>144</a:t>
            </a:fld>
            <a:endParaRPr lang="en-US"/>
          </a:p>
        </p:txBody>
      </p:sp>
      <p:sp>
        <p:nvSpPr>
          <p:cNvPr id="9" name="TextBox 8"/>
          <p:cNvSpPr txBox="1"/>
          <p:nvPr/>
        </p:nvSpPr>
        <p:spPr>
          <a:xfrm>
            <a:off x="381000" y="990600"/>
            <a:ext cx="8305800" cy="954088"/>
          </a:xfrm>
          <a:prstGeom prst="rect">
            <a:avLst/>
          </a:prstGeom>
          <a:noFill/>
        </p:spPr>
        <p:txBody>
          <a:bodyPr>
            <a:spAutoFit/>
          </a:bodyPr>
          <a:lstStyle/>
          <a:p>
            <a:pPr marL="514350" indent="-514350">
              <a:buFont typeface="+mj-lt"/>
              <a:buAutoNum type="arabicPeriod" startAt="6"/>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Font </a:t>
            </a:r>
            <a:r>
              <a:rPr lang="en-US" sz="2800" b="1" dirty="0" err="1">
                <a:solidFill>
                  <a:srgbClr val="FF0000"/>
                </a:solidFill>
                <a:latin typeface="Arial" pitchFamily="34" charset="0"/>
                <a:cs typeface="Arial" pitchFamily="34" charset="0"/>
              </a:rPr>
              <a:t>rút</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gọn</a:t>
            </a:r>
            <a:endParaRPr lang="en-US" sz="2800" dirty="0">
              <a:latin typeface="Arial" pitchFamily="34" charset="0"/>
              <a:cs typeface="Arial" pitchFamily="34" charset="0"/>
            </a:endParaRPr>
          </a:p>
          <a:p>
            <a:pPr>
              <a:defRPr/>
            </a:pPr>
            <a:endParaRPr lang="en-US" sz="2800" dirty="0">
              <a:solidFill>
                <a:srgbClr val="FF0000"/>
              </a:solidFill>
              <a:latin typeface="Arial" pitchFamily="34" charset="0"/>
              <a:cs typeface="Arial" pitchFamily="34" charset="0"/>
            </a:endParaRPr>
          </a:p>
        </p:txBody>
      </p:sp>
      <p:sp>
        <p:nvSpPr>
          <p:cNvPr id="47109" name="Rectangle 5"/>
          <p:cNvSpPr>
            <a:spLocks noChangeArrowheads="1"/>
          </p:cNvSpPr>
          <p:nvPr/>
        </p:nvSpPr>
        <p:spPr bwMode="auto">
          <a:xfrm>
            <a:off x="381000" y="1992313"/>
            <a:ext cx="75533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latin typeface="Arial" charset="0"/>
                <a:cs typeface="Arial" charset="0"/>
              </a:rPr>
              <a:t>Cấu trúc rút gọn cho các thuộc tính nhóm font: </a:t>
            </a:r>
          </a:p>
          <a:p>
            <a:r>
              <a:rPr lang="en-US" sz="2800" b="1">
                <a:solidFill>
                  <a:srgbClr val="FF0000"/>
                </a:solidFill>
                <a:latin typeface="Arial" charset="0"/>
                <a:cs typeface="Arial" charset="0"/>
              </a:rPr>
              <a:t>Font : &lt;font-style&gt;</a:t>
            </a:r>
          </a:p>
          <a:p>
            <a:r>
              <a:rPr lang="en-US" sz="2800" b="1">
                <a:solidFill>
                  <a:srgbClr val="FF0000"/>
                </a:solidFill>
                <a:latin typeface="Arial" charset="0"/>
                <a:cs typeface="Arial" charset="0"/>
              </a:rPr>
              <a:t>         | &lt; font-variant&gt; | </a:t>
            </a:r>
          </a:p>
          <a:p>
            <a:r>
              <a:rPr lang="en-US" sz="2800" b="1">
                <a:solidFill>
                  <a:srgbClr val="FF0000"/>
                </a:solidFill>
                <a:latin typeface="Arial" charset="0"/>
                <a:cs typeface="Arial" charset="0"/>
              </a:rPr>
              <a:t>	| &lt;font-weight&gt; | </a:t>
            </a:r>
          </a:p>
          <a:p>
            <a:r>
              <a:rPr lang="en-US" sz="2800" b="1">
                <a:solidFill>
                  <a:srgbClr val="FF0000"/>
                </a:solidFill>
                <a:latin typeface="Arial" charset="0"/>
                <a:cs typeface="Arial" charset="0"/>
              </a:rPr>
              <a:t>	| &lt;font-size&gt; |</a:t>
            </a:r>
          </a:p>
          <a:p>
            <a:r>
              <a:rPr lang="en-US" sz="2800" b="1">
                <a:solidFill>
                  <a:srgbClr val="FF0000"/>
                </a:solidFill>
                <a:latin typeface="Arial" charset="0"/>
                <a:cs typeface="Arial" charset="0"/>
              </a:rPr>
              <a:t>	 | &lt; font-family&gt; </a:t>
            </a:r>
          </a:p>
        </p:txBody>
      </p:sp>
      <p:sp>
        <p:nvSpPr>
          <p:cNvPr id="6"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 FONT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41736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p:txBody>
          <a:bodyPr/>
          <a:lstStyle/>
          <a:p>
            <a:pPr>
              <a:defRPr/>
            </a:pPr>
            <a:endParaRPr lang="vi-VN" smtClean="0"/>
          </a:p>
        </p:txBody>
      </p:sp>
      <p:sp>
        <p:nvSpPr>
          <p:cNvPr id="48131"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CE44EFDE-16B6-473F-B3FB-FB2B348CC938}" type="slidenum">
              <a:rPr lang="en-US"/>
              <a:pPr/>
              <a:t>145</a:t>
            </a:fld>
            <a:endParaRPr lang="en-US"/>
          </a:p>
        </p:txBody>
      </p:sp>
      <p:sp>
        <p:nvSpPr>
          <p:cNvPr id="3" name="Title 2"/>
          <p:cNvSpPr>
            <a:spLocks noGrp="1"/>
          </p:cNvSpPr>
          <p:nvPr>
            <p:ph type="title"/>
          </p:nvPr>
        </p:nvSpPr>
        <p:spPr/>
        <p:txBody>
          <a:bodyPr/>
          <a:lstStyle/>
          <a:p>
            <a:pPr>
              <a:defRPr/>
            </a:pPr>
            <a:r>
              <a:rPr lang="en-US" u="sng" dirty="0" err="1" smtClean="0">
                <a:solidFill>
                  <a:schemeClr val="tx1">
                    <a:lumMod val="95000"/>
                    <a:lumOff val="5000"/>
                  </a:schemeClr>
                </a:solidFill>
                <a:cs typeface="Arial" pitchFamily="34" charset="0"/>
              </a:rPr>
              <a:t>Ví</a:t>
            </a:r>
            <a:r>
              <a:rPr lang="en-US" u="sng" dirty="0" smtClean="0">
                <a:solidFill>
                  <a:schemeClr val="tx1">
                    <a:lumMod val="95000"/>
                    <a:lumOff val="5000"/>
                  </a:schemeClr>
                </a:solidFill>
                <a:cs typeface="Arial" pitchFamily="34" charset="0"/>
              </a:rPr>
              <a:t> </a:t>
            </a:r>
            <a:r>
              <a:rPr lang="en-US" u="sng" dirty="0" err="1" smtClean="0">
                <a:solidFill>
                  <a:schemeClr val="tx1">
                    <a:lumMod val="95000"/>
                    <a:lumOff val="5000"/>
                  </a:schemeClr>
                </a:solidFill>
                <a:cs typeface="Arial" pitchFamily="34" charset="0"/>
              </a:rPr>
              <a:t>dụ</a:t>
            </a:r>
            <a:endParaRPr lang="vi-VN" u="sng" dirty="0">
              <a:solidFill>
                <a:schemeClr val="tx1">
                  <a:lumMod val="95000"/>
                  <a:lumOff val="5000"/>
                </a:schemeClr>
              </a:solidFill>
              <a:cs typeface="Arial" pitchFamily="34" charset="0"/>
            </a:endParaRPr>
          </a:p>
        </p:txBody>
      </p:sp>
      <p:pic>
        <p:nvPicPr>
          <p:cNvPr id="481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7800"/>
            <a:ext cx="633412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93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Có thể vào Font.google.com để sử dụng nhiều font- family trực tuyến</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146</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84407" y="2311292"/>
            <a:ext cx="8208255" cy="4013309"/>
          </a:xfrm>
          <a:prstGeom prst="rect">
            <a:avLst/>
          </a:prstGeom>
        </p:spPr>
      </p:pic>
    </p:spTree>
    <p:extLst>
      <p:ext uri="{BB962C8B-B14F-4D97-AF65-F5344CB8AC3E}">
        <p14:creationId xmlns:p14="http://schemas.microsoft.com/office/powerpoint/2010/main" val="35499359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39C635E-F633-40E3-AF28-4C9C3316E79C}" type="slidenum">
              <a:rPr lang="en-US"/>
              <a:pPr/>
              <a:t>147</a:t>
            </a:fld>
            <a:endParaRPr lang="en-US"/>
          </a:p>
        </p:txBody>
      </p:sp>
      <p:sp>
        <p:nvSpPr>
          <p:cNvPr id="9" name="TextBox 8"/>
          <p:cNvSpPr txBox="1"/>
          <p:nvPr/>
        </p:nvSpPr>
        <p:spPr>
          <a:xfrm>
            <a:off x="330200" y="990600"/>
            <a:ext cx="8305800" cy="954088"/>
          </a:xfrm>
          <a:prstGeom prst="rect">
            <a:avLst/>
          </a:prstGeom>
          <a:noFill/>
        </p:spPr>
        <p:txBody>
          <a:bodyPr>
            <a:spAutoFit/>
          </a:bodyPr>
          <a:lstStyle/>
          <a:p>
            <a:pPr marL="514350" indent="-514350">
              <a:buFont typeface="+mj-lt"/>
              <a:buAutoNum type="arabicPeriod"/>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color : </a:t>
            </a:r>
            <a:r>
              <a:rPr lang="en-US" sz="2800" dirty="0" err="1">
                <a:solidFill>
                  <a:schemeClr val="tx1">
                    <a:lumMod val="95000"/>
                    <a:lumOff val="5000"/>
                  </a:schemeClr>
                </a:solidFill>
                <a:latin typeface="Arial" pitchFamily="34" charset="0"/>
                <a:cs typeface="Arial" pitchFamily="34" charset="0"/>
              </a:rPr>
              <a:t>định</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màu</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chữ</a:t>
            </a:r>
            <a:endParaRPr lang="en-US" sz="2800" dirty="0">
              <a:latin typeface="Arial" pitchFamily="34" charset="0"/>
              <a:cs typeface="Arial" pitchFamily="34" charset="0"/>
            </a:endParaRPr>
          </a:p>
          <a:p>
            <a:pPr>
              <a:defRPr/>
            </a:pPr>
            <a:endParaRPr lang="en-US" sz="2800" dirty="0">
              <a:solidFill>
                <a:srgbClr val="FF0000"/>
              </a:solidFill>
              <a:latin typeface="Arial" pitchFamily="34" charset="0"/>
              <a:cs typeface="Arial" pitchFamily="34" charset="0"/>
            </a:endParaRPr>
          </a:p>
        </p:txBody>
      </p:sp>
      <p:sp>
        <p:nvSpPr>
          <p:cNvPr id="49157" name="Rectangle 7"/>
          <p:cNvSpPr>
            <a:spLocks noChangeArrowheads="1"/>
          </p:cNvSpPr>
          <p:nvPr/>
        </p:nvSpPr>
        <p:spPr bwMode="auto">
          <a:xfrm>
            <a:off x="552450" y="2133600"/>
            <a:ext cx="755491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u="sng">
                <a:cs typeface="Times New Roman" pitchFamily="18" charset="0"/>
              </a:rPr>
              <a:t>VD:</a:t>
            </a:r>
            <a:r>
              <a:rPr lang="en-US" sz="2800" b="1">
                <a:solidFill>
                  <a:srgbClr val="FF0000"/>
                </a:solidFill>
                <a:cs typeface="Times New Roman" pitchFamily="18" charset="0"/>
              </a:rPr>
              <a:t> </a:t>
            </a:r>
            <a:endParaRPr lang="en-US" sz="2800" u="sng">
              <a:solidFill>
                <a:srgbClr val="FF0000"/>
              </a:solidFill>
              <a:cs typeface="Times New Roman" pitchFamily="18" charset="0"/>
            </a:endParaRPr>
          </a:p>
          <a:p>
            <a:r>
              <a:rPr lang="en-US" sz="2800">
                <a:cs typeface="Times New Roman" pitchFamily="18" charset="0"/>
              </a:rPr>
              <a:t>&lt;style&gt;</a:t>
            </a:r>
          </a:p>
          <a:p>
            <a:r>
              <a:rPr lang="en-US" sz="2800">
                <a:cs typeface="Times New Roman" pitchFamily="18" charset="0"/>
              </a:rPr>
              <a:t>	p{</a:t>
            </a:r>
          </a:p>
          <a:p>
            <a:r>
              <a:rPr lang="en-US" sz="2800">
                <a:cs typeface="Times New Roman" pitchFamily="18" charset="0"/>
              </a:rPr>
              <a:t>		color : red;</a:t>
            </a:r>
          </a:p>
          <a:p>
            <a:r>
              <a:rPr lang="en-US" sz="2800">
                <a:cs typeface="Times New Roman" pitchFamily="18" charset="0"/>
              </a:rPr>
              <a:t>		}</a:t>
            </a:r>
          </a:p>
          <a:p>
            <a:r>
              <a:rPr lang="en-US" sz="2800">
                <a:cs typeface="Times New Roman" pitchFamily="18" charset="0"/>
              </a:rPr>
              <a:t>&lt;/style&gt; </a:t>
            </a:r>
          </a:p>
          <a:p>
            <a:endParaRPr lang="en-US" sz="2800">
              <a:cs typeface="Times New Roman" pitchFamily="18" charset="0"/>
            </a:endParaRPr>
          </a:p>
          <a:p>
            <a:r>
              <a:rPr lang="en-US" sz="2800" i="1">
                <a:cs typeface="Times New Roman" pitchFamily="18" charset="0"/>
              </a:rPr>
              <a:t>&lt;p style = “color : blue ; text-indent : 50px”&gt;</a:t>
            </a:r>
          </a:p>
        </p:txBody>
      </p:sp>
      <p:sp>
        <p:nvSpPr>
          <p:cNvPr id="6"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a:t>
            </a:r>
            <a:r>
              <a:rPr lang="en-US" sz="3200" smtClean="0">
                <a:solidFill>
                  <a:srgbClr val="FFC000"/>
                </a:solidFill>
                <a:effectLst/>
                <a:cs typeface="Arial" pitchFamily="34" charset="0"/>
              </a:rPr>
              <a:t>- TEXT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2129718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5810D21-CAF8-4920-8EA3-565815C5F8EC}" type="slidenum">
              <a:rPr lang="en-US"/>
              <a:pPr/>
              <a:t>148</a:t>
            </a:fld>
            <a:endParaRPr lang="en-US"/>
          </a:p>
        </p:txBody>
      </p:sp>
      <p:sp>
        <p:nvSpPr>
          <p:cNvPr id="9" name="TextBox 8"/>
          <p:cNvSpPr txBox="1"/>
          <p:nvPr/>
        </p:nvSpPr>
        <p:spPr>
          <a:xfrm>
            <a:off x="381000" y="990600"/>
            <a:ext cx="8305800" cy="1384300"/>
          </a:xfrm>
          <a:prstGeom prst="rect">
            <a:avLst/>
          </a:prstGeom>
          <a:noFill/>
        </p:spPr>
        <p:txBody>
          <a:bodyPr>
            <a:spAutoFit/>
          </a:bodyPr>
          <a:lstStyle/>
          <a:p>
            <a:pPr marL="514350" indent="-514350">
              <a:buFont typeface="+mj-lt"/>
              <a:buAutoNum type="arabicPeriod" startAt="2"/>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text – indent : </a:t>
            </a:r>
            <a:r>
              <a:rPr lang="en-US" sz="2800" dirty="0" err="1">
                <a:solidFill>
                  <a:schemeClr val="tx1">
                    <a:lumMod val="95000"/>
                    <a:lumOff val="5000"/>
                  </a:schemeClr>
                </a:solidFill>
                <a:latin typeface="Arial" pitchFamily="34" charset="0"/>
                <a:cs typeface="Arial" pitchFamily="34" charset="0"/>
              </a:rPr>
              <a:t>tạo</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khoảng</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lùi</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đầu</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dòng</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cho</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một</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đoạn</a:t>
            </a:r>
            <a:r>
              <a:rPr lang="en-US" sz="2800" dirty="0">
                <a:solidFill>
                  <a:schemeClr val="tx1">
                    <a:lumMod val="95000"/>
                    <a:lumOff val="5000"/>
                  </a:schemeClr>
                </a:solidFill>
                <a:latin typeface="Arial" pitchFamily="34" charset="0"/>
                <a:cs typeface="Arial" pitchFamily="34" charset="0"/>
              </a:rPr>
              <a:t> text</a:t>
            </a:r>
            <a:endParaRPr lang="en-US" sz="2800" dirty="0">
              <a:latin typeface="Arial" pitchFamily="34" charset="0"/>
              <a:cs typeface="Arial" pitchFamily="34" charset="0"/>
            </a:endParaRPr>
          </a:p>
          <a:p>
            <a:pPr>
              <a:defRPr/>
            </a:pPr>
            <a:endParaRPr lang="en-US" sz="2800" dirty="0">
              <a:solidFill>
                <a:srgbClr val="FF0000"/>
              </a:solidFill>
              <a:latin typeface="Arial" pitchFamily="34" charset="0"/>
              <a:cs typeface="Arial" pitchFamily="34" charset="0"/>
            </a:endParaRPr>
          </a:p>
        </p:txBody>
      </p:sp>
      <p:sp>
        <p:nvSpPr>
          <p:cNvPr id="50181" name="Rectangle 6"/>
          <p:cNvSpPr>
            <a:spLocks noChangeArrowheads="1"/>
          </p:cNvSpPr>
          <p:nvPr/>
        </p:nvSpPr>
        <p:spPr bwMode="auto">
          <a:xfrm>
            <a:off x="552450" y="2209800"/>
            <a:ext cx="755491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u="sng">
                <a:cs typeface="Times New Roman" pitchFamily="18" charset="0"/>
              </a:rPr>
              <a:t>VD:</a:t>
            </a:r>
            <a:r>
              <a:rPr lang="en-US" sz="2800" b="1">
                <a:solidFill>
                  <a:srgbClr val="FF0000"/>
                </a:solidFill>
                <a:cs typeface="Times New Roman" pitchFamily="18" charset="0"/>
              </a:rPr>
              <a:t> </a:t>
            </a:r>
            <a:endParaRPr lang="en-US" sz="2800" u="sng">
              <a:solidFill>
                <a:srgbClr val="FF0000"/>
              </a:solidFill>
              <a:cs typeface="Times New Roman" pitchFamily="18" charset="0"/>
            </a:endParaRPr>
          </a:p>
          <a:p>
            <a:r>
              <a:rPr lang="en-US" sz="2800">
                <a:cs typeface="Times New Roman" pitchFamily="18" charset="0"/>
              </a:rPr>
              <a:t>&lt;style&gt;</a:t>
            </a:r>
          </a:p>
          <a:p>
            <a:r>
              <a:rPr lang="en-US" sz="2800">
                <a:cs typeface="Times New Roman" pitchFamily="18" charset="0"/>
              </a:rPr>
              <a:t>	p{</a:t>
            </a:r>
          </a:p>
          <a:p>
            <a:r>
              <a:rPr lang="en-US" sz="2800">
                <a:cs typeface="Times New Roman" pitchFamily="18" charset="0"/>
              </a:rPr>
              <a:t>		color : red;</a:t>
            </a:r>
          </a:p>
          <a:p>
            <a:r>
              <a:rPr lang="en-US" sz="2800">
                <a:cs typeface="Times New Roman" pitchFamily="18" charset="0"/>
              </a:rPr>
              <a:t>		}</a:t>
            </a:r>
          </a:p>
          <a:p>
            <a:r>
              <a:rPr lang="en-US" sz="2800">
                <a:cs typeface="Times New Roman" pitchFamily="18" charset="0"/>
              </a:rPr>
              <a:t>&lt;/style&gt; </a:t>
            </a:r>
          </a:p>
          <a:p>
            <a:endParaRPr lang="en-US" sz="2800">
              <a:cs typeface="Times New Roman" pitchFamily="18" charset="0"/>
            </a:endParaRPr>
          </a:p>
          <a:p>
            <a:r>
              <a:rPr lang="en-US" sz="2800" i="1">
                <a:cs typeface="Times New Roman" pitchFamily="18" charset="0"/>
              </a:rPr>
              <a:t>&lt;p style = “color : blue ; text-indent : 50px”&gt;</a:t>
            </a:r>
          </a:p>
        </p:txBody>
      </p:sp>
      <p:sp>
        <p:nvSpPr>
          <p:cNvPr id="6"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a:t>
            </a:r>
            <a:r>
              <a:rPr lang="en-US" sz="3200" smtClean="0">
                <a:solidFill>
                  <a:srgbClr val="FFC000"/>
                </a:solidFill>
                <a:effectLst/>
                <a:cs typeface="Arial" pitchFamily="34" charset="0"/>
              </a:rPr>
              <a:t>- TEXT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89255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4FC6FFCC-83A8-4C23-841E-AB8CACE2EA53}" type="slidenum">
              <a:rPr lang="en-US"/>
              <a:pPr/>
              <a:t>149</a:t>
            </a:fld>
            <a:endParaRPr lang="en-US"/>
          </a:p>
        </p:txBody>
      </p:sp>
      <p:sp>
        <p:nvSpPr>
          <p:cNvPr id="9" name="TextBox 8"/>
          <p:cNvSpPr txBox="1"/>
          <p:nvPr/>
        </p:nvSpPr>
        <p:spPr>
          <a:xfrm>
            <a:off x="381000" y="990600"/>
            <a:ext cx="8305800" cy="1384300"/>
          </a:xfrm>
          <a:prstGeom prst="rect">
            <a:avLst/>
          </a:prstGeom>
          <a:noFill/>
        </p:spPr>
        <p:txBody>
          <a:bodyPr>
            <a:spAutoFit/>
          </a:bodyPr>
          <a:lstStyle/>
          <a:p>
            <a:pPr marL="514350" indent="-514350">
              <a:buFont typeface="+mj-lt"/>
              <a:buAutoNum type="arabicPeriod" startAt="3"/>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text – align : </a:t>
            </a:r>
            <a:r>
              <a:rPr lang="en-US" sz="2800" dirty="0" err="1">
                <a:solidFill>
                  <a:schemeClr val="tx1">
                    <a:lumMod val="95000"/>
                    <a:lumOff val="5000"/>
                  </a:schemeClr>
                </a:solidFill>
                <a:latin typeface="Arial" pitchFamily="34" charset="0"/>
                <a:cs typeface="Arial" pitchFamily="34" charset="0"/>
              </a:rPr>
              <a:t>canh</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vị</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trí</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cho</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một</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đoạn</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văn</a:t>
            </a:r>
            <a:r>
              <a:rPr lang="en-US" sz="2800" dirty="0">
                <a:solidFill>
                  <a:schemeClr val="tx1">
                    <a:lumMod val="95000"/>
                    <a:lumOff val="5000"/>
                  </a:schemeClr>
                </a:solidFill>
                <a:latin typeface="Arial" pitchFamily="34" charset="0"/>
                <a:cs typeface="Arial" pitchFamily="34" charset="0"/>
              </a:rPr>
              <a:t> </a:t>
            </a:r>
            <a:r>
              <a:rPr lang="en-US" sz="2800" dirty="0" err="1">
                <a:solidFill>
                  <a:schemeClr val="tx1">
                    <a:lumMod val="95000"/>
                    <a:lumOff val="5000"/>
                  </a:schemeClr>
                </a:solidFill>
                <a:latin typeface="Arial" pitchFamily="34" charset="0"/>
                <a:cs typeface="Arial" pitchFamily="34" charset="0"/>
              </a:rPr>
              <a:t>bản</a:t>
            </a:r>
            <a:r>
              <a:rPr lang="en-US" sz="2800" dirty="0">
                <a:solidFill>
                  <a:schemeClr val="tx1">
                    <a:lumMod val="95000"/>
                    <a:lumOff val="5000"/>
                  </a:schemeClr>
                </a:solidFill>
                <a:latin typeface="Arial" pitchFamily="34" charset="0"/>
                <a:cs typeface="Arial" pitchFamily="34" charset="0"/>
              </a:rPr>
              <a:t> (</a:t>
            </a:r>
            <a:r>
              <a:rPr lang="en-US" sz="2800" dirty="0">
                <a:latin typeface="Arial" pitchFamily="34" charset="0"/>
                <a:cs typeface="Arial" pitchFamily="34" charset="0"/>
              </a:rPr>
              <a:t>left, right, </a:t>
            </a:r>
            <a:r>
              <a:rPr lang="en-US" sz="2800" dirty="0" err="1">
                <a:latin typeface="Arial" pitchFamily="34" charset="0"/>
                <a:cs typeface="Arial" pitchFamily="34" charset="0"/>
              </a:rPr>
              <a:t>center,justify</a:t>
            </a:r>
            <a:r>
              <a:rPr lang="en-US" sz="2800" dirty="0">
                <a:solidFill>
                  <a:schemeClr val="tx1">
                    <a:lumMod val="95000"/>
                    <a:lumOff val="5000"/>
                  </a:schemeClr>
                </a:solidFill>
                <a:latin typeface="Arial" pitchFamily="34" charset="0"/>
                <a:cs typeface="Arial" pitchFamily="34" charset="0"/>
              </a:rPr>
              <a:t>)</a:t>
            </a:r>
            <a:endParaRPr lang="en-US" sz="2800" dirty="0">
              <a:latin typeface="Arial" pitchFamily="34" charset="0"/>
              <a:cs typeface="Arial" pitchFamily="34" charset="0"/>
            </a:endParaRPr>
          </a:p>
          <a:p>
            <a:pPr>
              <a:defRPr/>
            </a:pPr>
            <a:endParaRPr lang="en-US" sz="2800" dirty="0">
              <a:solidFill>
                <a:srgbClr val="FF0000"/>
              </a:solidFill>
              <a:latin typeface="Arial" pitchFamily="34" charset="0"/>
              <a:cs typeface="Arial" pitchFamily="34" charset="0"/>
            </a:endParaRPr>
          </a:p>
        </p:txBody>
      </p:sp>
      <p:sp>
        <p:nvSpPr>
          <p:cNvPr id="51205" name="Rectangle 6"/>
          <p:cNvSpPr>
            <a:spLocks noChangeArrowheads="1"/>
          </p:cNvSpPr>
          <p:nvPr/>
        </p:nvSpPr>
        <p:spPr bwMode="auto">
          <a:xfrm>
            <a:off x="552450" y="2209800"/>
            <a:ext cx="7554913"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b="1" u="sng">
                <a:cs typeface="Times New Roman" pitchFamily="18" charset="0"/>
              </a:rPr>
              <a:t>VD:</a:t>
            </a:r>
            <a:r>
              <a:rPr lang="en-US" sz="2800" b="1">
                <a:solidFill>
                  <a:srgbClr val="FF0000"/>
                </a:solidFill>
                <a:cs typeface="Times New Roman" pitchFamily="18" charset="0"/>
              </a:rPr>
              <a:t> </a:t>
            </a:r>
            <a:endParaRPr lang="en-US" sz="2800" u="sng">
              <a:solidFill>
                <a:srgbClr val="FF0000"/>
              </a:solidFill>
              <a:cs typeface="Times New Roman" pitchFamily="18" charset="0"/>
            </a:endParaRPr>
          </a:p>
          <a:p>
            <a:r>
              <a:rPr lang="en-US" sz="2800">
                <a:cs typeface="Times New Roman" pitchFamily="18" charset="0"/>
              </a:rPr>
              <a:t>&lt;style&gt;</a:t>
            </a:r>
          </a:p>
          <a:p>
            <a:r>
              <a:rPr lang="en-US" sz="2800">
                <a:cs typeface="Times New Roman" pitchFamily="18" charset="0"/>
              </a:rPr>
              <a:t>	p{</a:t>
            </a:r>
          </a:p>
          <a:p>
            <a:r>
              <a:rPr lang="en-US" sz="2800">
                <a:cs typeface="Times New Roman" pitchFamily="18" charset="0"/>
              </a:rPr>
              <a:t>		text-indent : 50px;</a:t>
            </a:r>
          </a:p>
          <a:p>
            <a:r>
              <a:rPr lang="en-US" sz="2800">
                <a:cs typeface="Times New Roman" pitchFamily="18" charset="0"/>
              </a:rPr>
              <a:t>		text-align : left;</a:t>
            </a:r>
          </a:p>
          <a:p>
            <a:r>
              <a:rPr lang="en-US" sz="2800">
                <a:cs typeface="Times New Roman" pitchFamily="18" charset="0"/>
              </a:rPr>
              <a:t>	}</a:t>
            </a:r>
          </a:p>
          <a:p>
            <a:r>
              <a:rPr lang="en-US" sz="2800">
                <a:cs typeface="Times New Roman" pitchFamily="18" charset="0"/>
              </a:rPr>
              <a:t>&lt;/style&gt; </a:t>
            </a:r>
          </a:p>
        </p:txBody>
      </p:sp>
      <p:sp>
        <p:nvSpPr>
          <p:cNvPr id="6"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a:t>
            </a:r>
            <a:r>
              <a:rPr lang="en-US" sz="3200" smtClean="0">
                <a:solidFill>
                  <a:srgbClr val="FFC000"/>
                </a:solidFill>
                <a:effectLst/>
                <a:cs typeface="Arial" pitchFamily="34" charset="0"/>
              </a:rPr>
              <a:t>- TEXT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463819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076326"/>
            <a:ext cx="8305800" cy="5248275"/>
          </a:xfrm>
        </p:spPr>
        <p:txBody>
          <a:bodyPr/>
          <a:lstStyle/>
          <a:p>
            <a:pPr>
              <a:buFont typeface="Wingdings" panose="05000000000000000000" pitchFamily="2" charset="2"/>
              <a:buChar char="§"/>
            </a:pPr>
            <a:r>
              <a:rPr lang="en-US" sz="1400" smtClean="0"/>
              <a:t>Web Server </a:t>
            </a:r>
            <a:r>
              <a:rPr lang="vi-VN" sz="1400" smtClean="0"/>
              <a:t>là máy tính lớn được kết nối với tập hợp mạng máy tính mở rộng. </a:t>
            </a:r>
            <a:r>
              <a:rPr lang="en-US" sz="1400" smtClean="0"/>
              <a:t>M</a:t>
            </a:r>
            <a:r>
              <a:rPr lang="vi-VN" sz="1400" smtClean="0"/>
              <a:t>áy </a:t>
            </a:r>
            <a:r>
              <a:rPr lang="en-US" sz="1400" smtClean="0"/>
              <a:t>chủ</a:t>
            </a:r>
            <a:r>
              <a:rPr lang="vi-VN" sz="1400" smtClean="0"/>
              <a:t> có thể đọc các ngôn ngữ như file *.htm và *.html… </a:t>
            </a:r>
            <a:r>
              <a:rPr lang="en-US" sz="1400" smtClean="0">
                <a:sym typeface="Wingdings" panose="05000000000000000000" pitchFamily="2" charset="2"/>
              </a:rPr>
              <a:t> </a:t>
            </a:r>
            <a:r>
              <a:rPr lang="en-US" sz="1400" smtClean="0"/>
              <a:t>M</a:t>
            </a:r>
            <a:r>
              <a:rPr lang="vi-VN" sz="1400" smtClean="0"/>
              <a:t>áy chủ là kho để chứa toàn bộ dữ liệu hoạt động trên internet mà nó được giao quyền quản lý.</a:t>
            </a:r>
            <a:endParaRPr lang="en-US" sz="1400" smtClean="0"/>
          </a:p>
          <a:p>
            <a:pPr>
              <a:buFont typeface="Wingdings" panose="05000000000000000000" pitchFamily="2" charset="2"/>
              <a:buChar char="§"/>
            </a:pPr>
            <a:r>
              <a:rPr lang="vi-VN" sz="1400" smtClean="0"/>
              <a:t>Web server là một máy tính có dung lượng lớn, tốc độ rất cao để có thể lưu trữ vận hành tốt một kho dữ liệu trên internet</a:t>
            </a:r>
            <a:r>
              <a:rPr lang="en-US" sz="1400" smtClean="0"/>
              <a:t>. </a:t>
            </a:r>
            <a:r>
              <a:rPr lang="vi-VN" sz="1400" smtClean="0"/>
              <a:t>Các web server này phải đảm bảo hoạt động liên tục không ngừng nghỉ để duy trì cung cấp dữ liệu cho mạng lưới máy tính của mình.</a:t>
            </a:r>
            <a:endParaRPr lang="en-US" sz="140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15</a:t>
            </a:fld>
            <a:endParaRPr lang="en-US"/>
          </a:p>
        </p:txBody>
      </p:sp>
      <p:sp>
        <p:nvSpPr>
          <p:cNvPr id="4" name="Title 3"/>
          <p:cNvSpPr>
            <a:spLocks noGrp="1"/>
          </p:cNvSpPr>
          <p:nvPr>
            <p:ph type="title"/>
          </p:nvPr>
        </p:nvSpPr>
        <p:spPr/>
        <p:txBody>
          <a:bodyPr/>
          <a:lstStyle/>
          <a:p>
            <a:r>
              <a:rPr lang="en-US" smtClean="0"/>
              <a:t>Web server</a:t>
            </a:r>
            <a:endParaRPr lang="en-US"/>
          </a:p>
        </p:txBody>
      </p:sp>
      <p:pic>
        <p:nvPicPr>
          <p:cNvPr id="5" name="Picture 4"/>
          <p:cNvPicPr>
            <a:picLocks noChangeAspect="1"/>
          </p:cNvPicPr>
          <p:nvPr/>
        </p:nvPicPr>
        <p:blipFill>
          <a:blip r:embed="rId2"/>
          <a:stretch>
            <a:fillRect/>
          </a:stretch>
        </p:blipFill>
        <p:spPr>
          <a:xfrm>
            <a:off x="1062038" y="2552190"/>
            <a:ext cx="7091362" cy="3904967"/>
          </a:xfrm>
          <a:prstGeom prst="rect">
            <a:avLst/>
          </a:prstGeom>
        </p:spPr>
      </p:pic>
    </p:spTree>
    <p:extLst>
      <p:ext uri="{BB962C8B-B14F-4D97-AF65-F5344CB8AC3E}">
        <p14:creationId xmlns:p14="http://schemas.microsoft.com/office/powerpoint/2010/main" val="15346140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44AF568-DFD7-456A-905C-BFB861F89C4C}" type="slidenum">
              <a:rPr lang="en-US"/>
              <a:pPr/>
              <a:t>150</a:t>
            </a:fld>
            <a:endParaRPr lang="en-US"/>
          </a:p>
        </p:txBody>
      </p:sp>
      <p:sp>
        <p:nvSpPr>
          <p:cNvPr id="9" name="TextBox 8"/>
          <p:cNvSpPr txBox="1"/>
          <p:nvPr/>
        </p:nvSpPr>
        <p:spPr>
          <a:xfrm>
            <a:off x="838200" y="1223963"/>
            <a:ext cx="7848600" cy="5478462"/>
          </a:xfrm>
          <a:prstGeom prst="rect">
            <a:avLst/>
          </a:prstGeom>
          <a:noFill/>
        </p:spPr>
        <p:txBody>
          <a:bodyPr>
            <a:spAutoFit/>
          </a:bodyPr>
          <a:lstStyle/>
          <a:p>
            <a:pPr marL="514350" indent="-514350">
              <a:buFont typeface="+mj-lt"/>
              <a:buAutoNum type="arabicPeriod" startAt="4"/>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text – transform :</a:t>
            </a:r>
          </a:p>
          <a:p>
            <a:pPr marL="895350" indent="-342900" algn="just">
              <a:lnSpc>
                <a:spcPct val="150000"/>
              </a:lnSpc>
              <a:buFontTx/>
              <a:buChar char="-"/>
              <a:defRPr/>
            </a:pPr>
            <a:r>
              <a:rPr lang="en-US" sz="2800" dirty="0">
                <a:cs typeface="Times New Roman" pitchFamily="18" charset="0"/>
              </a:rPr>
              <a:t>Uppercase: </a:t>
            </a:r>
            <a:r>
              <a:rPr lang="en-US" sz="2800" dirty="0" err="1">
                <a:cs typeface="Times New Roman" pitchFamily="18" charset="0"/>
              </a:rPr>
              <a:t>chữ</a:t>
            </a:r>
            <a:r>
              <a:rPr lang="en-US" sz="2800" dirty="0">
                <a:cs typeface="Times New Roman" pitchFamily="18" charset="0"/>
              </a:rPr>
              <a:t> </a:t>
            </a:r>
            <a:r>
              <a:rPr lang="en-US" sz="2800" dirty="0" err="1">
                <a:cs typeface="Times New Roman" pitchFamily="18" charset="0"/>
              </a:rPr>
              <a:t>hoa</a:t>
            </a:r>
            <a:endParaRPr lang="en-US" sz="2800" dirty="0">
              <a:cs typeface="Times New Roman" pitchFamily="18" charset="0"/>
            </a:endParaRPr>
          </a:p>
          <a:p>
            <a:pPr marL="895350" indent="-342900" algn="just">
              <a:lnSpc>
                <a:spcPct val="150000"/>
              </a:lnSpc>
              <a:buFontTx/>
              <a:buChar char="-"/>
              <a:defRPr/>
            </a:pPr>
            <a:r>
              <a:rPr lang="en-US" sz="2800" dirty="0">
                <a:cs typeface="Times New Roman" pitchFamily="18" charset="0"/>
              </a:rPr>
              <a:t>Lowercase : </a:t>
            </a:r>
            <a:r>
              <a:rPr lang="en-US" sz="2800" dirty="0" err="1">
                <a:cs typeface="Times New Roman" pitchFamily="18" charset="0"/>
              </a:rPr>
              <a:t>chữ</a:t>
            </a:r>
            <a:r>
              <a:rPr lang="en-US" sz="2800" dirty="0">
                <a:cs typeface="Times New Roman" pitchFamily="18" charset="0"/>
              </a:rPr>
              <a:t> </a:t>
            </a:r>
            <a:r>
              <a:rPr lang="en-US" sz="2800" dirty="0" err="1">
                <a:cs typeface="Times New Roman" pitchFamily="18" charset="0"/>
              </a:rPr>
              <a:t>thường</a:t>
            </a:r>
            <a:endParaRPr lang="en-US" sz="2800" dirty="0">
              <a:cs typeface="Times New Roman" pitchFamily="18" charset="0"/>
            </a:endParaRPr>
          </a:p>
          <a:p>
            <a:pPr marL="895350" indent="-342900" algn="just">
              <a:lnSpc>
                <a:spcPct val="150000"/>
              </a:lnSpc>
              <a:buFontTx/>
              <a:buChar char="-"/>
              <a:defRPr/>
            </a:pPr>
            <a:r>
              <a:rPr lang="en-US" sz="2800" dirty="0">
                <a:cs typeface="Times New Roman" pitchFamily="18" charset="0"/>
              </a:rPr>
              <a:t>Capitalize : </a:t>
            </a:r>
            <a:r>
              <a:rPr lang="en-US" sz="2800" dirty="0" err="1">
                <a:cs typeface="Times New Roman" pitchFamily="18" charset="0"/>
              </a:rPr>
              <a:t>viết</a:t>
            </a:r>
            <a:r>
              <a:rPr lang="en-US" sz="2800" dirty="0">
                <a:cs typeface="Times New Roman" pitchFamily="18" charset="0"/>
              </a:rPr>
              <a:t> </a:t>
            </a:r>
            <a:r>
              <a:rPr lang="en-US" sz="2800" dirty="0" err="1">
                <a:cs typeface="Times New Roman" pitchFamily="18" charset="0"/>
              </a:rPr>
              <a:t>hoa</a:t>
            </a:r>
            <a:r>
              <a:rPr lang="en-US" sz="2800" dirty="0">
                <a:cs typeface="Times New Roman" pitchFamily="18" charset="0"/>
              </a:rPr>
              <a:t> </a:t>
            </a:r>
            <a:r>
              <a:rPr lang="en-US" sz="2800" dirty="0" err="1">
                <a:cs typeface="Times New Roman" pitchFamily="18" charset="0"/>
              </a:rPr>
              <a:t>chữ</a:t>
            </a:r>
            <a:r>
              <a:rPr lang="en-US" sz="2800" dirty="0">
                <a:cs typeface="Times New Roman" pitchFamily="18" charset="0"/>
              </a:rPr>
              <a:t> </a:t>
            </a:r>
            <a:r>
              <a:rPr lang="en-US" sz="2800" dirty="0" err="1">
                <a:cs typeface="Times New Roman" pitchFamily="18" charset="0"/>
              </a:rPr>
              <a:t>đầu</a:t>
            </a:r>
            <a:endParaRPr lang="en-US" sz="2800" dirty="0">
              <a:cs typeface="Times New Roman" pitchFamily="18" charset="0"/>
            </a:endParaRPr>
          </a:p>
          <a:p>
            <a:pPr marL="895350" indent="-342900" algn="just">
              <a:lnSpc>
                <a:spcPct val="150000"/>
              </a:lnSpc>
              <a:buFontTx/>
              <a:buChar char="-"/>
              <a:defRPr/>
            </a:pPr>
            <a:r>
              <a:rPr lang="en-US" sz="2800" dirty="0" err="1">
                <a:cs typeface="Times New Roman" pitchFamily="18" charset="0"/>
              </a:rPr>
              <a:t>Overline</a:t>
            </a:r>
            <a:r>
              <a:rPr lang="en-US" sz="2800" dirty="0">
                <a:cs typeface="Times New Roman" pitchFamily="18" charset="0"/>
              </a:rPr>
              <a:t> : </a:t>
            </a:r>
            <a:r>
              <a:rPr lang="en-US" sz="2800" dirty="0" err="1">
                <a:cs typeface="Times New Roman" pitchFamily="18" charset="0"/>
              </a:rPr>
              <a:t>chữ</a:t>
            </a:r>
            <a:r>
              <a:rPr lang="en-US" sz="2800" dirty="0">
                <a:cs typeface="Times New Roman" pitchFamily="18" charset="0"/>
              </a:rPr>
              <a:t> </a:t>
            </a:r>
            <a:r>
              <a:rPr lang="en-US" sz="2800" dirty="0" err="1">
                <a:cs typeface="Times New Roman" pitchFamily="18" charset="0"/>
              </a:rPr>
              <a:t>gạch</a:t>
            </a:r>
            <a:r>
              <a:rPr lang="en-US" sz="2800" dirty="0">
                <a:cs typeface="Times New Roman" pitchFamily="18" charset="0"/>
              </a:rPr>
              <a:t> </a:t>
            </a:r>
            <a:r>
              <a:rPr lang="en-US" sz="2800" dirty="0" err="1">
                <a:cs typeface="Times New Roman" pitchFamily="18" charset="0"/>
              </a:rPr>
              <a:t>trên</a:t>
            </a:r>
            <a:r>
              <a:rPr lang="en-US" sz="2800" dirty="0">
                <a:cs typeface="Times New Roman" pitchFamily="18" charset="0"/>
              </a:rPr>
              <a:t> </a:t>
            </a:r>
            <a:r>
              <a:rPr lang="en-US" sz="2800" dirty="0" err="1">
                <a:cs typeface="Times New Roman" pitchFamily="18" charset="0"/>
              </a:rPr>
              <a:t>đầu</a:t>
            </a:r>
            <a:endParaRPr lang="en-US" sz="2800" dirty="0">
              <a:cs typeface="Times New Roman" pitchFamily="18" charset="0"/>
            </a:endParaRPr>
          </a:p>
          <a:p>
            <a:pPr marL="895350" indent="-342900" algn="just">
              <a:lnSpc>
                <a:spcPct val="150000"/>
              </a:lnSpc>
              <a:buFontTx/>
              <a:buChar char="-"/>
              <a:defRPr/>
            </a:pPr>
            <a:r>
              <a:rPr lang="en-US" sz="2800" dirty="0">
                <a:cs typeface="Times New Roman" pitchFamily="18" charset="0"/>
              </a:rPr>
              <a:t>Blink : </a:t>
            </a:r>
            <a:r>
              <a:rPr lang="en-US" sz="2800" dirty="0" err="1">
                <a:cs typeface="Times New Roman" pitchFamily="18" charset="0"/>
              </a:rPr>
              <a:t>chữ</a:t>
            </a:r>
            <a:r>
              <a:rPr lang="en-US" sz="2800" dirty="0">
                <a:cs typeface="Times New Roman" pitchFamily="18" charset="0"/>
              </a:rPr>
              <a:t> </a:t>
            </a:r>
            <a:r>
              <a:rPr lang="en-US" sz="2800" dirty="0" err="1">
                <a:cs typeface="Times New Roman" pitchFamily="18" charset="0"/>
              </a:rPr>
              <a:t>nhấp</a:t>
            </a:r>
            <a:r>
              <a:rPr lang="en-US" sz="2800" dirty="0">
                <a:cs typeface="Times New Roman" pitchFamily="18" charset="0"/>
              </a:rPr>
              <a:t> </a:t>
            </a:r>
            <a:r>
              <a:rPr lang="en-US" sz="2800" dirty="0" err="1">
                <a:cs typeface="Times New Roman" pitchFamily="18" charset="0"/>
              </a:rPr>
              <a:t>nháy</a:t>
            </a:r>
            <a:r>
              <a:rPr lang="en-US" sz="2800" dirty="0">
                <a:cs typeface="Times New Roman" pitchFamily="18" charset="0"/>
              </a:rPr>
              <a:t>.</a:t>
            </a:r>
          </a:p>
          <a:p>
            <a:pPr marL="542925" indent="-514350" algn="just">
              <a:lnSpc>
                <a:spcPct val="150000"/>
              </a:lnSpc>
              <a:buFont typeface="+mj-lt"/>
              <a:buAutoNum type="arabicPeriod" startAt="5"/>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letter- spacing:</a:t>
            </a:r>
          </a:p>
          <a:p>
            <a:pPr marL="552450" algn="just">
              <a:lnSpc>
                <a:spcPct val="150000"/>
              </a:lnSpc>
              <a:defRPr/>
            </a:pPr>
            <a:endParaRPr lang="en-US" sz="2800" dirty="0">
              <a:cs typeface="Times New Roman" pitchFamily="18" charset="0"/>
            </a:endParaRPr>
          </a:p>
          <a:p>
            <a:pPr>
              <a:defRPr/>
            </a:pPr>
            <a:endParaRPr lang="en-US" sz="2800" dirty="0">
              <a:solidFill>
                <a:srgbClr val="FF0000"/>
              </a:solidFill>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a:t>
            </a:r>
            <a:r>
              <a:rPr lang="en-US" sz="3200" smtClean="0">
                <a:solidFill>
                  <a:srgbClr val="FFC000"/>
                </a:solidFill>
                <a:effectLst/>
                <a:cs typeface="Arial" pitchFamily="34" charset="0"/>
              </a:rPr>
              <a:t>- TEXT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2999688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BA6CE69-0DEE-4CA6-AD07-0474CDC6FB9C}" type="slidenum">
              <a:rPr lang="en-US"/>
              <a:pPr/>
              <a:t>151</a:t>
            </a:fld>
            <a:endParaRPr lang="en-US"/>
          </a:p>
        </p:txBody>
      </p:sp>
      <p:sp>
        <p:nvSpPr>
          <p:cNvPr id="9" name="TextBox 8"/>
          <p:cNvSpPr txBox="1"/>
          <p:nvPr/>
        </p:nvSpPr>
        <p:spPr>
          <a:xfrm>
            <a:off x="838200" y="1223963"/>
            <a:ext cx="7848600" cy="4400550"/>
          </a:xfrm>
          <a:prstGeom prst="rect">
            <a:avLst/>
          </a:prstGeom>
          <a:noFill/>
        </p:spPr>
        <p:txBody>
          <a:bodyPr>
            <a:spAutoFit/>
          </a:bodyPr>
          <a:lstStyle/>
          <a:p>
            <a:pPr marL="514350" indent="-514350">
              <a:buFont typeface="+mj-lt"/>
              <a:buAutoNum type="arabicPeriod" startAt="6"/>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word-spacing:</a:t>
            </a:r>
          </a:p>
          <a:p>
            <a:pPr>
              <a:defRPr/>
            </a:pPr>
            <a:endParaRPr lang="en-US" sz="2800" b="1" dirty="0">
              <a:solidFill>
                <a:srgbClr val="FF0000"/>
              </a:solidFill>
              <a:latin typeface="Arial" pitchFamily="34" charset="0"/>
              <a:cs typeface="Arial" pitchFamily="34" charset="0"/>
            </a:endParaRPr>
          </a:p>
          <a:p>
            <a:pPr marL="514350" indent="-514350">
              <a:buFont typeface="+mj-lt"/>
              <a:buAutoNum type="arabicPeriod" startAt="7"/>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text – decoration :</a:t>
            </a:r>
          </a:p>
          <a:p>
            <a:pPr marL="895350" indent="-342900" algn="just">
              <a:lnSpc>
                <a:spcPct val="150000"/>
              </a:lnSpc>
              <a:buFontTx/>
              <a:buChar char="-"/>
              <a:defRPr/>
            </a:pPr>
            <a:r>
              <a:rPr lang="en-US" sz="2800" dirty="0">
                <a:cs typeface="Times New Roman" pitchFamily="18" charset="0"/>
              </a:rPr>
              <a:t>Underline</a:t>
            </a:r>
          </a:p>
          <a:p>
            <a:pPr marL="895350" indent="-342900" algn="just">
              <a:lnSpc>
                <a:spcPct val="150000"/>
              </a:lnSpc>
              <a:buFontTx/>
              <a:buChar char="-"/>
              <a:defRPr/>
            </a:pPr>
            <a:r>
              <a:rPr lang="en-US" sz="2800" dirty="0">
                <a:cs typeface="Times New Roman" pitchFamily="18" charset="0"/>
              </a:rPr>
              <a:t>Line-through</a:t>
            </a:r>
          </a:p>
          <a:p>
            <a:pPr marL="895350" indent="-342900" algn="just">
              <a:lnSpc>
                <a:spcPct val="150000"/>
              </a:lnSpc>
              <a:buFontTx/>
              <a:buChar char="-"/>
              <a:defRPr/>
            </a:pPr>
            <a:r>
              <a:rPr lang="en-US" sz="2800" dirty="0">
                <a:cs typeface="Times New Roman" pitchFamily="18" charset="0"/>
              </a:rPr>
              <a:t>None</a:t>
            </a:r>
          </a:p>
          <a:p>
            <a:pPr marL="895350" indent="-342900" algn="just">
              <a:lnSpc>
                <a:spcPct val="150000"/>
              </a:lnSpc>
              <a:buFontTx/>
              <a:buChar char="-"/>
              <a:defRPr/>
            </a:pPr>
            <a:endParaRPr lang="en-US" sz="2800" dirty="0">
              <a:cs typeface="Times New Roman" pitchFamily="18" charset="0"/>
            </a:endParaRPr>
          </a:p>
          <a:p>
            <a:pPr>
              <a:defRPr/>
            </a:pPr>
            <a:endParaRPr lang="en-US" sz="2800" dirty="0">
              <a:solidFill>
                <a:srgbClr val="FF0000"/>
              </a:solidFill>
              <a:latin typeface="Arial" pitchFamily="34" charset="0"/>
              <a:cs typeface="Arial" pitchFamily="34" charset="0"/>
            </a:endParaRPr>
          </a:p>
        </p:txBody>
      </p:sp>
      <p:sp>
        <p:nvSpPr>
          <p:cNvPr id="5" name="Title 2"/>
          <p:cNvSpPr txBox="1">
            <a:spLocks/>
          </p:cNvSpPr>
          <p:nvPr/>
        </p:nvSpPr>
        <p:spPr>
          <a:xfrm>
            <a:off x="457200" y="76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effectLst/>
                <a:cs typeface="Arial" pitchFamily="34" charset="0"/>
              </a:rPr>
              <a:t>CSS </a:t>
            </a:r>
            <a:r>
              <a:rPr lang="en-US" sz="3200" smtClean="0">
                <a:solidFill>
                  <a:srgbClr val="FFC000"/>
                </a:solidFill>
                <a:effectLst/>
                <a:cs typeface="Arial" pitchFamily="34" charset="0"/>
              </a:rPr>
              <a:t>- TEXT</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2657925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44500" y="127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cs typeface="Arial" pitchFamily="34" charset="0"/>
              </a:rPr>
              <a:t>PSEUDO CLASS</a:t>
            </a:r>
            <a:endParaRPr lang="vi-VN" sz="3200" dirty="0">
              <a:solidFill>
                <a:srgbClr val="FFC000"/>
              </a:solidFill>
              <a:effectLst/>
              <a:cs typeface="Arial" pitchFamily="34" charset="0"/>
            </a:endParaRPr>
          </a:p>
        </p:txBody>
      </p:sp>
      <p:sp>
        <p:nvSpPr>
          <p:cNvPr id="5427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4EECE5DB-CA9C-475F-BF1C-36450EDA0B98}" type="slidenum">
              <a:rPr lang="en-US"/>
              <a:pPr/>
              <a:t>152</a:t>
            </a:fld>
            <a:endParaRPr lang="en-US"/>
          </a:p>
        </p:txBody>
      </p:sp>
      <p:pic>
        <p:nvPicPr>
          <p:cNvPr id="65538" name="Picture 2"/>
          <p:cNvPicPr>
            <a:picLocks noChangeAspect="1" noChangeArrowheads="1"/>
          </p:cNvPicPr>
          <p:nvPr/>
        </p:nvPicPr>
        <p:blipFill>
          <a:blip r:embed="rId3"/>
          <a:srcRect/>
          <a:stretch>
            <a:fillRect/>
          </a:stretch>
        </p:blipFill>
        <p:spPr bwMode="auto">
          <a:xfrm>
            <a:off x="76200" y="1219200"/>
            <a:ext cx="4189413" cy="4114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a:blip r:embed="rId4"/>
          <a:srcRect/>
          <a:stretch>
            <a:fillRect/>
          </a:stretch>
        </p:blipFill>
        <p:spPr bwMode="auto">
          <a:xfrm>
            <a:off x="4419600" y="1219200"/>
            <a:ext cx="4667250" cy="41148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26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B04B7AD-AFB0-4997-B0B9-C39BDB63CD66}" type="slidenum">
              <a:rPr lang="en-US"/>
              <a:pPr/>
              <a:t>153</a:t>
            </a:fld>
            <a:endParaRPr lang="en-US"/>
          </a:p>
        </p:txBody>
      </p:sp>
      <p:sp>
        <p:nvSpPr>
          <p:cNvPr id="9" name="TextBox 8"/>
          <p:cNvSpPr txBox="1"/>
          <p:nvPr/>
        </p:nvSpPr>
        <p:spPr>
          <a:xfrm>
            <a:off x="609600" y="1223963"/>
            <a:ext cx="8077200" cy="5908675"/>
          </a:xfrm>
          <a:prstGeom prst="rect">
            <a:avLst/>
          </a:prstGeom>
          <a:noFill/>
        </p:spPr>
        <p:txBody>
          <a:bodyPr>
            <a:spAutoFit/>
          </a:bodyPr>
          <a:lstStyle/>
          <a:p>
            <a:pPr marL="514350" indent="-514350">
              <a:buFont typeface="+mj-lt"/>
              <a:buAutoNum type="arabicPeriod"/>
              <a:defRPr/>
            </a:pPr>
            <a:r>
              <a:rPr lang="en-US" sz="2800" b="1" dirty="0">
                <a:solidFill>
                  <a:srgbClr val="FF0000"/>
                </a:solidFill>
                <a:latin typeface="Arial" pitchFamily="34" charset="0"/>
                <a:cs typeface="Arial" pitchFamily="34" charset="0"/>
              </a:rPr>
              <a:t>Pseudo </a:t>
            </a:r>
            <a:r>
              <a:rPr lang="en-US" sz="2800" b="1" dirty="0" err="1">
                <a:solidFill>
                  <a:srgbClr val="FF0000"/>
                </a:solidFill>
                <a:latin typeface="Arial" pitchFamily="34" charset="0"/>
                <a:cs typeface="Arial" pitchFamily="34" charset="0"/>
              </a:rPr>
              <a:t>là</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gì</a:t>
            </a:r>
            <a:r>
              <a:rPr lang="en-US" sz="2800" b="1" dirty="0">
                <a:solidFill>
                  <a:srgbClr val="FF0000"/>
                </a:solidFill>
                <a:latin typeface="Arial" pitchFamily="34" charset="0"/>
                <a:cs typeface="Arial" pitchFamily="34" charset="0"/>
              </a:rPr>
              <a:t> ? </a:t>
            </a:r>
          </a:p>
          <a:p>
            <a:pPr marL="895350" indent="-342900" algn="just">
              <a:lnSpc>
                <a:spcPct val="150000"/>
              </a:lnSpc>
              <a:buFontTx/>
              <a:buChar char="-"/>
              <a:defRPr/>
            </a:pPr>
            <a:r>
              <a:rPr lang="en-US" sz="2800" dirty="0">
                <a:latin typeface="Arial" pitchFamily="34" charset="0"/>
                <a:cs typeface="Arial" pitchFamily="34" charset="0"/>
              </a:rPr>
              <a:t>Pseudo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giả</a:t>
            </a:r>
            <a:endParaRPr lang="en-US" sz="2800" dirty="0">
              <a:latin typeface="Arial" pitchFamily="34" charset="0"/>
              <a:cs typeface="Arial" pitchFamily="34" charset="0"/>
            </a:endParaRPr>
          </a:p>
          <a:p>
            <a:pPr marL="895350" indent="-342900" algn="just">
              <a:lnSpc>
                <a:spcPct val="150000"/>
              </a:lnSpc>
              <a:buFontTx/>
              <a:buChar char="-"/>
              <a:defRPr/>
            </a:pPr>
            <a:r>
              <a:rPr lang="en-US" sz="2800" dirty="0" err="1">
                <a:latin typeface="Arial" pitchFamily="34" charset="0"/>
                <a:cs typeface="Arial" pitchFamily="34" charset="0"/>
              </a:rPr>
              <a:t>Chức</a:t>
            </a:r>
            <a:r>
              <a:rPr lang="en-US" sz="2800" dirty="0">
                <a:latin typeface="Arial" pitchFamily="34" charset="0"/>
                <a:cs typeface="Arial" pitchFamily="34" charset="0"/>
              </a:rPr>
              <a:t> </a:t>
            </a:r>
            <a:r>
              <a:rPr lang="en-US" sz="2800" dirty="0" err="1">
                <a:latin typeface="Arial" pitchFamily="34" charset="0"/>
                <a:cs typeface="Arial" pitchFamily="34" charset="0"/>
              </a:rPr>
              <a:t>năng</a:t>
            </a:r>
            <a:r>
              <a:rPr lang="en-US" sz="2800" dirty="0">
                <a:latin typeface="Arial" pitchFamily="34" charset="0"/>
                <a:cs typeface="Arial" pitchFamily="34" charset="0"/>
              </a:rPr>
              <a:t> : </a:t>
            </a:r>
            <a:r>
              <a:rPr lang="en-US" sz="2800" dirty="0" err="1">
                <a:latin typeface="Arial" pitchFamily="34" charset="0"/>
                <a:cs typeface="Arial" pitchFamily="34" charset="0"/>
              </a:rPr>
              <a:t>tạo</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hiệu</a:t>
            </a:r>
            <a:r>
              <a:rPr lang="en-US" sz="2800" dirty="0">
                <a:latin typeface="Arial" pitchFamily="34" charset="0"/>
                <a:cs typeface="Arial" pitchFamily="34" charset="0"/>
              </a:rPr>
              <a:t> </a:t>
            </a:r>
            <a:r>
              <a:rPr lang="en-US" sz="2800" dirty="0" err="1">
                <a:latin typeface="Arial" pitchFamily="34" charset="0"/>
                <a:cs typeface="Arial" pitchFamily="34" charset="0"/>
              </a:rPr>
              <a:t>ứng</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kết</a:t>
            </a:r>
            <a:endParaRPr lang="en-US" sz="2800" dirty="0">
              <a:latin typeface="Arial" pitchFamily="34" charset="0"/>
              <a:cs typeface="Arial" pitchFamily="34" charset="0"/>
            </a:endParaRPr>
          </a:p>
          <a:p>
            <a:pPr marL="514350" indent="-514350">
              <a:buFont typeface="+mj-lt"/>
              <a:buAutoNum type="arabicPeriod" startAt="2"/>
              <a:defRPr/>
            </a:pPr>
            <a:r>
              <a:rPr lang="en-US" sz="2800" b="1" dirty="0" err="1">
                <a:solidFill>
                  <a:srgbClr val="FF0000"/>
                </a:solidFill>
                <a:latin typeface="Arial" pitchFamily="34" charset="0"/>
                <a:cs typeface="Arial" pitchFamily="34" charset="0"/>
              </a:rPr>
              <a:t>Các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loại</a:t>
            </a:r>
            <a:r>
              <a:rPr lang="en-US" sz="2800" b="1" dirty="0">
                <a:solidFill>
                  <a:srgbClr val="FF0000"/>
                </a:solidFill>
                <a:latin typeface="Arial" pitchFamily="34" charset="0"/>
                <a:cs typeface="Arial" pitchFamily="34" charset="0"/>
              </a:rPr>
              <a:t> Pseudo:</a:t>
            </a:r>
          </a:p>
          <a:p>
            <a:pPr marL="342900" indent="-342900" algn="just">
              <a:lnSpc>
                <a:spcPct val="150000"/>
              </a:lnSpc>
              <a:buFontTx/>
              <a:buChar char="-"/>
              <a:defRPr/>
            </a:pPr>
            <a:r>
              <a:rPr lang="en-US" sz="2800" dirty="0">
                <a:latin typeface="Arial" pitchFamily="34" charset="0"/>
                <a:cs typeface="Arial" pitchFamily="34" charset="0"/>
              </a:rPr>
              <a:t>Link : </a:t>
            </a:r>
            <a:r>
              <a:rPr lang="en-US" sz="2800" dirty="0" err="1">
                <a:latin typeface="Arial" pitchFamily="34" charset="0"/>
                <a:cs typeface="Arial" pitchFamily="34" charset="0"/>
              </a:rPr>
              <a:t>tạo</a:t>
            </a:r>
            <a:r>
              <a:rPr lang="en-US" sz="2800" dirty="0">
                <a:latin typeface="Arial" pitchFamily="34" charset="0"/>
                <a:cs typeface="Arial" pitchFamily="34" charset="0"/>
              </a:rPr>
              <a:t> </a:t>
            </a:r>
            <a:r>
              <a:rPr lang="en-US" sz="2800" dirty="0" err="1">
                <a:latin typeface="Arial" pitchFamily="34" charset="0"/>
                <a:cs typeface="Arial" pitchFamily="34" charset="0"/>
              </a:rPr>
              <a:t>hiệu</a:t>
            </a:r>
            <a:r>
              <a:rPr lang="en-US" sz="2800" dirty="0">
                <a:latin typeface="Arial" pitchFamily="34" charset="0"/>
                <a:cs typeface="Arial" pitchFamily="34" charset="0"/>
              </a:rPr>
              <a:t> </a:t>
            </a:r>
            <a:r>
              <a:rPr lang="en-US" sz="2800" dirty="0" err="1">
                <a:latin typeface="Arial" pitchFamily="34" charset="0"/>
                <a:cs typeface="Arial" pitchFamily="34" charset="0"/>
              </a:rPr>
              <a:t>ứng</a:t>
            </a:r>
            <a:r>
              <a:rPr lang="en-US" sz="2800" dirty="0">
                <a:latin typeface="Arial" pitchFamily="34" charset="0"/>
                <a:cs typeface="Arial" pitchFamily="34" charset="0"/>
              </a:rPr>
              <a:t> </a:t>
            </a:r>
            <a:r>
              <a:rPr lang="en-US" sz="2800" dirty="0" err="1">
                <a:latin typeface="Arial" pitchFamily="34" charset="0"/>
                <a:cs typeface="Arial" pitchFamily="34" charset="0"/>
              </a:rPr>
              <a:t>với</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kết</a:t>
            </a:r>
            <a:r>
              <a:rPr lang="en-US" sz="2800" dirty="0">
                <a:latin typeface="Arial" pitchFamily="34" charset="0"/>
                <a:cs typeface="Arial" pitchFamily="34" charset="0"/>
              </a:rPr>
              <a:t> </a:t>
            </a:r>
            <a:r>
              <a:rPr lang="en-US" sz="2800" dirty="0" err="1">
                <a:latin typeface="Arial" pitchFamily="34" charset="0"/>
                <a:cs typeface="Arial" pitchFamily="34" charset="0"/>
              </a:rPr>
              <a:t>chưa</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thăm</a:t>
            </a:r>
            <a:endParaRPr lang="en-US" sz="2800" dirty="0">
              <a:latin typeface="Arial" pitchFamily="34" charset="0"/>
              <a:cs typeface="Arial" pitchFamily="34" charset="0"/>
            </a:endParaRPr>
          </a:p>
          <a:p>
            <a:pPr marL="342900" indent="-342900" algn="just">
              <a:lnSpc>
                <a:spcPct val="150000"/>
              </a:lnSpc>
              <a:buFontTx/>
              <a:buChar char="-"/>
              <a:defRPr/>
            </a:pPr>
            <a:r>
              <a:rPr lang="en-US" sz="2800" dirty="0">
                <a:latin typeface="Arial" pitchFamily="34" charset="0"/>
                <a:cs typeface="Arial" pitchFamily="34" charset="0"/>
              </a:rPr>
              <a:t>Visited :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kết</a:t>
            </a:r>
            <a:r>
              <a:rPr lang="en-US" sz="2800" dirty="0">
                <a:latin typeface="Arial" pitchFamily="34" charset="0"/>
                <a:cs typeface="Arial" pitchFamily="34" charset="0"/>
              </a:rPr>
              <a:t> </a:t>
            </a:r>
            <a:r>
              <a:rPr lang="en-US" sz="2800" dirty="0" err="1">
                <a:latin typeface="Arial" pitchFamily="34" charset="0"/>
                <a:cs typeface="Arial" pitchFamily="34" charset="0"/>
              </a:rPr>
              <a:t>đã</a:t>
            </a:r>
            <a:r>
              <a:rPr lang="en-US" sz="2800" dirty="0">
                <a:latin typeface="Arial" pitchFamily="34" charset="0"/>
                <a:cs typeface="Arial" pitchFamily="34" charset="0"/>
              </a:rPr>
              <a:t> </a:t>
            </a:r>
            <a:r>
              <a:rPr lang="en-US" sz="2800" dirty="0" err="1">
                <a:latin typeface="Arial" pitchFamily="34" charset="0"/>
                <a:cs typeface="Arial" pitchFamily="34" charset="0"/>
              </a:rPr>
              <a:t>xem</a:t>
            </a:r>
            <a:endParaRPr lang="en-US" sz="2800" dirty="0">
              <a:latin typeface="Arial" pitchFamily="34" charset="0"/>
              <a:cs typeface="Arial" pitchFamily="34" charset="0"/>
            </a:endParaRPr>
          </a:p>
          <a:p>
            <a:pPr marL="342900" indent="-342900" algn="just">
              <a:lnSpc>
                <a:spcPct val="150000"/>
              </a:lnSpc>
              <a:buFontTx/>
              <a:buChar char="-"/>
              <a:defRPr/>
            </a:pPr>
            <a:r>
              <a:rPr lang="en-US" sz="2800" dirty="0">
                <a:latin typeface="Arial" pitchFamily="34" charset="0"/>
                <a:cs typeface="Arial" pitchFamily="34" charset="0"/>
              </a:rPr>
              <a:t>Hover : di </a:t>
            </a:r>
            <a:r>
              <a:rPr lang="en-US" sz="2800" dirty="0" err="1">
                <a:latin typeface="Arial" pitchFamily="34" charset="0"/>
                <a:cs typeface="Arial" pitchFamily="34" charset="0"/>
              </a:rPr>
              <a:t>chuột</a:t>
            </a:r>
            <a:r>
              <a:rPr lang="en-US" sz="2800" dirty="0">
                <a:latin typeface="Arial" pitchFamily="34" charset="0"/>
                <a:cs typeface="Arial" pitchFamily="34" charset="0"/>
              </a:rPr>
              <a:t> qua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kết</a:t>
            </a:r>
            <a:endParaRPr lang="en-US" sz="2800" dirty="0">
              <a:latin typeface="Arial" pitchFamily="34" charset="0"/>
              <a:cs typeface="Arial" pitchFamily="34" charset="0"/>
            </a:endParaRPr>
          </a:p>
          <a:p>
            <a:pPr marL="342900" indent="-342900" algn="just">
              <a:lnSpc>
                <a:spcPct val="150000"/>
              </a:lnSpc>
              <a:buFontTx/>
              <a:buChar char="-"/>
              <a:defRPr/>
            </a:pPr>
            <a:r>
              <a:rPr lang="en-US" sz="2800" dirty="0">
                <a:latin typeface="Arial" pitchFamily="34" charset="0"/>
                <a:cs typeface="Arial" pitchFamily="34" charset="0"/>
              </a:rPr>
              <a:t>Active :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kết</a:t>
            </a:r>
            <a:r>
              <a:rPr lang="en-US" sz="2800" dirty="0">
                <a:latin typeface="Arial" pitchFamily="34" charset="0"/>
                <a:cs typeface="Arial" pitchFamily="34" charset="0"/>
              </a:rPr>
              <a:t> </a:t>
            </a:r>
            <a:r>
              <a:rPr lang="en-US" sz="2800" dirty="0" err="1">
                <a:latin typeface="Arial" pitchFamily="34" charset="0"/>
                <a:cs typeface="Arial" pitchFamily="34" charset="0"/>
              </a:rPr>
              <a:t>đang</a:t>
            </a:r>
            <a:r>
              <a:rPr lang="en-US" sz="2800" dirty="0">
                <a:latin typeface="Arial" pitchFamily="34" charset="0"/>
                <a:cs typeface="Arial" pitchFamily="34" charset="0"/>
              </a:rPr>
              <a:t> </a:t>
            </a:r>
            <a:r>
              <a:rPr lang="en-US" sz="2800" dirty="0" err="1">
                <a:latin typeface="Arial" pitchFamily="34" charset="0"/>
                <a:cs typeface="Arial" pitchFamily="34" charset="0"/>
              </a:rPr>
              <a:t>hoạt</a:t>
            </a:r>
            <a:r>
              <a:rPr lang="en-US" sz="2800" dirty="0">
                <a:latin typeface="Arial" pitchFamily="34" charset="0"/>
                <a:cs typeface="Arial" pitchFamily="34" charset="0"/>
              </a:rPr>
              <a:t> </a:t>
            </a:r>
            <a:r>
              <a:rPr lang="en-US" sz="2800" dirty="0" err="1">
                <a:latin typeface="Arial" pitchFamily="34" charset="0"/>
                <a:cs typeface="Arial" pitchFamily="34" charset="0"/>
              </a:rPr>
              <a:t>động</a:t>
            </a:r>
            <a:r>
              <a:rPr lang="en-US" sz="2800" dirty="0">
                <a:latin typeface="Arial" pitchFamily="34" charset="0"/>
                <a:cs typeface="Arial" pitchFamily="34" charset="0"/>
              </a:rPr>
              <a:t> (</a:t>
            </a:r>
            <a:r>
              <a:rPr lang="en-US" sz="2800" dirty="0" err="1">
                <a:latin typeface="Arial" pitchFamily="34" charset="0"/>
                <a:cs typeface="Arial" pitchFamily="34" charset="0"/>
              </a:rPr>
              <a:t>ấn</a:t>
            </a:r>
            <a:r>
              <a:rPr lang="en-US" sz="2800" dirty="0">
                <a:latin typeface="Arial" pitchFamily="34" charset="0"/>
                <a:cs typeface="Arial" pitchFamily="34" charset="0"/>
              </a:rPr>
              <a:t> </a:t>
            </a:r>
            <a:r>
              <a:rPr lang="en-US" sz="2800" dirty="0" err="1">
                <a:latin typeface="Arial" pitchFamily="34" charset="0"/>
                <a:cs typeface="Arial" pitchFamily="34" charset="0"/>
              </a:rPr>
              <a:t>giữ</a:t>
            </a:r>
            <a:r>
              <a:rPr lang="en-US" sz="2800" dirty="0">
                <a:latin typeface="Arial" pitchFamily="34" charset="0"/>
                <a:cs typeface="Arial" pitchFamily="34" charset="0"/>
              </a:rPr>
              <a:t> </a:t>
            </a:r>
            <a:r>
              <a:rPr lang="en-US" sz="2800" dirty="0" err="1">
                <a:latin typeface="Arial" pitchFamily="34" charset="0"/>
                <a:cs typeface="Arial" pitchFamily="34" charset="0"/>
              </a:rPr>
              <a:t>chuột</a:t>
            </a:r>
            <a:r>
              <a:rPr lang="en-US" sz="2800" dirty="0">
                <a:latin typeface="Arial" pitchFamily="34" charset="0"/>
                <a:cs typeface="Arial" pitchFamily="34" charset="0"/>
              </a:rPr>
              <a:t>)</a:t>
            </a:r>
          </a:p>
          <a:p>
            <a:pPr>
              <a:defRPr/>
            </a:pPr>
            <a:endParaRPr lang="en-US" sz="2800" dirty="0">
              <a:solidFill>
                <a:srgbClr val="FF0000"/>
              </a:solidFill>
              <a:latin typeface="Arial" pitchFamily="34" charset="0"/>
              <a:cs typeface="Arial" pitchFamily="34" charset="0"/>
            </a:endParaRPr>
          </a:p>
        </p:txBody>
      </p:sp>
      <p:sp>
        <p:nvSpPr>
          <p:cNvPr id="5" name="Title 2"/>
          <p:cNvSpPr txBox="1">
            <a:spLocks/>
          </p:cNvSpPr>
          <p:nvPr/>
        </p:nvSpPr>
        <p:spPr>
          <a:xfrm>
            <a:off x="444500" y="127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smtClean="0">
                <a:solidFill>
                  <a:srgbClr val="FFC000"/>
                </a:solidFill>
                <a:cs typeface="Arial" pitchFamily="34" charset="0"/>
              </a:rPr>
              <a:t>PSEUDO CLASS</a:t>
            </a:r>
            <a:endParaRPr lang="vi-VN" sz="3200" dirty="0">
              <a:solidFill>
                <a:srgbClr val="FFC000"/>
              </a:solidFill>
              <a:effectLst/>
              <a:cs typeface="Arial" pitchFamily="34" charset="0"/>
            </a:endParaRPr>
          </a:p>
        </p:txBody>
      </p:sp>
    </p:spTree>
    <p:extLst>
      <p:ext uri="{BB962C8B-B14F-4D97-AF65-F5344CB8AC3E}">
        <p14:creationId xmlns:p14="http://schemas.microsoft.com/office/powerpoint/2010/main" val="193163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z="3200" dirty="0" err="1" smtClean="0">
                <a:solidFill>
                  <a:srgbClr val="FFC000"/>
                </a:solidFill>
                <a:effectLst/>
                <a:cs typeface="Arial" pitchFamily="34" charset="0"/>
              </a:rPr>
              <a:t>Ví</a:t>
            </a:r>
            <a:r>
              <a:rPr lang="en-US" sz="3200" dirty="0" smtClean="0">
                <a:solidFill>
                  <a:srgbClr val="FFC000"/>
                </a:solidFill>
                <a:effectLst/>
                <a:cs typeface="Arial" pitchFamily="34" charset="0"/>
              </a:rPr>
              <a:t> </a:t>
            </a:r>
            <a:r>
              <a:rPr lang="en-US" sz="3200" dirty="0" err="1" smtClean="0">
                <a:solidFill>
                  <a:srgbClr val="FFC000"/>
                </a:solidFill>
                <a:effectLst/>
                <a:cs typeface="Arial" pitchFamily="34" charset="0"/>
              </a:rPr>
              <a:t>dụ</a:t>
            </a:r>
            <a:r>
              <a:rPr lang="en-US" sz="3200" dirty="0" smtClean="0">
                <a:solidFill>
                  <a:srgbClr val="FFC000"/>
                </a:solidFill>
                <a:effectLst/>
                <a:cs typeface="Arial" pitchFamily="34" charset="0"/>
              </a:rPr>
              <a:t> 1:</a:t>
            </a:r>
            <a:endParaRPr lang="vi-VN" sz="3200" dirty="0">
              <a:solidFill>
                <a:srgbClr val="FFC000"/>
              </a:solidFill>
              <a:effectLst/>
              <a:cs typeface="Arial" pitchFamily="34" charset="0"/>
            </a:endParaRPr>
          </a:p>
        </p:txBody>
      </p:sp>
      <p:sp>
        <p:nvSpPr>
          <p:cNvPr id="5632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F70C6935-BFF4-4EA0-88D4-55C774877081}" type="slidenum">
              <a:rPr lang="en-US"/>
              <a:pPr/>
              <a:t>154</a:t>
            </a:fld>
            <a:endParaRPr lang="en-US"/>
          </a:p>
        </p:txBody>
      </p:sp>
      <p:sp>
        <p:nvSpPr>
          <p:cNvPr id="9" name="TextBox 8"/>
          <p:cNvSpPr txBox="1"/>
          <p:nvPr/>
        </p:nvSpPr>
        <p:spPr>
          <a:xfrm>
            <a:off x="838200" y="914400"/>
            <a:ext cx="7848600" cy="1446213"/>
          </a:xfrm>
          <a:prstGeom prst="rect">
            <a:avLst/>
          </a:prstGeom>
          <a:noFill/>
        </p:spPr>
        <p:txBody>
          <a:bodyPr>
            <a:spAutoFit/>
          </a:bodyPr>
          <a:lstStyle/>
          <a:p>
            <a:pPr marL="552450" algn="just">
              <a:lnSpc>
                <a:spcPct val="150000"/>
              </a:lnSpc>
              <a:defRPr/>
            </a:pPr>
            <a:r>
              <a:rPr lang="en-US" sz="2000" dirty="0" err="1">
                <a:latin typeface="Arial" pitchFamily="34" charset="0"/>
                <a:cs typeface="Arial" pitchFamily="34" charset="0"/>
              </a:rPr>
              <a:t>Tạo</a:t>
            </a:r>
            <a:r>
              <a:rPr lang="en-US" sz="2000" dirty="0">
                <a:latin typeface="Arial" pitchFamily="34" charset="0"/>
                <a:cs typeface="Arial" pitchFamily="34" charset="0"/>
              </a:rPr>
              <a:t> </a:t>
            </a:r>
            <a:r>
              <a:rPr lang="en-US" sz="2000" dirty="0" err="1">
                <a:latin typeface="Arial" pitchFamily="34" charset="0"/>
                <a:cs typeface="Arial" pitchFamily="34" charset="0"/>
              </a:rPr>
              <a:t>một</a:t>
            </a:r>
            <a:r>
              <a:rPr lang="en-US" sz="2000" dirty="0">
                <a:latin typeface="Arial" pitchFamily="34" charset="0"/>
                <a:cs typeface="Arial" pitchFamily="34" charset="0"/>
              </a:rPr>
              <a:t> </a:t>
            </a:r>
            <a:r>
              <a:rPr lang="en-US" sz="2000" dirty="0" err="1">
                <a:latin typeface="Arial" pitchFamily="34" charset="0"/>
                <a:cs typeface="Arial" pitchFamily="34" charset="0"/>
              </a:rPr>
              <a:t>danh</a:t>
            </a:r>
            <a:r>
              <a:rPr lang="en-US" sz="2000" dirty="0">
                <a:latin typeface="Arial" pitchFamily="34" charset="0"/>
                <a:cs typeface="Arial" pitchFamily="34" charset="0"/>
              </a:rPr>
              <a:t> </a:t>
            </a:r>
            <a:r>
              <a:rPr lang="en-US" sz="2000" dirty="0" err="1">
                <a:latin typeface="Arial" pitchFamily="34" charset="0"/>
                <a:cs typeface="Arial" pitchFamily="34" charset="0"/>
              </a:rPr>
              <a:t>sách</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liên</a:t>
            </a:r>
            <a:r>
              <a:rPr lang="en-US" sz="2000" dirty="0">
                <a:latin typeface="Arial" pitchFamily="34" charset="0"/>
                <a:cs typeface="Arial" pitchFamily="34" charset="0"/>
              </a:rPr>
              <a:t>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đến</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trang</a:t>
            </a:r>
            <a:r>
              <a:rPr lang="en-US" sz="2000" dirty="0">
                <a:latin typeface="Arial" pitchFamily="34" charset="0"/>
                <a:cs typeface="Arial" pitchFamily="34" charset="0"/>
              </a:rPr>
              <a:t> </a:t>
            </a:r>
            <a:r>
              <a:rPr lang="en-US" sz="2000" dirty="0" err="1">
                <a:latin typeface="Arial" pitchFamily="34" charset="0"/>
                <a:cs typeface="Arial" pitchFamily="34" charset="0"/>
              </a:rPr>
              <a:t>như</a:t>
            </a:r>
            <a:r>
              <a:rPr lang="en-US" sz="2000" dirty="0">
                <a:latin typeface="Arial" pitchFamily="34" charset="0"/>
                <a:cs typeface="Arial" pitchFamily="34" charset="0"/>
              </a:rPr>
              <a:t> </a:t>
            </a:r>
            <a:r>
              <a:rPr lang="en-US" sz="2000" dirty="0" err="1">
                <a:latin typeface="Arial" pitchFamily="34" charset="0"/>
                <a:cs typeface="Arial" pitchFamily="34" charset="0"/>
              </a:rPr>
              <a:t>hình</a:t>
            </a:r>
            <a:r>
              <a:rPr lang="en-US" sz="2000" dirty="0">
                <a:latin typeface="Arial" pitchFamily="34" charset="0"/>
                <a:cs typeface="Arial" pitchFamily="34" charset="0"/>
              </a:rPr>
              <a:t> </a:t>
            </a:r>
            <a:r>
              <a:rPr lang="en-US" sz="2000" dirty="0" err="1">
                <a:latin typeface="Arial" pitchFamily="34" charset="0"/>
                <a:cs typeface="Arial" pitchFamily="34" charset="0"/>
              </a:rPr>
              <a:t>dưới</a:t>
            </a:r>
            <a:r>
              <a:rPr lang="en-US" sz="2000" dirty="0">
                <a:latin typeface="Arial" pitchFamily="34" charset="0"/>
                <a:cs typeface="Arial" pitchFamily="34" charset="0"/>
              </a:rPr>
              <a:t> </a:t>
            </a:r>
            <a:r>
              <a:rPr lang="en-US" sz="2000" dirty="0" err="1">
                <a:latin typeface="Arial" pitchFamily="34" charset="0"/>
                <a:cs typeface="Arial" pitchFamily="34" charset="0"/>
              </a:rPr>
              <a:t>đây</a:t>
            </a:r>
            <a:endParaRPr lang="en-US" sz="2000" dirty="0">
              <a:latin typeface="Arial" pitchFamily="34" charset="0"/>
              <a:cs typeface="Arial" pitchFamily="34" charset="0"/>
            </a:endParaRPr>
          </a:p>
          <a:p>
            <a:pPr algn="ctr">
              <a:defRPr/>
            </a:pPr>
            <a:r>
              <a:rPr lang="en-US" sz="2800" b="1" u="sng" dirty="0">
                <a:solidFill>
                  <a:srgbClr val="FF0000"/>
                </a:solidFill>
                <a:latin typeface="Arial" pitchFamily="34" charset="0"/>
                <a:cs typeface="Arial" pitchFamily="34" charset="0"/>
              </a:rPr>
              <a:t>Y/C:</a:t>
            </a:r>
          </a:p>
        </p:txBody>
      </p:sp>
      <p:pic>
        <p:nvPicPr>
          <p:cNvPr id="5" name="Picture 3"/>
          <p:cNvPicPr>
            <a:picLocks noChangeAspect="1" noChangeArrowheads="1"/>
          </p:cNvPicPr>
          <p:nvPr/>
        </p:nvPicPr>
        <p:blipFill>
          <a:blip r:embed="rId3"/>
          <a:srcRect/>
          <a:stretch>
            <a:fillRect/>
          </a:stretch>
        </p:blipFill>
        <p:spPr bwMode="auto">
          <a:xfrm>
            <a:off x="228600" y="2360613"/>
            <a:ext cx="3810000" cy="33591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657600" y="2133600"/>
            <a:ext cx="5219700" cy="6616700"/>
          </a:xfrm>
          <a:prstGeom prst="rect">
            <a:avLst/>
          </a:prstGeom>
          <a:noFill/>
        </p:spPr>
        <p:txBody>
          <a:bodyPr>
            <a:spAutoFit/>
          </a:bodyPr>
          <a:lstStyle/>
          <a:p>
            <a:pPr marL="1066800" indent="-514350">
              <a:lnSpc>
                <a:spcPct val="150000"/>
              </a:lnSpc>
              <a:buFontTx/>
              <a:buAutoNum type="arabicPeriod"/>
              <a:defRPr/>
            </a:pP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liên</a:t>
            </a:r>
            <a:r>
              <a:rPr lang="en-US" sz="2000" dirty="0">
                <a:latin typeface="Arial" pitchFamily="34" charset="0"/>
                <a:cs typeface="Arial" pitchFamily="34" charset="0"/>
              </a:rPr>
              <a:t>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gạch</a:t>
            </a:r>
            <a:r>
              <a:rPr lang="en-US" sz="2000" dirty="0">
                <a:latin typeface="Arial" pitchFamily="34" charset="0"/>
                <a:cs typeface="Arial" pitchFamily="34" charset="0"/>
              </a:rPr>
              <a:t> </a:t>
            </a:r>
            <a:r>
              <a:rPr lang="en-US" sz="2000" dirty="0" err="1">
                <a:latin typeface="Arial" pitchFamily="34" charset="0"/>
                <a:cs typeface="Arial" pitchFamily="34" charset="0"/>
              </a:rPr>
              <a:t>chân</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background </a:t>
            </a:r>
            <a:r>
              <a:rPr lang="en-US" sz="2000" dirty="0" err="1">
                <a:latin typeface="Arial" pitchFamily="34" charset="0"/>
                <a:cs typeface="Arial" pitchFamily="34" charset="0"/>
              </a:rPr>
              <a:t>màu</a:t>
            </a:r>
            <a:r>
              <a:rPr lang="en-US" sz="2000" dirty="0">
                <a:latin typeface="Arial" pitchFamily="34" charset="0"/>
                <a:cs typeface="Arial" pitchFamily="34" charset="0"/>
              </a:rPr>
              <a:t> </a:t>
            </a:r>
            <a:r>
              <a:rPr lang="en-US" sz="2000" dirty="0" err="1">
                <a:latin typeface="Arial" pitchFamily="34" charset="0"/>
                <a:cs typeface="Arial" pitchFamily="34" charset="0"/>
              </a:rPr>
              <a:t>đỏ</a:t>
            </a:r>
            <a:r>
              <a:rPr lang="en-US" sz="2000" dirty="0">
                <a:latin typeface="Arial" pitchFamily="34" charset="0"/>
                <a:cs typeface="Arial" pitchFamily="34" charset="0"/>
              </a:rPr>
              <a:t>.</a:t>
            </a:r>
          </a:p>
          <a:p>
            <a:pPr marL="1066800" indent="-514350">
              <a:lnSpc>
                <a:spcPct val="150000"/>
              </a:lnSpc>
              <a:buFontTx/>
              <a:buAutoNum type="arabicPeriod"/>
              <a:defRPr/>
            </a:pP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liên</a:t>
            </a:r>
            <a:r>
              <a:rPr lang="en-US" sz="2000" dirty="0">
                <a:latin typeface="Arial" pitchFamily="34" charset="0"/>
                <a:cs typeface="Arial" pitchFamily="34" charset="0"/>
              </a:rPr>
              <a:t>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đã</a:t>
            </a:r>
            <a:r>
              <a:rPr lang="en-US" sz="2000" dirty="0">
                <a:latin typeface="Arial" pitchFamily="34" charset="0"/>
                <a:cs typeface="Arial" pitchFamily="34" charset="0"/>
              </a:rPr>
              <a:t> </a:t>
            </a:r>
            <a:r>
              <a:rPr lang="en-US" sz="2000" dirty="0" err="1">
                <a:latin typeface="Arial" pitchFamily="34" charset="0"/>
                <a:cs typeface="Arial" pitchFamily="34" charset="0"/>
              </a:rPr>
              <a:t>thăm</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text </a:t>
            </a:r>
            <a:r>
              <a:rPr lang="en-US" sz="2000" dirty="0" err="1">
                <a:latin typeface="Arial" pitchFamily="34" charset="0"/>
                <a:cs typeface="Arial" pitchFamily="34" charset="0"/>
              </a:rPr>
              <a:t>màu</a:t>
            </a:r>
            <a:r>
              <a:rPr lang="en-US" sz="2000" dirty="0">
                <a:latin typeface="Arial" pitchFamily="34" charset="0"/>
                <a:cs typeface="Arial" pitchFamily="34" charset="0"/>
              </a:rPr>
              <a:t> </a:t>
            </a:r>
            <a:r>
              <a:rPr lang="en-US" sz="2000" dirty="0" err="1">
                <a:latin typeface="Arial" pitchFamily="34" charset="0"/>
                <a:cs typeface="Arial" pitchFamily="34" charset="0"/>
              </a:rPr>
              <a:t>xanh</a:t>
            </a:r>
            <a:r>
              <a:rPr lang="en-US" sz="2000" dirty="0">
                <a:latin typeface="Arial" pitchFamily="34" charset="0"/>
                <a:cs typeface="Arial" pitchFamily="34" charset="0"/>
              </a:rPr>
              <a:t> blue</a:t>
            </a:r>
          </a:p>
          <a:p>
            <a:pPr marL="1066800" indent="-514350">
              <a:lnSpc>
                <a:spcPct val="150000"/>
              </a:lnSpc>
              <a:buFontTx/>
              <a:buAutoNum type="arabicPeriod"/>
              <a:defRPr/>
            </a:pP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liên</a:t>
            </a:r>
            <a:r>
              <a:rPr lang="en-US" sz="2000" dirty="0">
                <a:latin typeface="Arial" pitchFamily="34" charset="0"/>
                <a:cs typeface="Arial" pitchFamily="34" charset="0"/>
              </a:rPr>
              <a:t>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khi</a:t>
            </a:r>
            <a:r>
              <a:rPr lang="en-US" sz="2000" dirty="0">
                <a:latin typeface="Arial" pitchFamily="34" charset="0"/>
                <a:cs typeface="Arial" pitchFamily="34" charset="0"/>
              </a:rPr>
              <a:t> hover </a:t>
            </a:r>
            <a:r>
              <a:rPr lang="en-US" sz="2000" dirty="0" err="1">
                <a:latin typeface="Arial" pitchFamily="34" charset="0"/>
                <a:cs typeface="Arial" pitchFamily="34" charset="0"/>
              </a:rPr>
              <a:t>chuột</a:t>
            </a:r>
            <a:r>
              <a:rPr lang="en-US" sz="2000" dirty="0">
                <a:latin typeface="Arial" pitchFamily="34" charset="0"/>
                <a:cs typeface="Arial" pitchFamily="34" charset="0"/>
              </a:rPr>
              <a:t> qua </a:t>
            </a:r>
            <a:r>
              <a:rPr lang="en-US" sz="2000" dirty="0" err="1">
                <a:latin typeface="Arial" pitchFamily="34" charset="0"/>
                <a:cs typeface="Arial" pitchFamily="34" charset="0"/>
              </a:rPr>
              <a:t>có</a:t>
            </a:r>
            <a:r>
              <a:rPr lang="en-US" sz="2000" dirty="0">
                <a:latin typeface="Arial" pitchFamily="34" charset="0"/>
                <a:cs typeface="Arial" pitchFamily="34" charset="0"/>
              </a:rPr>
              <a:t> text </a:t>
            </a:r>
            <a:r>
              <a:rPr lang="en-US" sz="2000" dirty="0" err="1">
                <a:latin typeface="Arial" pitchFamily="34" charset="0"/>
                <a:cs typeface="Arial" pitchFamily="34" charset="0"/>
              </a:rPr>
              <a:t>màu</a:t>
            </a:r>
            <a:r>
              <a:rPr lang="en-US" sz="2000" dirty="0">
                <a:latin typeface="Arial" pitchFamily="34" charset="0"/>
                <a:cs typeface="Arial" pitchFamily="34" charset="0"/>
              </a:rPr>
              <a:t> </a:t>
            </a:r>
            <a:r>
              <a:rPr lang="en-US" sz="2000" dirty="0" err="1">
                <a:latin typeface="Arial" pitchFamily="34" charset="0"/>
                <a:cs typeface="Arial" pitchFamily="34" charset="0"/>
              </a:rPr>
              <a:t>trắng</a:t>
            </a:r>
            <a:r>
              <a:rPr lang="en-US" sz="2000" dirty="0">
                <a:latin typeface="Arial" pitchFamily="34" charset="0"/>
                <a:cs typeface="Arial" pitchFamily="34" charset="0"/>
              </a:rPr>
              <a:t>, background </a:t>
            </a:r>
            <a:r>
              <a:rPr lang="en-US" sz="2000" dirty="0" err="1">
                <a:latin typeface="Arial" pitchFamily="34" charset="0"/>
                <a:cs typeface="Arial" pitchFamily="34" charset="0"/>
              </a:rPr>
              <a:t>màu</a:t>
            </a:r>
            <a:r>
              <a:rPr lang="en-US" sz="2000" dirty="0">
                <a:latin typeface="Arial" pitchFamily="34" charset="0"/>
                <a:cs typeface="Arial" pitchFamily="34" charset="0"/>
              </a:rPr>
              <a:t> </a:t>
            </a:r>
            <a:r>
              <a:rPr lang="en-US" sz="2000" dirty="0" err="1">
                <a:latin typeface="Arial" pitchFamily="34" charset="0"/>
                <a:cs typeface="Arial" pitchFamily="34" charset="0"/>
              </a:rPr>
              <a:t>đen</a:t>
            </a:r>
            <a:endParaRPr lang="en-US" sz="2000" dirty="0">
              <a:latin typeface="Arial" pitchFamily="34" charset="0"/>
              <a:cs typeface="Arial" pitchFamily="34" charset="0"/>
            </a:endParaRPr>
          </a:p>
          <a:p>
            <a:pPr marL="1066800" indent="-514350">
              <a:lnSpc>
                <a:spcPct val="150000"/>
              </a:lnSpc>
              <a:buFontTx/>
              <a:buAutoNum type="arabicPeriod"/>
              <a:defRPr/>
            </a:pP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liên</a:t>
            </a:r>
            <a:r>
              <a:rPr lang="en-US" sz="2000" dirty="0">
                <a:latin typeface="Arial" pitchFamily="34" charset="0"/>
                <a:cs typeface="Arial" pitchFamily="34" charset="0"/>
              </a:rPr>
              <a:t> </a:t>
            </a:r>
            <a:r>
              <a:rPr lang="en-US" sz="2000" dirty="0" err="1">
                <a:latin typeface="Arial" pitchFamily="34" charset="0"/>
                <a:cs typeface="Arial" pitchFamily="34" charset="0"/>
              </a:rPr>
              <a:t>kết</a:t>
            </a:r>
            <a:r>
              <a:rPr lang="en-US" sz="2000" dirty="0">
                <a:latin typeface="Arial" pitchFamily="34" charset="0"/>
                <a:cs typeface="Arial" pitchFamily="34" charset="0"/>
              </a:rPr>
              <a:t> </a:t>
            </a:r>
            <a:r>
              <a:rPr lang="en-US" sz="2000" dirty="0" err="1">
                <a:latin typeface="Arial" pitchFamily="34" charset="0"/>
                <a:cs typeface="Arial" pitchFamily="34" charset="0"/>
              </a:rPr>
              <a:t>khi</a:t>
            </a:r>
            <a:r>
              <a:rPr lang="en-US" sz="2000" dirty="0">
                <a:latin typeface="Arial" pitchFamily="34" charset="0"/>
                <a:cs typeface="Arial" pitchFamily="34" charset="0"/>
              </a:rPr>
              <a:t> active </a:t>
            </a:r>
            <a:r>
              <a:rPr lang="en-US" sz="2000" dirty="0" err="1">
                <a:latin typeface="Arial" pitchFamily="34" charset="0"/>
                <a:cs typeface="Arial" pitchFamily="34" charset="0"/>
              </a:rPr>
              <a:t>có</a:t>
            </a:r>
            <a:r>
              <a:rPr lang="en-US" sz="2000" dirty="0">
                <a:latin typeface="Arial" pitchFamily="34" charset="0"/>
                <a:cs typeface="Arial" pitchFamily="34" charset="0"/>
              </a:rPr>
              <a:t> background </a:t>
            </a:r>
            <a:r>
              <a:rPr lang="en-US" sz="2000" dirty="0" err="1">
                <a:latin typeface="Arial" pitchFamily="34" charset="0"/>
                <a:cs typeface="Arial" pitchFamily="34" charset="0"/>
              </a:rPr>
              <a:t>màu</a:t>
            </a:r>
            <a:r>
              <a:rPr lang="en-US" sz="2000" dirty="0">
                <a:latin typeface="Arial" pitchFamily="34" charset="0"/>
                <a:cs typeface="Arial" pitchFamily="34" charset="0"/>
              </a:rPr>
              <a:t> </a:t>
            </a:r>
            <a:r>
              <a:rPr lang="en-US" sz="2000" dirty="0" err="1">
                <a:latin typeface="Arial" pitchFamily="34" charset="0"/>
                <a:cs typeface="Arial" pitchFamily="34" charset="0"/>
              </a:rPr>
              <a:t>xanh</a:t>
            </a:r>
            <a:r>
              <a:rPr lang="en-US" sz="2000" dirty="0">
                <a:latin typeface="Arial" pitchFamily="34" charset="0"/>
                <a:cs typeface="Arial" pitchFamily="34" charset="0"/>
              </a:rPr>
              <a:t> green</a:t>
            </a:r>
          </a:p>
          <a:p>
            <a:pPr marL="1066800" indent="-514350">
              <a:lnSpc>
                <a:spcPct val="150000"/>
              </a:lnSpc>
              <a:buFontTx/>
              <a:buAutoNum type="arabicPeriod"/>
              <a:defRPr/>
            </a:pPr>
            <a:endParaRPr lang="en-US" sz="2800" dirty="0">
              <a:latin typeface="Arial" pitchFamily="34" charset="0"/>
              <a:cs typeface="Arial" pitchFamily="34" charset="0"/>
            </a:endParaRPr>
          </a:p>
          <a:p>
            <a:pPr marL="1066800" indent="-514350">
              <a:lnSpc>
                <a:spcPct val="150000"/>
              </a:lnSpc>
              <a:buFontTx/>
              <a:buAutoNum type="arabicPeriod"/>
              <a:defRPr/>
            </a:pPr>
            <a:endParaRPr lang="en-US" sz="2800" dirty="0">
              <a:latin typeface="Arial" pitchFamily="34" charset="0"/>
              <a:cs typeface="Arial" pitchFamily="34" charset="0"/>
            </a:endParaRPr>
          </a:p>
          <a:p>
            <a:pPr marL="1066800" indent="-514350">
              <a:lnSpc>
                <a:spcPct val="150000"/>
              </a:lnSpc>
              <a:buFontTx/>
              <a:buAutoNum type="arabicPeriod"/>
              <a:defRPr/>
            </a:pPr>
            <a:endParaRPr lang="en-US" sz="2800" dirty="0">
              <a:latin typeface="Arial" pitchFamily="34" charset="0"/>
              <a:cs typeface="Arial" pitchFamily="34" charset="0"/>
            </a:endParaRPr>
          </a:p>
          <a:p>
            <a:pPr>
              <a:defRPr/>
            </a:pPr>
            <a:endParaRPr lang="en-US" sz="2800" b="1" u="sng"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45515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4800" y="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err="1" smtClean="0">
                <a:solidFill>
                  <a:srgbClr val="FFC000"/>
                </a:solidFill>
                <a:cs typeface="Arial" pitchFamily="34" charset="0"/>
              </a:rPr>
              <a:t>Ví</a:t>
            </a:r>
            <a:r>
              <a:rPr lang="en-US" dirty="0" smtClean="0">
                <a:solidFill>
                  <a:srgbClr val="FFC000"/>
                </a:solidFill>
                <a:cs typeface="Arial" pitchFamily="34" charset="0"/>
              </a:rPr>
              <a:t> </a:t>
            </a:r>
            <a:r>
              <a:rPr lang="en-US" dirty="0" err="1" smtClean="0">
                <a:solidFill>
                  <a:srgbClr val="FFC000"/>
                </a:solidFill>
                <a:cs typeface="Arial" pitchFamily="34" charset="0"/>
              </a:rPr>
              <a:t>dụ</a:t>
            </a:r>
            <a:r>
              <a:rPr lang="en-US" dirty="0" smtClean="0">
                <a:solidFill>
                  <a:srgbClr val="FFC000"/>
                </a:solidFill>
                <a:cs typeface="Arial" pitchFamily="34" charset="0"/>
              </a:rPr>
              <a:t> 2:</a:t>
            </a:r>
            <a:endParaRPr lang="vi-VN" dirty="0">
              <a:solidFill>
                <a:srgbClr val="FFC000"/>
              </a:solidFill>
              <a:effectLst/>
              <a:cs typeface="Arial" pitchFamily="34" charset="0"/>
            </a:endParaRPr>
          </a:p>
        </p:txBody>
      </p:sp>
      <p:sp>
        <p:nvSpPr>
          <p:cNvPr id="5734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2BBE04F8-203B-4B81-94C4-C7AF31594662}" type="slidenum">
              <a:rPr lang="en-US"/>
              <a:pPr/>
              <a:t>155</a:t>
            </a:fld>
            <a:endParaRPr lang="en-US"/>
          </a:p>
        </p:txBody>
      </p:sp>
      <p:sp>
        <p:nvSpPr>
          <p:cNvPr id="6" name="TextBox 5"/>
          <p:cNvSpPr txBox="1"/>
          <p:nvPr/>
        </p:nvSpPr>
        <p:spPr>
          <a:xfrm>
            <a:off x="457200" y="1295400"/>
            <a:ext cx="8420100" cy="5016500"/>
          </a:xfrm>
          <a:prstGeom prst="rect">
            <a:avLst/>
          </a:prstGeom>
          <a:noFill/>
        </p:spPr>
        <p:txBody>
          <a:bodyPr>
            <a:spAutoFit/>
          </a:bodyPr>
          <a:lstStyle/>
          <a:p>
            <a:pPr algn="just">
              <a:lnSpc>
                <a:spcPct val="150000"/>
              </a:lnSpc>
              <a:defRPr/>
            </a:pPr>
            <a:r>
              <a:rPr lang="vi-VN" sz="2000" dirty="0">
                <a:latin typeface="Arial" pitchFamily="34" charset="0"/>
                <a:cs typeface="Arial" pitchFamily="34" charset="0"/>
              </a:rPr>
              <a:t>Tạo các hiệu ứng tương ứng với tình trạng liên kết: </a:t>
            </a:r>
          </a:p>
          <a:p>
            <a:pPr marL="457200" indent="-457200" algn="just">
              <a:lnSpc>
                <a:spcPct val="150000"/>
              </a:lnSpc>
              <a:buFontTx/>
              <a:buAutoNum type="arabicPeriod"/>
              <a:defRPr/>
            </a:pPr>
            <a:r>
              <a:rPr lang="vi-VN" sz="2000" dirty="0">
                <a:latin typeface="Arial" pitchFamily="34" charset="0"/>
                <a:cs typeface="Arial" pitchFamily="34" charset="0"/>
              </a:rPr>
              <a:t>các liên chưa thăm có màu xanh lá, kích cỡ font 14px; </a:t>
            </a:r>
          </a:p>
          <a:p>
            <a:pPr marL="457200" indent="-457200" algn="just">
              <a:lnSpc>
                <a:spcPct val="150000"/>
              </a:lnSpc>
              <a:buFontTx/>
              <a:buAutoNum type="arabicPeriod"/>
              <a:defRPr/>
            </a:pPr>
            <a:r>
              <a:rPr lang="vi-VN" sz="2000" dirty="0">
                <a:latin typeface="Arial" pitchFamily="34" charset="0"/>
                <a:cs typeface="Arial" pitchFamily="34" charset="0"/>
              </a:rPr>
              <a:t>liên kết </a:t>
            </a:r>
            <a:r>
              <a:rPr lang="vi-VN" sz="2000">
                <a:latin typeface="Arial" pitchFamily="34" charset="0"/>
                <a:cs typeface="Arial" pitchFamily="34" charset="0"/>
              </a:rPr>
              <a:t>mouse hover </a:t>
            </a:r>
            <a:r>
              <a:rPr lang="vi-VN" sz="2000" dirty="0">
                <a:latin typeface="Arial" pitchFamily="34" charset="0"/>
                <a:cs typeface="Arial" pitchFamily="34" charset="0"/>
              </a:rPr>
              <a:t>có màu đỏ tươi, kích cỡ font 1.2em,  hiệu  ứng  nhấp  nháy; </a:t>
            </a:r>
          </a:p>
          <a:p>
            <a:pPr marL="457200" indent="-457200" algn="just">
              <a:lnSpc>
                <a:spcPct val="150000"/>
              </a:lnSpc>
              <a:buFontTx/>
              <a:buAutoNum type="arabicPeriod"/>
              <a:defRPr/>
            </a:pPr>
            <a:r>
              <a:rPr lang="vi-VN" sz="2000" dirty="0">
                <a:latin typeface="Arial" pitchFamily="34" charset="0"/>
                <a:cs typeface="Arial" pitchFamily="34" charset="0"/>
              </a:rPr>
              <a:t>liên  kết đã thăm sẽ  có  màu  xanh  da  trời,  không  có đường gạch chân; </a:t>
            </a:r>
          </a:p>
          <a:p>
            <a:pPr marL="457200" indent="-457200" algn="just">
              <a:lnSpc>
                <a:spcPct val="150000"/>
              </a:lnSpc>
              <a:buFontTx/>
              <a:buAutoNum type="arabicPeriod"/>
              <a:defRPr/>
            </a:pPr>
            <a:r>
              <a:rPr lang="vi-VN" sz="2000" dirty="0">
                <a:latin typeface="Arial" pitchFamily="34" charset="0"/>
                <a:cs typeface="Arial" pitchFamily="34" charset="0"/>
              </a:rPr>
              <a:t>các liên kết đang kích hoạt có màu tím và font dạng small-caps.</a:t>
            </a:r>
            <a:endParaRPr lang="en-US" sz="2000" dirty="0">
              <a:latin typeface="Arial" pitchFamily="34" charset="0"/>
              <a:cs typeface="Arial" pitchFamily="34" charset="0"/>
            </a:endParaRPr>
          </a:p>
          <a:p>
            <a:pPr marL="1066800" indent="-514350">
              <a:lnSpc>
                <a:spcPct val="150000"/>
              </a:lnSpc>
              <a:buFontTx/>
              <a:buAutoNum type="arabicPeriod"/>
              <a:defRPr/>
            </a:pPr>
            <a:endParaRPr lang="en-US" sz="2000" dirty="0">
              <a:latin typeface="Arial" pitchFamily="34" charset="0"/>
              <a:cs typeface="Arial" pitchFamily="34" charset="0"/>
            </a:endParaRPr>
          </a:p>
          <a:p>
            <a:pPr marL="1066800" indent="-514350">
              <a:lnSpc>
                <a:spcPct val="150000"/>
              </a:lnSpc>
              <a:buFontTx/>
              <a:buAutoNum type="arabicPeriod"/>
              <a:defRPr/>
            </a:pPr>
            <a:endParaRPr lang="en-US" sz="2000" dirty="0">
              <a:latin typeface="Arial" pitchFamily="34" charset="0"/>
              <a:cs typeface="Arial" pitchFamily="34" charset="0"/>
            </a:endParaRPr>
          </a:p>
          <a:p>
            <a:pPr marL="1066800" indent="-514350">
              <a:lnSpc>
                <a:spcPct val="150000"/>
              </a:lnSpc>
              <a:buFontTx/>
              <a:buAutoNum type="arabicPeriod"/>
              <a:defRPr/>
            </a:pPr>
            <a:endParaRPr lang="en-US" sz="2000" dirty="0">
              <a:latin typeface="Arial" pitchFamily="34" charset="0"/>
              <a:cs typeface="Arial" pitchFamily="34" charset="0"/>
            </a:endParaRPr>
          </a:p>
          <a:p>
            <a:pPr>
              <a:defRPr/>
            </a:pPr>
            <a:endParaRPr lang="en-US" sz="2000" b="1" u="sng"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609235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04800" y="0"/>
            <a:ext cx="8229600" cy="762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err="1" smtClean="0">
                <a:solidFill>
                  <a:srgbClr val="FFC000"/>
                </a:solidFill>
                <a:cs typeface="Arial" pitchFamily="34" charset="0"/>
              </a:rPr>
              <a:t>Ví</a:t>
            </a:r>
            <a:r>
              <a:rPr lang="en-US" dirty="0" smtClean="0">
                <a:solidFill>
                  <a:srgbClr val="FFC000"/>
                </a:solidFill>
                <a:cs typeface="Arial" pitchFamily="34" charset="0"/>
              </a:rPr>
              <a:t> </a:t>
            </a:r>
            <a:r>
              <a:rPr lang="en-US" dirty="0" err="1" smtClean="0">
                <a:solidFill>
                  <a:srgbClr val="FFC000"/>
                </a:solidFill>
                <a:cs typeface="Arial" pitchFamily="34" charset="0"/>
              </a:rPr>
              <a:t>dụ</a:t>
            </a:r>
            <a:r>
              <a:rPr lang="en-US" dirty="0" smtClean="0">
                <a:solidFill>
                  <a:srgbClr val="FFC000"/>
                </a:solidFill>
                <a:cs typeface="Arial" pitchFamily="34" charset="0"/>
              </a:rPr>
              <a:t> 2:</a:t>
            </a:r>
            <a:endParaRPr lang="vi-VN" dirty="0">
              <a:solidFill>
                <a:srgbClr val="FFC000"/>
              </a:solidFill>
              <a:effectLst/>
              <a:cs typeface="Arial" pitchFamily="34" charset="0"/>
            </a:endParaRPr>
          </a:p>
        </p:txBody>
      </p:sp>
      <p:sp>
        <p:nvSpPr>
          <p:cNvPr id="5837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1054AB6C-8607-4B6C-A1C2-D2D6937F1A20}" type="slidenum">
              <a:rPr lang="en-US"/>
              <a:pPr/>
              <a:t>156</a:t>
            </a:fld>
            <a:endParaRPr lang="en-US"/>
          </a:p>
        </p:txBody>
      </p:sp>
      <p:sp>
        <p:nvSpPr>
          <p:cNvPr id="5" name="TextBox 4"/>
          <p:cNvSpPr txBox="1"/>
          <p:nvPr/>
        </p:nvSpPr>
        <p:spPr>
          <a:xfrm>
            <a:off x="2895600" y="1030288"/>
            <a:ext cx="5794375" cy="5862637"/>
          </a:xfrm>
          <a:prstGeom prst="rect">
            <a:avLst/>
          </a:prstGeom>
          <a:noFill/>
        </p:spPr>
        <p:txBody>
          <a:bodyPr>
            <a:spAutoFit/>
          </a:bodyPr>
          <a:lstStyle/>
          <a:p>
            <a:pPr algn="just">
              <a:lnSpc>
                <a:spcPct val="150000"/>
              </a:lnSpc>
              <a:defRPr/>
            </a:pPr>
            <a:r>
              <a:rPr lang="en-US" sz="2500" dirty="0">
                <a:latin typeface="Arial" pitchFamily="34" charset="0"/>
                <a:cs typeface="Arial" pitchFamily="34" charset="0"/>
              </a:rPr>
              <a:t>a:link { </a:t>
            </a:r>
          </a:p>
          <a:p>
            <a:pPr algn="just">
              <a:lnSpc>
                <a:spcPct val="150000"/>
              </a:lnSpc>
              <a:defRPr/>
            </a:pPr>
            <a:r>
              <a:rPr lang="en-US" sz="2500" dirty="0">
                <a:latin typeface="Arial" pitchFamily="34" charset="0"/>
                <a:cs typeface="Arial" pitchFamily="34" charset="0"/>
              </a:rPr>
              <a:t>              color:#00FF00;     </a:t>
            </a:r>
          </a:p>
          <a:p>
            <a:pPr algn="just">
              <a:lnSpc>
                <a:spcPct val="150000"/>
              </a:lnSpc>
              <a:defRPr/>
            </a:pPr>
            <a:r>
              <a:rPr lang="en-US" sz="2500" dirty="0">
                <a:latin typeface="Arial" pitchFamily="34" charset="0"/>
                <a:cs typeface="Arial" pitchFamily="34" charset="0"/>
              </a:rPr>
              <a:t>              font-size:14px         </a:t>
            </a:r>
          </a:p>
          <a:p>
            <a:pPr algn="just">
              <a:lnSpc>
                <a:spcPct val="150000"/>
              </a:lnSpc>
              <a:defRPr/>
            </a:pPr>
            <a:r>
              <a:rPr lang="en-US" sz="2500" dirty="0">
                <a:latin typeface="Arial" pitchFamily="34" charset="0"/>
                <a:cs typeface="Arial" pitchFamily="34" charset="0"/>
              </a:rPr>
              <a:t>          } </a:t>
            </a:r>
          </a:p>
          <a:p>
            <a:pPr algn="just">
              <a:lnSpc>
                <a:spcPct val="150000"/>
              </a:lnSpc>
              <a:defRPr/>
            </a:pPr>
            <a:r>
              <a:rPr lang="en-US" sz="2500" dirty="0">
                <a:latin typeface="Arial" pitchFamily="34" charset="0"/>
                <a:cs typeface="Arial" pitchFamily="34" charset="0"/>
              </a:rPr>
              <a:t> a:hover { </a:t>
            </a:r>
          </a:p>
          <a:p>
            <a:pPr algn="just">
              <a:lnSpc>
                <a:spcPct val="150000"/>
              </a:lnSpc>
              <a:defRPr/>
            </a:pPr>
            <a:r>
              <a:rPr lang="en-US" sz="2500" dirty="0">
                <a:latin typeface="Arial" pitchFamily="34" charset="0"/>
                <a:cs typeface="Arial" pitchFamily="34" charset="0"/>
              </a:rPr>
              <a:t>                  color:#FF00FF; </a:t>
            </a:r>
          </a:p>
          <a:p>
            <a:pPr algn="just">
              <a:lnSpc>
                <a:spcPct val="150000"/>
              </a:lnSpc>
              <a:defRPr/>
            </a:pPr>
            <a:r>
              <a:rPr lang="en-US" sz="2500" dirty="0">
                <a:latin typeface="Arial" pitchFamily="34" charset="0"/>
                <a:cs typeface="Arial" pitchFamily="34" charset="0"/>
              </a:rPr>
              <a:t>                  font-size:1.2em; </a:t>
            </a:r>
          </a:p>
          <a:p>
            <a:pPr algn="just">
              <a:lnSpc>
                <a:spcPct val="150000"/>
              </a:lnSpc>
              <a:defRPr/>
            </a:pPr>
            <a:r>
              <a:rPr lang="en-US" sz="2500" dirty="0">
                <a:latin typeface="Arial" pitchFamily="34" charset="0"/>
                <a:cs typeface="Arial" pitchFamily="34" charset="0"/>
              </a:rPr>
              <a:t>                  </a:t>
            </a:r>
            <a:r>
              <a:rPr lang="en-US" sz="2500" dirty="0" err="1">
                <a:latin typeface="Arial" pitchFamily="34" charset="0"/>
                <a:cs typeface="Arial" pitchFamily="34" charset="0"/>
              </a:rPr>
              <a:t>text-decoration:blink</a:t>
            </a:r>
            <a:r>
              <a:rPr lang="en-US" sz="2500" dirty="0">
                <a:latin typeface="Arial" pitchFamily="34" charset="0"/>
                <a:cs typeface="Arial" pitchFamily="34" charset="0"/>
              </a:rPr>
              <a:t> </a:t>
            </a:r>
          </a:p>
          <a:p>
            <a:pPr algn="just">
              <a:lnSpc>
                <a:spcPct val="150000"/>
              </a:lnSpc>
              <a:defRPr/>
            </a:pPr>
            <a:r>
              <a:rPr lang="en-US" sz="2500" dirty="0">
                <a:latin typeface="Arial" pitchFamily="34" charset="0"/>
                <a:cs typeface="Arial" pitchFamily="34" charset="0"/>
              </a:rPr>
              <a:t>             }</a:t>
            </a:r>
          </a:p>
          <a:p>
            <a:pPr marL="342900" indent="-342900" algn="just">
              <a:lnSpc>
                <a:spcPct val="150000"/>
              </a:lnSpc>
              <a:buFontTx/>
              <a:buChar char="-"/>
              <a:defRPr/>
            </a:pPr>
            <a:endParaRPr lang="en-US" sz="2500" dirty="0">
              <a:latin typeface="Arial" pitchFamily="34" charset="0"/>
              <a:cs typeface="Arial" pitchFamily="34" charset="0"/>
            </a:endParaRPr>
          </a:p>
        </p:txBody>
      </p:sp>
    </p:spTree>
    <p:extLst>
      <p:ext uri="{BB962C8B-B14F-4D97-AF65-F5344CB8AC3E}">
        <p14:creationId xmlns:p14="http://schemas.microsoft.com/office/powerpoint/2010/main" val="138370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D83A418-5F5C-467A-874B-169DBBE82DB4}" type="slidenum">
              <a:rPr lang="en-US"/>
              <a:pPr/>
              <a:t>157</a:t>
            </a:fld>
            <a:endParaRPr lang="en-US"/>
          </a:p>
        </p:txBody>
      </p:sp>
      <p:sp>
        <p:nvSpPr>
          <p:cNvPr id="59395" name="TextBox 5"/>
          <p:cNvSpPr txBox="1">
            <a:spLocks noChangeArrowheads="1"/>
          </p:cNvSpPr>
          <p:nvPr/>
        </p:nvSpPr>
        <p:spPr bwMode="auto">
          <a:xfrm>
            <a:off x="2743200" y="1752600"/>
            <a:ext cx="5343525"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150000"/>
              </a:lnSpc>
            </a:pPr>
            <a:r>
              <a:rPr lang="en-US" sz="2500">
                <a:latin typeface="Arial" charset="0"/>
                <a:cs typeface="Arial" charset="0"/>
              </a:rPr>
              <a:t>a:visited {  color:#FF0000; </a:t>
            </a:r>
          </a:p>
          <a:p>
            <a:pPr algn="just">
              <a:lnSpc>
                <a:spcPct val="150000"/>
              </a:lnSpc>
            </a:pPr>
            <a:r>
              <a:rPr lang="en-US" sz="2500">
                <a:latin typeface="Arial" charset="0"/>
                <a:cs typeface="Arial" charset="0"/>
              </a:rPr>
              <a:t>                  text-decoration:none </a:t>
            </a:r>
          </a:p>
          <a:p>
            <a:pPr algn="just">
              <a:lnSpc>
                <a:spcPct val="150000"/>
              </a:lnSpc>
            </a:pPr>
            <a:r>
              <a:rPr lang="en-US" sz="2500">
                <a:latin typeface="Arial" charset="0"/>
                <a:cs typeface="Arial" charset="0"/>
              </a:rPr>
              <a:t>           }  </a:t>
            </a:r>
          </a:p>
          <a:p>
            <a:pPr algn="just">
              <a:lnSpc>
                <a:spcPct val="150000"/>
              </a:lnSpc>
            </a:pPr>
            <a:r>
              <a:rPr lang="en-US" sz="2500">
                <a:latin typeface="Arial" charset="0"/>
                <a:cs typeface="Arial" charset="0"/>
              </a:rPr>
              <a:t>a:active { </a:t>
            </a:r>
          </a:p>
          <a:p>
            <a:pPr algn="just">
              <a:lnSpc>
                <a:spcPct val="150000"/>
              </a:lnSpc>
            </a:pPr>
            <a:r>
              <a:rPr lang="en-US" sz="2500">
                <a:latin typeface="Arial" charset="0"/>
                <a:cs typeface="Arial" charset="0"/>
              </a:rPr>
              <a:t>                color:# 662D91; </a:t>
            </a:r>
          </a:p>
          <a:p>
            <a:pPr algn="just">
              <a:lnSpc>
                <a:spcPct val="150000"/>
              </a:lnSpc>
            </a:pPr>
            <a:r>
              <a:rPr lang="en-US" sz="2500">
                <a:latin typeface="Arial" charset="0"/>
                <a:cs typeface="Arial" charset="0"/>
              </a:rPr>
              <a:t>                font-variant:small-caps </a:t>
            </a:r>
          </a:p>
          <a:p>
            <a:pPr algn="just">
              <a:lnSpc>
                <a:spcPct val="150000"/>
              </a:lnSpc>
            </a:pPr>
            <a:r>
              <a:rPr lang="en-US" sz="2500">
                <a:latin typeface="Arial" charset="0"/>
                <a:cs typeface="Arial" charset="0"/>
              </a:rPr>
              <a:t>            }</a:t>
            </a:r>
          </a:p>
        </p:txBody>
      </p:sp>
    </p:spTree>
    <p:extLst>
      <p:ext uri="{BB962C8B-B14F-4D97-AF65-F5344CB8AC3E}">
        <p14:creationId xmlns:p14="http://schemas.microsoft.com/office/powerpoint/2010/main" val="3136968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041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77296FC3-3811-41A8-A4C4-FC91B7EABFAC}" type="slidenum">
              <a:rPr lang="en-US"/>
              <a:pPr/>
              <a:t>158</a:t>
            </a:fld>
            <a:endParaRPr lang="en-US"/>
          </a:p>
        </p:txBody>
      </p:sp>
      <p:sp>
        <p:nvSpPr>
          <p:cNvPr id="6" name="TextBox 5"/>
          <p:cNvSpPr txBox="1"/>
          <p:nvPr/>
        </p:nvSpPr>
        <p:spPr>
          <a:xfrm>
            <a:off x="609600" y="990600"/>
            <a:ext cx="8077200" cy="5908675"/>
          </a:xfrm>
          <a:prstGeom prst="rect">
            <a:avLst/>
          </a:prstGeom>
          <a:noFill/>
        </p:spPr>
        <p:txBody>
          <a:bodyPr>
            <a:spAutoFit/>
          </a:bodyPr>
          <a:lstStyle/>
          <a:p>
            <a:pPr marL="514350" indent="-514350">
              <a:buFont typeface="+mj-lt"/>
              <a:buAutoNum type="arabicPeriod"/>
              <a:defRPr/>
            </a:pPr>
            <a:r>
              <a:rPr lang="en-US" sz="2800" b="1" dirty="0">
                <a:solidFill>
                  <a:srgbClr val="FF0000"/>
                </a:solidFill>
                <a:latin typeface="Arial" pitchFamily="34" charset="0"/>
                <a:cs typeface="Arial" pitchFamily="34" charset="0"/>
              </a:rPr>
              <a:t>Box Model </a:t>
            </a:r>
            <a:r>
              <a:rPr lang="en-US" sz="2800" b="1" dirty="0" err="1">
                <a:solidFill>
                  <a:srgbClr val="FF0000"/>
                </a:solidFill>
                <a:latin typeface="Arial" pitchFamily="34" charset="0"/>
                <a:cs typeface="Arial" pitchFamily="34" charset="0"/>
              </a:rPr>
              <a:t>là</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gì</a:t>
            </a:r>
            <a:r>
              <a:rPr lang="en-US" sz="2800" b="1" dirty="0">
                <a:solidFill>
                  <a:srgbClr val="FF0000"/>
                </a:solidFill>
                <a:latin typeface="Arial" pitchFamily="34" charset="0"/>
                <a:cs typeface="Arial" pitchFamily="34" charset="0"/>
              </a:rPr>
              <a:t> ? </a:t>
            </a:r>
          </a:p>
          <a:p>
            <a:pPr marL="895350" indent="-342900" algn="just">
              <a:lnSpc>
                <a:spcPct val="150000"/>
              </a:lnSpc>
              <a:buFontTx/>
              <a:buChar char="-"/>
              <a:defRPr/>
            </a:pPr>
            <a:r>
              <a:rPr lang="en-US" sz="2800" dirty="0">
                <a:latin typeface="Arial" pitchFamily="34" charset="0"/>
                <a:cs typeface="Arial" pitchFamily="34" charset="0"/>
              </a:rPr>
              <a:t>Box Model </a:t>
            </a:r>
            <a:r>
              <a:rPr lang="en-US" sz="2800" dirty="0" err="1">
                <a:latin typeface="Arial" pitchFamily="34" charset="0"/>
                <a:cs typeface="Arial" pitchFamily="34" charset="0"/>
              </a:rPr>
              <a:t>là</a:t>
            </a:r>
            <a:r>
              <a:rPr lang="en-US" sz="2800" dirty="0">
                <a:latin typeface="Arial" pitchFamily="34" charset="0"/>
                <a:cs typeface="Arial" pitchFamily="34" charset="0"/>
              </a:rPr>
              <a:t> : </a:t>
            </a:r>
            <a:r>
              <a:rPr lang="en-US" sz="2800" dirty="0" err="1">
                <a:latin typeface="Arial" pitchFamily="34" charset="0"/>
                <a:cs typeface="Arial" pitchFamily="34" charset="0"/>
              </a:rPr>
              <a:t>mô</a:t>
            </a:r>
            <a:r>
              <a:rPr lang="en-US" sz="2800" dirty="0">
                <a:latin typeface="Arial" pitchFamily="34" charset="0"/>
                <a:cs typeface="Arial" pitchFamily="34" charset="0"/>
              </a:rPr>
              <a:t> </a:t>
            </a:r>
            <a:r>
              <a:rPr lang="en-US" sz="2800" dirty="0" err="1">
                <a:latin typeface="Arial" pitchFamily="34" charset="0"/>
                <a:cs typeface="Arial" pitchFamily="34" charset="0"/>
              </a:rPr>
              <a:t>hình</a:t>
            </a:r>
            <a:r>
              <a:rPr lang="en-US" sz="2800" dirty="0">
                <a:latin typeface="Arial" pitchFamily="34" charset="0"/>
                <a:cs typeface="Arial" pitchFamily="34" charset="0"/>
              </a:rPr>
              <a:t> </a:t>
            </a:r>
            <a:r>
              <a:rPr lang="en-US" sz="2800" dirty="0" err="1">
                <a:latin typeface="Arial" pitchFamily="34" charset="0"/>
                <a:cs typeface="Arial" pitchFamily="34" charset="0"/>
              </a:rPr>
              <a:t>hộp</a:t>
            </a:r>
            <a:r>
              <a:rPr lang="en-US" sz="2800" dirty="0">
                <a:latin typeface="Arial" pitchFamily="34" charset="0"/>
                <a:cs typeface="Arial" pitchFamily="34" charset="0"/>
              </a:rPr>
              <a:t>, </a:t>
            </a:r>
            <a:r>
              <a:rPr lang="en-US" sz="2800" dirty="0" err="1">
                <a:latin typeface="Arial" pitchFamily="34" charset="0"/>
                <a:cs typeface="Arial" pitchFamily="34" charset="0"/>
              </a:rPr>
              <a:t>tạo</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dạng</a:t>
            </a:r>
            <a:r>
              <a:rPr lang="en-US" sz="2800" dirty="0">
                <a:latin typeface="Arial" pitchFamily="34" charset="0"/>
                <a:cs typeface="Arial" pitchFamily="34" charset="0"/>
              </a:rPr>
              <a:t> </a:t>
            </a:r>
            <a:r>
              <a:rPr lang="en-US" sz="2800" dirty="0" err="1">
                <a:latin typeface="Arial" pitchFamily="34" charset="0"/>
                <a:cs typeface="Arial" pitchFamily="34" charset="0"/>
              </a:rPr>
              <a:t>khối</a:t>
            </a:r>
            <a:r>
              <a:rPr lang="en-US" sz="2800" dirty="0">
                <a:latin typeface="Arial" pitchFamily="34" charset="0"/>
                <a:cs typeface="Arial" pitchFamily="34" charset="0"/>
              </a:rPr>
              <a:t> </a:t>
            </a:r>
            <a:r>
              <a:rPr lang="en-US" sz="2800" dirty="0" err="1">
                <a:latin typeface="Arial" pitchFamily="34" charset="0"/>
                <a:cs typeface="Arial" pitchFamily="34" charset="0"/>
              </a:rPr>
              <a:t>giữa</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với</a:t>
            </a:r>
            <a:r>
              <a:rPr lang="en-US" sz="2800" dirty="0">
                <a:latin typeface="Arial" pitchFamily="34" charset="0"/>
                <a:cs typeface="Arial" pitchFamily="34" charset="0"/>
              </a:rPr>
              <a:t> </a:t>
            </a:r>
            <a:r>
              <a:rPr lang="en-US" sz="2800" dirty="0" err="1">
                <a:latin typeface="Arial" pitchFamily="34" charset="0"/>
                <a:cs typeface="Arial" pitchFamily="34" charset="0"/>
              </a:rPr>
              <a:t>nhau</a:t>
            </a:r>
            <a:endParaRPr lang="en-US" sz="2800" dirty="0">
              <a:latin typeface="Arial" pitchFamily="34" charset="0"/>
              <a:cs typeface="Arial" pitchFamily="34" charset="0"/>
            </a:endParaRPr>
          </a:p>
          <a:p>
            <a:pPr marL="895350" indent="-342900" algn="just">
              <a:lnSpc>
                <a:spcPct val="150000"/>
              </a:lnSpc>
              <a:buFontTx/>
              <a:buChar char="-"/>
              <a:defRPr/>
            </a:pPr>
            <a:r>
              <a:rPr lang="en-US" sz="2800" dirty="0" err="1">
                <a:latin typeface="Arial" pitchFamily="34" charset="0"/>
                <a:cs typeface="Arial" pitchFamily="34" charset="0"/>
              </a:rPr>
              <a:t>Cách</a:t>
            </a:r>
            <a:r>
              <a:rPr lang="en-US" sz="2800" dirty="0">
                <a:latin typeface="Arial" pitchFamily="34" charset="0"/>
                <a:cs typeface="Arial" pitchFamily="34" charset="0"/>
              </a:rPr>
              <a:t> </a:t>
            </a:r>
            <a:r>
              <a:rPr lang="en-US" sz="2800" dirty="0" err="1">
                <a:latin typeface="Arial" pitchFamily="34" charset="0"/>
                <a:cs typeface="Arial" pitchFamily="34" charset="0"/>
              </a:rPr>
              <a:t>mà</a:t>
            </a:r>
            <a:r>
              <a:rPr lang="en-US" sz="2800" dirty="0">
                <a:latin typeface="Arial" pitchFamily="34" charset="0"/>
                <a:cs typeface="Arial" pitchFamily="34" charset="0"/>
              </a:rPr>
              <a:t> CSS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dạng</a:t>
            </a:r>
            <a:r>
              <a:rPr lang="en-US" sz="2800" dirty="0">
                <a:latin typeface="Arial" pitchFamily="34" charset="0"/>
                <a:cs typeface="Arial" pitchFamily="34" charset="0"/>
              </a:rPr>
              <a:t> </a:t>
            </a:r>
            <a:r>
              <a:rPr lang="en-US" sz="2800" dirty="0" err="1">
                <a:latin typeface="Arial" pitchFamily="34" charset="0"/>
                <a:cs typeface="Arial" pitchFamily="34" charset="0"/>
              </a:rPr>
              <a:t>khối</a:t>
            </a:r>
            <a:r>
              <a:rPr lang="en-US" sz="2800" dirty="0">
                <a:latin typeface="Arial" pitchFamily="34" charset="0"/>
                <a:cs typeface="Arial" pitchFamily="34" charset="0"/>
              </a:rPr>
              <a:t>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gian</a:t>
            </a:r>
            <a:r>
              <a:rPr lang="en-US" sz="2800" dirty="0">
                <a:latin typeface="Arial" pitchFamily="34" charset="0"/>
                <a:cs typeface="Arial" pitchFamily="34" charset="0"/>
              </a:rPr>
              <a:t> </a:t>
            </a:r>
            <a:r>
              <a:rPr lang="en-US" sz="2800" dirty="0" err="1">
                <a:latin typeface="Arial" pitchFamily="34" charset="0"/>
                <a:cs typeface="Arial" pitchFamily="34" charset="0"/>
              </a:rPr>
              <a:t>bao</a:t>
            </a:r>
            <a:r>
              <a:rPr lang="en-US" sz="2800" dirty="0">
                <a:latin typeface="Arial" pitchFamily="34" charset="0"/>
                <a:cs typeface="Arial" pitchFamily="34" charset="0"/>
              </a:rPr>
              <a:t> </a:t>
            </a:r>
            <a:r>
              <a:rPr lang="en-US" sz="2800" dirty="0" err="1">
                <a:latin typeface="Arial" pitchFamily="34" charset="0"/>
                <a:cs typeface="Arial" pitchFamily="34" charset="0"/>
              </a:rPr>
              <a:t>quanh</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nào</a:t>
            </a:r>
            <a:r>
              <a:rPr lang="en-US" sz="2800" dirty="0">
                <a:latin typeface="Arial" pitchFamily="34" charset="0"/>
                <a:cs typeface="Arial" pitchFamily="34" charset="0"/>
              </a:rPr>
              <a:t> </a:t>
            </a:r>
            <a:r>
              <a:rPr lang="en-US" sz="2800" dirty="0" err="1">
                <a:latin typeface="Arial" pitchFamily="34" charset="0"/>
                <a:cs typeface="Arial" pitchFamily="34" charset="0"/>
              </a:rPr>
              <a:t>đó</a:t>
            </a:r>
            <a:endParaRPr lang="en-US" sz="2800" dirty="0">
              <a:latin typeface="Arial" pitchFamily="34" charset="0"/>
              <a:cs typeface="Arial" pitchFamily="34" charset="0"/>
            </a:endParaRPr>
          </a:p>
          <a:p>
            <a:pPr marL="514350" indent="-514350">
              <a:buFont typeface="+mj-lt"/>
              <a:buAutoNum type="arabicPeriod" startAt="2"/>
              <a:defRPr/>
            </a:pPr>
            <a:r>
              <a:rPr lang="en-US" sz="2800" b="1" dirty="0" err="1">
                <a:solidFill>
                  <a:srgbClr val="FF0000"/>
                </a:solidFill>
                <a:latin typeface="Arial" pitchFamily="34" charset="0"/>
                <a:cs typeface="Arial" pitchFamily="34" charset="0"/>
              </a:rPr>
              <a:t>Các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thành</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phần</a:t>
            </a:r>
            <a:r>
              <a:rPr lang="en-US" sz="2800" b="1" dirty="0">
                <a:solidFill>
                  <a:srgbClr val="FF0000"/>
                </a:solidFill>
                <a:latin typeface="Arial" pitchFamily="34" charset="0"/>
                <a:cs typeface="Arial" pitchFamily="34" charset="0"/>
              </a:rPr>
              <a:t> Box Model:</a:t>
            </a:r>
          </a:p>
          <a:p>
            <a:pPr marL="4051300" lvl="3" indent="-342900" algn="just">
              <a:lnSpc>
                <a:spcPct val="150000"/>
              </a:lnSpc>
              <a:buFontTx/>
              <a:buChar char="-"/>
              <a:defRPr/>
            </a:pPr>
            <a:r>
              <a:rPr lang="en-US" sz="2800" dirty="0">
                <a:latin typeface="Arial" pitchFamily="34" charset="0"/>
                <a:cs typeface="Arial" pitchFamily="34" charset="0"/>
              </a:rPr>
              <a:t>Border ( </a:t>
            </a:r>
            <a:r>
              <a:rPr lang="en-US" sz="2800" dirty="0" err="1">
                <a:latin typeface="Arial" pitchFamily="34" charset="0"/>
                <a:cs typeface="Arial" pitchFamily="34" charset="0"/>
              </a:rPr>
              <a:t>viền</a:t>
            </a:r>
            <a:r>
              <a:rPr lang="en-US" sz="2800" dirty="0">
                <a:latin typeface="Arial" pitchFamily="34" charset="0"/>
                <a:cs typeface="Arial" pitchFamily="34" charset="0"/>
              </a:rPr>
              <a:t>)</a:t>
            </a:r>
          </a:p>
          <a:p>
            <a:pPr marL="4051300" lvl="3" indent="-342900" algn="just">
              <a:lnSpc>
                <a:spcPct val="150000"/>
              </a:lnSpc>
              <a:buFontTx/>
              <a:buChar char="-"/>
              <a:defRPr/>
            </a:pPr>
            <a:r>
              <a:rPr lang="en-US" sz="2800" dirty="0">
                <a:latin typeface="Arial" pitchFamily="34" charset="0"/>
                <a:cs typeface="Arial" pitchFamily="34" charset="0"/>
              </a:rPr>
              <a:t>Padding  ( </a:t>
            </a:r>
            <a:r>
              <a:rPr lang="en-US" sz="2800" dirty="0" err="1">
                <a:latin typeface="Arial" pitchFamily="34" charset="0"/>
                <a:cs typeface="Arial" pitchFamily="34" charset="0"/>
              </a:rPr>
              <a:t>vùng</a:t>
            </a:r>
            <a:r>
              <a:rPr lang="en-US" sz="2800" dirty="0">
                <a:latin typeface="Arial" pitchFamily="34" charset="0"/>
                <a:cs typeface="Arial" pitchFamily="34" charset="0"/>
              </a:rPr>
              <a:t> </a:t>
            </a:r>
            <a:r>
              <a:rPr lang="en-US" sz="2800" dirty="0" err="1">
                <a:latin typeface="Arial" pitchFamily="34" charset="0"/>
                <a:cs typeface="Arial" pitchFamily="34" charset="0"/>
              </a:rPr>
              <a:t>đệm</a:t>
            </a:r>
            <a:r>
              <a:rPr lang="en-US" sz="2800" dirty="0">
                <a:latin typeface="Arial" pitchFamily="34" charset="0"/>
                <a:cs typeface="Arial" pitchFamily="34" charset="0"/>
              </a:rPr>
              <a:t>)</a:t>
            </a:r>
          </a:p>
          <a:p>
            <a:pPr marL="4051300" lvl="3" indent="-342900" algn="just">
              <a:lnSpc>
                <a:spcPct val="150000"/>
              </a:lnSpc>
              <a:buFontTx/>
              <a:buChar char="-"/>
              <a:defRPr/>
            </a:pPr>
            <a:r>
              <a:rPr lang="en-US" sz="2800" dirty="0">
                <a:latin typeface="Arial" pitchFamily="34" charset="0"/>
                <a:cs typeface="Arial" pitchFamily="34" charset="0"/>
              </a:rPr>
              <a:t>Margin (</a:t>
            </a:r>
            <a:r>
              <a:rPr lang="en-US" sz="2800" dirty="0" err="1">
                <a:latin typeface="Arial" pitchFamily="34" charset="0"/>
                <a:cs typeface="Arial" pitchFamily="34" charset="0"/>
              </a:rPr>
              <a:t>canh</a:t>
            </a:r>
            <a:r>
              <a:rPr lang="en-US" sz="2800" dirty="0">
                <a:latin typeface="Arial" pitchFamily="34" charset="0"/>
                <a:cs typeface="Arial" pitchFamily="34" charset="0"/>
              </a:rPr>
              <a:t> </a:t>
            </a:r>
            <a:r>
              <a:rPr lang="en-US" sz="2800" dirty="0" err="1">
                <a:latin typeface="Arial" pitchFamily="34" charset="0"/>
                <a:cs typeface="Arial" pitchFamily="34" charset="0"/>
              </a:rPr>
              <a:t>lề</a:t>
            </a:r>
            <a:r>
              <a:rPr lang="en-US" sz="2800" dirty="0">
                <a:latin typeface="Arial" pitchFamily="34" charset="0"/>
                <a:cs typeface="Arial" pitchFamily="34" charset="0"/>
              </a:rPr>
              <a:t>)</a:t>
            </a:r>
          </a:p>
          <a:p>
            <a:pPr>
              <a:defRPr/>
            </a:pPr>
            <a:endParaRPr lang="en-US" sz="2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705446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p:cNvSpPr>
            <a:spLocks noGrp="1"/>
          </p:cNvSpPr>
          <p:nvPr>
            <p:ph idx="1"/>
          </p:nvPr>
        </p:nvSpPr>
        <p:spPr/>
        <p:txBody>
          <a:bodyPr/>
          <a:lstStyle/>
          <a:p>
            <a:pPr>
              <a:defRPr/>
            </a:pPr>
            <a:endParaRPr lang="vi-VN" smtClean="0"/>
          </a:p>
        </p:txBody>
      </p:sp>
      <p:sp>
        <p:nvSpPr>
          <p:cNvPr id="61443" name="Slide Number Placeholder 3"/>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AAFA3F4-F52F-4C53-A977-F91FBB489ED1}" type="slidenum">
              <a:rPr lang="en-US"/>
              <a:pPr/>
              <a:t>159</a:t>
            </a:fld>
            <a:endParaRPr lang="en-US"/>
          </a:p>
        </p:txBody>
      </p:sp>
      <p:sp>
        <p:nvSpPr>
          <p:cNvPr id="61444" name="Title 2"/>
          <p:cNvSpPr>
            <a:spLocks noGrp="1"/>
          </p:cNvSpPr>
          <p:nvPr>
            <p:ph type="title"/>
          </p:nvPr>
        </p:nvSpPr>
        <p:spPr/>
        <p:txBody>
          <a:bodyPr/>
          <a:lstStyle/>
          <a:p>
            <a:endParaRPr lang="vi-VN" smtClean="0"/>
          </a:p>
        </p:txBody>
      </p:sp>
      <p:pic>
        <p:nvPicPr>
          <p:cNvPr id="5" name="Picture 2"/>
          <p:cNvPicPr>
            <a:picLocks noChangeAspect="1" noChangeArrowheads="1"/>
          </p:cNvPicPr>
          <p:nvPr/>
        </p:nvPicPr>
        <p:blipFill>
          <a:blip r:embed="rId2"/>
          <a:srcRect/>
          <a:stretch>
            <a:fillRect/>
          </a:stretch>
        </p:blipFill>
        <p:spPr bwMode="auto">
          <a:xfrm>
            <a:off x="457200" y="1371600"/>
            <a:ext cx="8421688" cy="4648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6446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lnSpc>
                <a:spcPts val="2800"/>
              </a:lnSpc>
              <a:buFont typeface="Wingdings" panose="05000000000000000000" pitchFamily="2" charset="2"/>
              <a:buChar char="§"/>
            </a:pPr>
            <a:r>
              <a:rPr lang="vi-VN" altLang="en-US" sz="2200">
                <a:latin typeface="+mj-lt"/>
              </a:rPr>
              <a:t>Lấy hiển thị (nếu có thể) các tài nguyên khác nhau</a:t>
            </a:r>
            <a:endParaRPr lang="en-US" altLang="en-US" sz="2200">
              <a:latin typeface="+mj-lt"/>
            </a:endParaRPr>
          </a:p>
          <a:p>
            <a:pPr eaLnBrk="1" hangingPunct="1">
              <a:lnSpc>
                <a:spcPts val="2800"/>
              </a:lnSpc>
              <a:buFont typeface="Wingdings" panose="05000000000000000000" pitchFamily="2" charset="2"/>
              <a:buChar char="§"/>
            </a:pPr>
            <a:r>
              <a:rPr lang="vi-VN" altLang="en-US" sz="2200">
                <a:latin typeface="+mj-lt"/>
              </a:rPr>
              <a:t>Khả năng hiển thị</a:t>
            </a:r>
            <a:r>
              <a:rPr lang="en-US" altLang="en-US" sz="2200">
                <a:latin typeface="+mj-lt"/>
              </a:rPr>
              <a:t>:</a:t>
            </a:r>
          </a:p>
          <a:p>
            <a:pPr marL="457200" lvl="1" indent="0" eaLnBrk="1" hangingPunct="1">
              <a:lnSpc>
                <a:spcPts val="2800"/>
              </a:lnSpc>
              <a:buNone/>
            </a:pPr>
            <a:r>
              <a:rPr lang="en-US" altLang="en-US" sz="2200">
                <a:latin typeface="+mj-lt"/>
              </a:rPr>
              <a:t>Text-only  (Lynx, ...)</a:t>
            </a:r>
          </a:p>
          <a:p>
            <a:pPr marL="457200" lvl="1" indent="0" eaLnBrk="1" hangingPunct="1">
              <a:lnSpc>
                <a:spcPts val="2800"/>
              </a:lnSpc>
              <a:buNone/>
            </a:pPr>
            <a:r>
              <a:rPr lang="en-US" altLang="en-US" sz="2200">
                <a:latin typeface="+mj-lt"/>
              </a:rPr>
              <a:t>Graphic (MSIE, Netscape, ...)</a:t>
            </a:r>
          </a:p>
          <a:p>
            <a:pPr eaLnBrk="1" hangingPunct="1">
              <a:lnSpc>
                <a:spcPts val="2800"/>
              </a:lnSpc>
              <a:buFont typeface="Wingdings" panose="05000000000000000000" pitchFamily="2" charset="2"/>
              <a:buChar char="§"/>
            </a:pPr>
            <a:r>
              <a:rPr lang="vi-VN" altLang="en-US" sz="2200">
                <a:latin typeface="+mj-lt"/>
              </a:rPr>
              <a:t>Hiển thị được nhiều loại ảnh</a:t>
            </a:r>
            <a:endParaRPr lang="en-US" altLang="en-US" sz="2200">
              <a:latin typeface="+mj-lt"/>
            </a:endParaRPr>
          </a:p>
          <a:p>
            <a:pPr marL="457200" lvl="1" indent="0" eaLnBrk="1" hangingPunct="1">
              <a:lnSpc>
                <a:spcPts val="2800"/>
              </a:lnSpc>
              <a:buNone/>
            </a:pPr>
            <a:r>
              <a:rPr lang="en-US" altLang="en-US" sz="2200">
                <a:latin typeface="+mj-lt"/>
              </a:rPr>
              <a:t>TEXT, GIF, JPEG, sound, video, postscript,...</a:t>
            </a:r>
            <a:endParaRPr lang="vi-VN" altLang="en-US" sz="2200">
              <a:latin typeface="+mj-lt"/>
            </a:endParaRPr>
          </a:p>
          <a:p>
            <a:pPr eaLnBrk="1" hangingPunct="1">
              <a:lnSpc>
                <a:spcPts val="2800"/>
              </a:lnSpc>
              <a:buFont typeface="Wingdings" panose="05000000000000000000" pitchFamily="2" charset="2"/>
              <a:buChar char="§"/>
            </a:pPr>
            <a:r>
              <a:rPr lang="vi-VN" altLang="en-US" sz="2200">
                <a:latin typeface="+mj-lt"/>
              </a:rPr>
              <a:t>Hỗ trợ nhiều giao thức</a:t>
            </a:r>
            <a:endParaRPr lang="en-US" altLang="en-US" sz="2200">
              <a:latin typeface="+mj-lt"/>
            </a:endParaRPr>
          </a:p>
          <a:p>
            <a:pPr marL="457200" lvl="1" indent="0" eaLnBrk="1" hangingPunct="1">
              <a:lnSpc>
                <a:spcPts val="2800"/>
              </a:lnSpc>
              <a:buNone/>
            </a:pPr>
            <a:r>
              <a:rPr lang="en-US" altLang="en-US" sz="2200">
                <a:latin typeface="+mj-lt"/>
              </a:rPr>
              <a:t>HTTP, FTP, SMTP, POP, ...</a:t>
            </a:r>
          </a:p>
          <a:p>
            <a:pPr eaLnBrk="1" hangingPunct="1">
              <a:lnSpc>
                <a:spcPts val="2800"/>
              </a:lnSpc>
              <a:buFont typeface="Wingdings" panose="05000000000000000000" pitchFamily="2" charset="2"/>
              <a:buChar char="§"/>
            </a:pPr>
            <a:r>
              <a:rPr lang="vi-VN" altLang="en-US" sz="2200">
                <a:latin typeface="+mj-lt"/>
              </a:rPr>
              <a:t>Có thể </a:t>
            </a:r>
            <a:r>
              <a:rPr lang="en-US" altLang="en-US" sz="2200" i="1">
                <a:latin typeface="+mj-lt"/>
              </a:rPr>
              <a:t>“plug-in”</a:t>
            </a:r>
            <a:r>
              <a:rPr lang="en-US" altLang="en-US" sz="2200">
                <a:latin typeface="+mj-lt"/>
              </a:rPr>
              <a:t> </a:t>
            </a:r>
            <a:r>
              <a:rPr lang="vi-VN" altLang="en-US" sz="2200">
                <a:latin typeface="+mj-lt"/>
              </a:rPr>
              <a:t>các công cụ vào </a:t>
            </a:r>
            <a:r>
              <a:rPr lang="en-US" altLang="en-US" sz="2200">
                <a:latin typeface="+mj-lt"/>
              </a:rPr>
              <a:t>browser </a:t>
            </a:r>
            <a:r>
              <a:rPr lang="vi-VN" altLang="en-US" sz="2200">
                <a:latin typeface="+mj-lt"/>
              </a:rPr>
              <a:t>để tăng tính năng </a:t>
            </a:r>
            <a:r>
              <a:rPr lang="en-US" altLang="en-US" sz="2200">
                <a:latin typeface="+mj-lt"/>
              </a:rPr>
              <a:t>(3D animation,</a:t>
            </a:r>
            <a:r>
              <a:rPr lang="vi-VN" altLang="en-US" sz="2200">
                <a:latin typeface="+mj-lt"/>
              </a:rPr>
              <a:t> SWF</a:t>
            </a:r>
            <a:r>
              <a:rPr lang="en-US" altLang="en-US" sz="2200">
                <a:latin typeface="+mj-lt"/>
              </a:rPr>
              <a:t>, ...)</a:t>
            </a:r>
          </a:p>
          <a:p>
            <a:pPr marL="0" indent="0" eaLnBrk="1" hangingPunct="1">
              <a:lnSpc>
                <a:spcPts val="2800"/>
              </a:lnSpc>
              <a:buNone/>
            </a:pPr>
            <a:r>
              <a:rPr lang="en-US" altLang="en-US" sz="2200" b="1" i="1">
                <a:latin typeface="+mj-lt"/>
              </a:rPr>
              <a:t>Web</a:t>
            </a:r>
            <a:r>
              <a:rPr lang="en-US" altLang="en-US" sz="2200" b="1">
                <a:latin typeface="+mj-lt"/>
              </a:rPr>
              <a:t> </a:t>
            </a:r>
            <a:r>
              <a:rPr lang="en-US" altLang="en-US" sz="2200" b="1" i="1">
                <a:latin typeface="+mj-lt"/>
              </a:rPr>
              <a:t>Browser </a:t>
            </a:r>
            <a:r>
              <a:rPr lang="en-US" altLang="en-US" sz="2200" b="1">
                <a:latin typeface="+mj-lt"/>
              </a:rPr>
              <a:t>:</a:t>
            </a:r>
            <a:r>
              <a:rPr lang="en-US" altLang="en-US" sz="2200">
                <a:latin typeface="+mj-lt"/>
              </a:rPr>
              <a:t> trình duyệt Web. Dùng để truy xuất các tài liệu trên các Web Server. </a:t>
            </a:r>
          </a:p>
          <a:p>
            <a:pPr marL="457200" lvl="1" indent="0" eaLnBrk="1" hangingPunct="1">
              <a:lnSpc>
                <a:spcPts val="2800"/>
              </a:lnSpc>
              <a:buNone/>
            </a:pPr>
            <a:r>
              <a:rPr lang="en-US" altLang="en-US" sz="2200">
                <a:latin typeface="+mj-lt"/>
              </a:rPr>
              <a:t>Internet Explorer, Google Chrome…</a:t>
            </a:r>
          </a:p>
          <a:p>
            <a:pPr marL="0" indent="0">
              <a:buNone/>
            </a:pPr>
            <a:endParaRPr lang="en-US" sz="220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16</a:t>
            </a:fld>
            <a:endParaRPr lang="en-US"/>
          </a:p>
        </p:txBody>
      </p:sp>
      <p:sp>
        <p:nvSpPr>
          <p:cNvPr id="4" name="Title 3"/>
          <p:cNvSpPr>
            <a:spLocks noGrp="1"/>
          </p:cNvSpPr>
          <p:nvPr>
            <p:ph type="title"/>
          </p:nvPr>
        </p:nvSpPr>
        <p:spPr/>
        <p:txBody>
          <a:bodyPr/>
          <a:lstStyle/>
          <a:p>
            <a:r>
              <a:rPr lang="en-US" smtClean="0"/>
              <a:t>Web Browser</a:t>
            </a:r>
            <a:endParaRPr lang="en-US"/>
          </a:p>
        </p:txBody>
      </p:sp>
    </p:spTree>
    <p:extLst>
      <p:ext uri="{BB962C8B-B14F-4D97-AF65-F5344CB8AC3E}">
        <p14:creationId xmlns:p14="http://schemas.microsoft.com/office/powerpoint/2010/main" val="186988622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246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C79B3946-FEF9-47A3-AFD1-F2E8D78A9F6F}" type="slidenum">
              <a:rPr lang="en-US"/>
              <a:pPr/>
              <a:t>160</a:t>
            </a:fld>
            <a:endParaRPr lang="en-US"/>
          </a:p>
        </p:txBody>
      </p:sp>
      <p:sp>
        <p:nvSpPr>
          <p:cNvPr id="6" name="TextBox 5"/>
          <p:cNvSpPr txBox="1"/>
          <p:nvPr/>
        </p:nvSpPr>
        <p:spPr>
          <a:xfrm>
            <a:off x="609600" y="1223963"/>
            <a:ext cx="8077200" cy="5478462"/>
          </a:xfrm>
          <a:prstGeom prst="rect">
            <a:avLst/>
          </a:prstGeom>
          <a:noFill/>
        </p:spPr>
        <p:txBody>
          <a:bodyPr>
            <a:spAutoFit/>
          </a:bodyPr>
          <a:lstStyle/>
          <a:p>
            <a:pPr marL="457200" indent="-457200">
              <a:buFont typeface="Wingdings" pitchFamily="2" charset="2"/>
              <a:buChar char="v"/>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border</a:t>
            </a:r>
          </a:p>
          <a:p>
            <a:pPr marL="895350" indent="-342900" algn="just">
              <a:lnSpc>
                <a:spcPct val="150000"/>
              </a:lnSpc>
              <a:buFontTx/>
              <a:buChar char="-"/>
              <a:defRPr/>
            </a:pP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trong</a:t>
            </a:r>
            <a:r>
              <a:rPr lang="en-US" sz="2800" dirty="0">
                <a:latin typeface="Arial" pitchFamily="34" charset="0"/>
                <a:cs typeface="Arial" pitchFamily="34" charset="0"/>
              </a:rPr>
              <a:t> </a:t>
            </a:r>
            <a:r>
              <a:rPr lang="en-US" sz="2800" dirty="0" err="1">
                <a:latin typeface="Arial" pitchFamily="34" charset="0"/>
                <a:cs typeface="Arial" pitchFamily="34" charset="0"/>
              </a:rPr>
              <a:t>trang</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đóng</a:t>
            </a:r>
            <a:r>
              <a:rPr lang="en-US" sz="2800" dirty="0">
                <a:latin typeface="Arial" pitchFamily="34" charset="0"/>
                <a:cs typeface="Arial" pitchFamily="34" charset="0"/>
              </a:rPr>
              <a:t> </a:t>
            </a:r>
            <a:r>
              <a:rPr lang="en-US" sz="2800" dirty="0" err="1">
                <a:latin typeface="Arial" pitchFamily="34" charset="0"/>
                <a:cs typeface="Arial" pitchFamily="34" charset="0"/>
              </a:rPr>
              <a:t>khung</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tượng</a:t>
            </a:r>
            <a:r>
              <a:rPr lang="en-US" sz="2800" dirty="0">
                <a:latin typeface="Arial" pitchFamily="34" charset="0"/>
                <a:cs typeface="Arial" pitchFamily="34" charset="0"/>
              </a:rPr>
              <a:t> </a:t>
            </a:r>
            <a:r>
              <a:rPr lang="en-US" sz="2800" dirty="0" err="1">
                <a:latin typeface="Arial" pitchFamily="34" charset="0"/>
                <a:cs typeface="Arial" pitchFamily="34" charset="0"/>
              </a:rPr>
              <a:t>cần</a:t>
            </a:r>
            <a:r>
              <a:rPr lang="en-US" sz="2800" dirty="0">
                <a:latin typeface="Arial" pitchFamily="34" charset="0"/>
                <a:cs typeface="Arial" pitchFamily="34" charset="0"/>
              </a:rPr>
              <a:t> </a:t>
            </a:r>
            <a:r>
              <a:rPr lang="en-US" sz="2800" dirty="0" err="1">
                <a:latin typeface="Arial" pitchFamily="34" charset="0"/>
                <a:cs typeface="Arial" pitchFamily="34" charset="0"/>
              </a:rPr>
              <a:t>nhấn</a:t>
            </a:r>
            <a:r>
              <a:rPr lang="en-US" sz="2800" dirty="0">
                <a:latin typeface="Arial" pitchFamily="34" charset="0"/>
                <a:cs typeface="Arial" pitchFamily="34" charset="0"/>
              </a:rPr>
              <a:t> </a:t>
            </a:r>
            <a:r>
              <a:rPr lang="en-US" sz="2800" dirty="0" err="1">
                <a:latin typeface="Arial" pitchFamily="34" charset="0"/>
                <a:cs typeface="Arial" pitchFamily="34" charset="0"/>
              </a:rPr>
              <a:t>mạnh</a:t>
            </a:r>
            <a:r>
              <a:rPr lang="en-US" sz="2800" dirty="0">
                <a:latin typeface="Arial" pitchFamily="34" charset="0"/>
                <a:cs typeface="Arial" pitchFamily="34" charset="0"/>
              </a:rPr>
              <a:t>, </a:t>
            </a:r>
            <a:r>
              <a:rPr lang="en-US" sz="2800" dirty="0" err="1">
                <a:latin typeface="Arial" pitchFamily="34" charset="0"/>
                <a:cs typeface="Arial" pitchFamily="34" charset="0"/>
              </a:rPr>
              <a:t>phân</a:t>
            </a:r>
            <a:r>
              <a:rPr lang="en-US" sz="2800" dirty="0">
                <a:latin typeface="Arial" pitchFamily="34" charset="0"/>
                <a:cs typeface="Arial" pitchFamily="34" charset="0"/>
              </a:rPr>
              <a:t> </a:t>
            </a:r>
            <a:r>
              <a:rPr lang="en-US" sz="2800" dirty="0" err="1">
                <a:latin typeface="Arial" pitchFamily="34" charset="0"/>
                <a:cs typeface="Arial" pitchFamily="34" charset="0"/>
              </a:rPr>
              <a:t>cách</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tượng</a:t>
            </a:r>
            <a:r>
              <a:rPr lang="en-US" sz="2800" dirty="0">
                <a:latin typeface="Arial" pitchFamily="34" charset="0"/>
                <a:cs typeface="Arial" pitchFamily="34" charset="0"/>
              </a:rPr>
              <a:t> </a:t>
            </a:r>
            <a:r>
              <a:rPr lang="en-US" sz="2800" dirty="0" err="1">
                <a:latin typeface="Arial" pitchFamily="34" charset="0"/>
                <a:cs typeface="Arial" pitchFamily="34" charset="0"/>
              </a:rPr>
              <a:t>giúp</a:t>
            </a:r>
            <a:r>
              <a:rPr lang="en-US" sz="2800" dirty="0">
                <a:latin typeface="Arial" pitchFamily="34" charset="0"/>
                <a:cs typeface="Arial" pitchFamily="34" charset="0"/>
              </a:rPr>
              <a:t> </a:t>
            </a:r>
            <a:r>
              <a:rPr lang="en-US" sz="2800" dirty="0" err="1">
                <a:latin typeface="Arial" pitchFamily="34" charset="0"/>
                <a:cs typeface="Arial" pitchFamily="34" charset="0"/>
              </a:rPr>
              <a:t>trang</a:t>
            </a:r>
            <a:r>
              <a:rPr lang="en-US" sz="2800" dirty="0">
                <a:latin typeface="Arial" pitchFamily="34" charset="0"/>
                <a:cs typeface="Arial" pitchFamily="34" charset="0"/>
              </a:rPr>
              <a:t> web </a:t>
            </a:r>
            <a:r>
              <a:rPr lang="en-US" sz="2800" dirty="0" err="1">
                <a:latin typeface="Arial" pitchFamily="34" charset="0"/>
                <a:cs typeface="Arial" pitchFamily="34" charset="0"/>
              </a:rPr>
              <a:t>dễ</a:t>
            </a:r>
            <a:r>
              <a:rPr lang="en-US" sz="2800" dirty="0">
                <a:latin typeface="Arial" pitchFamily="34" charset="0"/>
                <a:cs typeface="Arial" pitchFamily="34" charset="0"/>
              </a:rPr>
              <a:t> </a:t>
            </a:r>
            <a:r>
              <a:rPr lang="en-US" sz="2800" dirty="0" err="1">
                <a:latin typeface="Arial" pitchFamily="34" charset="0"/>
                <a:cs typeface="Arial" pitchFamily="34" charset="0"/>
              </a:rPr>
              <a:t>nhìn</a:t>
            </a:r>
            <a:r>
              <a:rPr lang="en-US" sz="2800" dirty="0">
                <a:latin typeface="Arial" pitchFamily="34" charset="0"/>
                <a:cs typeface="Arial" pitchFamily="34" charset="0"/>
              </a:rPr>
              <a:t> </a:t>
            </a:r>
            <a:r>
              <a:rPr lang="en-US" sz="2800" dirty="0" err="1">
                <a:latin typeface="Arial" pitchFamily="34" charset="0"/>
                <a:cs typeface="Arial" pitchFamily="34" charset="0"/>
              </a:rPr>
              <a:t>hơn</a:t>
            </a:r>
            <a:endParaRPr lang="en-US" sz="2800" dirty="0">
              <a:latin typeface="Arial" pitchFamily="34" charset="0"/>
              <a:cs typeface="Arial" pitchFamily="34" charset="0"/>
            </a:endParaRPr>
          </a:p>
          <a:p>
            <a:pPr marL="895350" indent="-342900" algn="just">
              <a:lnSpc>
                <a:spcPct val="150000"/>
              </a:lnSpc>
              <a:buFontTx/>
              <a:buChar char="-"/>
              <a:defRPr/>
            </a:pPr>
            <a:r>
              <a:rPr lang="en-US" sz="2800" dirty="0" err="1">
                <a:latin typeface="Arial" pitchFamily="34" charset="0"/>
                <a:cs typeface="Arial" pitchFamily="34" charset="0"/>
              </a:rPr>
              <a:t>Cú</a:t>
            </a:r>
            <a:r>
              <a:rPr lang="en-US" sz="2800" dirty="0">
                <a:latin typeface="Arial" pitchFamily="34" charset="0"/>
                <a:cs typeface="Arial" pitchFamily="34" charset="0"/>
              </a:rPr>
              <a:t> </a:t>
            </a:r>
            <a:r>
              <a:rPr lang="en-US" sz="2800" dirty="0" err="1">
                <a:latin typeface="Arial" pitchFamily="34" charset="0"/>
                <a:cs typeface="Arial" pitchFamily="34" charset="0"/>
              </a:rPr>
              <a:t>pháp</a:t>
            </a:r>
            <a:r>
              <a:rPr lang="en-US" sz="2800" dirty="0">
                <a:latin typeface="Arial" pitchFamily="34" charset="0"/>
                <a:cs typeface="Arial" pitchFamily="34" charset="0"/>
              </a:rPr>
              <a:t> </a:t>
            </a:r>
            <a:r>
              <a:rPr lang="en-US" sz="2800" dirty="0" err="1">
                <a:latin typeface="Arial" pitchFamily="34" charset="0"/>
                <a:cs typeface="Arial" pitchFamily="34" charset="0"/>
              </a:rPr>
              <a:t>viết</a:t>
            </a:r>
            <a:r>
              <a:rPr lang="en-US" sz="2800" dirty="0">
                <a:latin typeface="Arial" pitchFamily="34" charset="0"/>
                <a:cs typeface="Arial" pitchFamily="34" charset="0"/>
              </a:rPr>
              <a:t> </a:t>
            </a:r>
            <a:r>
              <a:rPr lang="en-US" sz="2800" dirty="0" err="1">
                <a:latin typeface="Arial" pitchFamily="34" charset="0"/>
                <a:cs typeface="Arial" pitchFamily="34" charset="0"/>
              </a:rPr>
              <a:t>gọn</a:t>
            </a:r>
            <a:r>
              <a:rPr lang="en-US" sz="2800" dirty="0">
                <a:latin typeface="Arial" pitchFamily="34" charset="0"/>
                <a:cs typeface="Arial" pitchFamily="34" charset="0"/>
              </a:rPr>
              <a:t> :</a:t>
            </a:r>
          </a:p>
          <a:p>
            <a:pPr marL="552450" algn="ctr">
              <a:lnSpc>
                <a:spcPct val="150000"/>
              </a:lnSpc>
              <a:defRPr/>
            </a:pPr>
            <a:r>
              <a:rPr lang="en-US" sz="2800" dirty="0">
                <a:solidFill>
                  <a:srgbClr val="FF0000"/>
                </a:solidFill>
                <a:latin typeface="Arial" pitchFamily="34" charset="0"/>
                <a:cs typeface="Arial" pitchFamily="34" charset="0"/>
              </a:rPr>
              <a:t>Border : &lt;border width&gt;|</a:t>
            </a:r>
            <a:br>
              <a:rPr lang="en-US" sz="2800"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		&lt;border color&gt;|</a:t>
            </a:r>
            <a:br>
              <a:rPr lang="en-US" sz="2800"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		&lt;border style&gt;</a:t>
            </a:r>
          </a:p>
          <a:p>
            <a:pPr>
              <a:defRPr/>
            </a:pPr>
            <a:endParaRPr lang="en-US" sz="2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94915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9029"/>
            <a:ext cx="8229600" cy="885371"/>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349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B13C7A00-BF47-4D39-BF1A-D1623B37FA96}" type="slidenum">
              <a:rPr lang="en-US"/>
              <a:pPr/>
              <a:t>161</a:t>
            </a:fld>
            <a:endParaRPr lang="en-US"/>
          </a:p>
        </p:txBody>
      </p:sp>
      <p:sp>
        <p:nvSpPr>
          <p:cNvPr id="6" name="TextBox 5"/>
          <p:cNvSpPr txBox="1"/>
          <p:nvPr/>
        </p:nvSpPr>
        <p:spPr>
          <a:xfrm>
            <a:off x="609600" y="1223963"/>
            <a:ext cx="8077200" cy="3970337"/>
          </a:xfrm>
          <a:prstGeom prst="rect">
            <a:avLst/>
          </a:prstGeom>
          <a:noFill/>
        </p:spPr>
        <p:txBody>
          <a:bodyPr>
            <a:spAutoFit/>
          </a:bodyPr>
          <a:lstStyle/>
          <a:p>
            <a:pPr marL="1588">
              <a:defRPr/>
            </a:pPr>
            <a:r>
              <a:rPr lang="en-US" sz="2800" dirty="0">
                <a:solidFill>
                  <a:srgbClr val="FF0000"/>
                </a:solidFill>
                <a:latin typeface="Arial" pitchFamily="34" charset="0"/>
                <a:cs typeface="Arial" pitchFamily="34" charset="0"/>
              </a:rPr>
              <a:t>&lt;border -width&gt; </a:t>
            </a:r>
            <a:r>
              <a:rPr lang="en-US" sz="2800" dirty="0">
                <a:latin typeface="Arial" pitchFamily="34" charset="0"/>
                <a:cs typeface="Arial" pitchFamily="34" charset="0"/>
              </a:rPr>
              <a:t>: </a:t>
            </a:r>
            <a:r>
              <a:rPr lang="en-US" sz="2800" dirty="0" err="1">
                <a:latin typeface="Arial" pitchFamily="34" charset="0"/>
                <a:cs typeface="Arial" pitchFamily="34" charset="0"/>
              </a:rPr>
              <a:t>quy</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a:t>
            </a:r>
            <a:r>
              <a:rPr lang="en-US" sz="2800" dirty="0" err="1">
                <a:latin typeface="Arial" pitchFamily="34" charset="0"/>
                <a:cs typeface="Arial" pitchFamily="34" charset="0"/>
              </a:rPr>
              <a:t>rộng</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viền</a:t>
            </a:r>
            <a:r>
              <a:rPr lang="en-US" sz="2800" dirty="0">
                <a:latin typeface="Arial" pitchFamily="34" charset="0"/>
                <a:cs typeface="Arial" pitchFamily="34" charset="0"/>
              </a:rPr>
              <a:t> </a:t>
            </a:r>
            <a:r>
              <a:rPr lang="en-US" sz="2800" i="1" dirty="0">
                <a:latin typeface="Arial" pitchFamily="34" charset="0"/>
                <a:cs typeface="Arial" pitchFamily="34" charset="0"/>
              </a:rPr>
              <a:t>( thin, medium, thick, hay </a:t>
            </a:r>
            <a:r>
              <a:rPr lang="en-US" sz="2800" i="1" dirty="0" err="1">
                <a:latin typeface="Arial" pitchFamily="34" charset="0"/>
                <a:cs typeface="Arial" pitchFamily="34" charset="0"/>
              </a:rPr>
              <a:t>một</a:t>
            </a:r>
            <a:r>
              <a:rPr lang="en-US" sz="2800" i="1" dirty="0">
                <a:latin typeface="Arial" pitchFamily="34" charset="0"/>
                <a:cs typeface="Arial" pitchFamily="34" charset="0"/>
              </a:rPr>
              <a:t> </a:t>
            </a:r>
            <a:r>
              <a:rPr lang="en-US" sz="2800" i="1" dirty="0" err="1">
                <a:latin typeface="Arial" pitchFamily="34" charset="0"/>
                <a:cs typeface="Arial" pitchFamily="34" charset="0"/>
              </a:rPr>
              <a:t>giá</a:t>
            </a:r>
            <a:r>
              <a:rPr lang="en-US" sz="2800" i="1" dirty="0">
                <a:latin typeface="Arial" pitchFamily="34" charset="0"/>
                <a:cs typeface="Arial" pitchFamily="34" charset="0"/>
              </a:rPr>
              <a:t> </a:t>
            </a:r>
            <a:r>
              <a:rPr lang="en-US" sz="2800" i="1" dirty="0" err="1">
                <a:latin typeface="Arial" pitchFamily="34" charset="0"/>
                <a:cs typeface="Arial" pitchFamily="34" charset="0"/>
              </a:rPr>
              <a:t>trị</a:t>
            </a:r>
            <a:r>
              <a:rPr lang="en-US" sz="2800" i="1" dirty="0">
                <a:latin typeface="Arial" pitchFamily="34" charset="0"/>
                <a:cs typeface="Arial" pitchFamily="34" charset="0"/>
              </a:rPr>
              <a:t> </a:t>
            </a:r>
            <a:r>
              <a:rPr lang="en-US" sz="2800" i="1" dirty="0" err="1">
                <a:latin typeface="Arial" pitchFamily="34" charset="0"/>
                <a:cs typeface="Arial" pitchFamily="34" charset="0"/>
              </a:rPr>
              <a:t>đo</a:t>
            </a:r>
            <a:r>
              <a:rPr lang="en-US" sz="2800" i="1" dirty="0">
                <a:latin typeface="Arial" pitchFamily="34" charset="0"/>
                <a:cs typeface="Arial" pitchFamily="34" charset="0"/>
              </a:rPr>
              <a:t> </a:t>
            </a:r>
            <a:r>
              <a:rPr lang="en-US" sz="2800" i="1" dirty="0" err="1">
                <a:latin typeface="Arial" pitchFamily="34" charset="0"/>
                <a:cs typeface="Arial" pitchFamily="34" charset="0"/>
              </a:rPr>
              <a:t>cụ</a:t>
            </a:r>
            <a:r>
              <a:rPr lang="en-US" sz="2800" i="1" dirty="0">
                <a:latin typeface="Arial" pitchFamily="34" charset="0"/>
                <a:cs typeface="Arial" pitchFamily="34" charset="0"/>
              </a:rPr>
              <a:t> </a:t>
            </a:r>
            <a:r>
              <a:rPr lang="en-US" sz="2800" i="1" dirty="0" err="1">
                <a:latin typeface="Arial" pitchFamily="34" charset="0"/>
                <a:cs typeface="Arial" pitchFamily="34" charset="0"/>
              </a:rPr>
              <a:t>thể</a:t>
            </a:r>
            <a:r>
              <a:rPr lang="en-US" sz="2800" i="1" dirty="0">
                <a:latin typeface="Arial" pitchFamily="34" charset="0"/>
                <a:cs typeface="Arial" pitchFamily="34" charset="0"/>
              </a:rPr>
              <a:t> </a:t>
            </a:r>
            <a:r>
              <a:rPr lang="en-US" sz="2800" i="1" dirty="0" err="1">
                <a:latin typeface="Arial" pitchFamily="34" charset="0"/>
                <a:cs typeface="Arial" pitchFamily="34" charset="0"/>
              </a:rPr>
              <a:t>bằng</a:t>
            </a:r>
            <a:r>
              <a:rPr lang="en-US" sz="2800" i="1" dirty="0">
                <a:latin typeface="Arial" pitchFamily="34" charset="0"/>
                <a:cs typeface="Arial" pitchFamily="34" charset="0"/>
              </a:rPr>
              <a:t> pixel)</a:t>
            </a:r>
            <a:r>
              <a:rPr lang="en-US" sz="2800" i="1" dirty="0">
                <a:solidFill>
                  <a:srgbClr val="FF0000"/>
                </a:solidFill>
                <a:latin typeface="Arial" pitchFamily="34" charset="0"/>
                <a:cs typeface="Arial" pitchFamily="34" charset="0"/>
              </a:rPr>
              <a:t/>
            </a:r>
            <a:br>
              <a:rPr lang="en-US" sz="2800" i="1"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&lt;border -color&gt;: </a:t>
            </a:r>
            <a:r>
              <a:rPr lang="en-US" sz="2800" dirty="0" err="1">
                <a:latin typeface="Arial" pitchFamily="34" charset="0"/>
                <a:cs typeface="Arial" pitchFamily="34" charset="0"/>
              </a:rPr>
              <a:t>quy</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màu</a:t>
            </a:r>
            <a:r>
              <a:rPr lang="en-US" sz="2800" dirty="0">
                <a:latin typeface="Arial" pitchFamily="34" charset="0"/>
                <a:cs typeface="Arial" pitchFamily="34" charset="0"/>
              </a:rPr>
              <a:t> </a:t>
            </a:r>
            <a:r>
              <a:rPr lang="en-US" sz="2800" dirty="0" err="1">
                <a:latin typeface="Arial" pitchFamily="34" charset="0"/>
                <a:cs typeface="Arial" pitchFamily="34" charset="0"/>
              </a:rPr>
              <a:t>viền</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tượng</a:t>
            </a:r>
            <a:r>
              <a:rPr lang="en-US" sz="2800" dirty="0">
                <a:latin typeface="Arial" pitchFamily="34" charset="0"/>
                <a:cs typeface="Arial" pitchFamily="34" charset="0"/>
              </a:rPr>
              <a:t> web</a:t>
            </a:r>
            <a:r>
              <a:rPr lang="en-US" sz="2800" dirty="0">
                <a:solidFill>
                  <a:srgbClr val="FF0000"/>
                </a:solidFill>
                <a:latin typeface="Arial" pitchFamily="34" charset="0"/>
                <a:cs typeface="Arial" pitchFamily="34" charset="0"/>
              </a:rPr>
              <a:t/>
            </a:r>
            <a:br>
              <a:rPr lang="en-US" sz="2800"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&lt;border -style&gt;: </a:t>
            </a:r>
            <a:r>
              <a:rPr lang="en-US" sz="2800" dirty="0" err="1">
                <a:latin typeface="Arial" pitchFamily="34" charset="0"/>
                <a:cs typeface="Arial" pitchFamily="34" charset="0"/>
              </a:rPr>
              <a:t>quy</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kiểu</a:t>
            </a:r>
            <a:r>
              <a:rPr lang="en-US" sz="2800" dirty="0">
                <a:latin typeface="Arial" pitchFamily="34" charset="0"/>
                <a:cs typeface="Arial" pitchFamily="34" charset="0"/>
              </a:rPr>
              <a:t> </a:t>
            </a:r>
            <a:r>
              <a:rPr lang="en-US" sz="2800" dirty="0" err="1">
                <a:latin typeface="Arial" pitchFamily="34" charset="0"/>
                <a:cs typeface="Arial" pitchFamily="34" charset="0"/>
              </a:rPr>
              <a:t>viền</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8 </a:t>
            </a:r>
            <a:r>
              <a:rPr lang="en-US" sz="2800" dirty="0" err="1">
                <a:latin typeface="Arial" pitchFamily="34" charset="0"/>
                <a:cs typeface="Arial" pitchFamily="34" charset="0"/>
              </a:rPr>
              <a:t>kiểu</a:t>
            </a:r>
            <a:r>
              <a:rPr lang="en-US" sz="2800" dirty="0">
                <a:latin typeface="Arial" pitchFamily="34" charset="0"/>
                <a:cs typeface="Arial" pitchFamily="34" charset="0"/>
              </a:rPr>
              <a:t> </a:t>
            </a:r>
            <a:r>
              <a:rPr lang="en-US" sz="2800" dirty="0" err="1">
                <a:latin typeface="Arial" pitchFamily="34" charset="0"/>
                <a:cs typeface="Arial" pitchFamily="34" charset="0"/>
              </a:rPr>
              <a:t>đường</a:t>
            </a:r>
            <a:r>
              <a:rPr lang="en-US" sz="2800" dirty="0">
                <a:latin typeface="Arial" pitchFamily="34" charset="0"/>
                <a:cs typeface="Arial" pitchFamily="34" charset="0"/>
              </a:rPr>
              <a:t> </a:t>
            </a:r>
            <a:r>
              <a:rPr lang="en-US" sz="2800" dirty="0" err="1">
                <a:latin typeface="Arial" pitchFamily="34" charset="0"/>
                <a:cs typeface="Arial" pitchFamily="34" charset="0"/>
              </a:rPr>
              <a:t>viền</a:t>
            </a:r>
            <a:r>
              <a:rPr lang="en-US" sz="2800" dirty="0">
                <a:latin typeface="Arial" pitchFamily="34" charset="0"/>
                <a:cs typeface="Arial" pitchFamily="34" charset="0"/>
              </a:rPr>
              <a:t> ( solid, dotted, dashed, double, groove,  inset,  outset,…)</a:t>
            </a:r>
          </a:p>
          <a:p>
            <a:pPr>
              <a:defRPr/>
            </a:pPr>
            <a:endParaRPr lang="en-US" sz="2800" dirty="0">
              <a:latin typeface="Arial" pitchFamily="34" charset="0"/>
              <a:cs typeface="Arial" pitchFamily="34" charset="0"/>
            </a:endParaRPr>
          </a:p>
        </p:txBody>
      </p:sp>
      <p:pic>
        <p:nvPicPr>
          <p:cNvPr id="66562" name="Picture 2"/>
          <p:cNvPicPr>
            <a:picLocks noChangeAspect="1" noChangeArrowheads="1"/>
          </p:cNvPicPr>
          <p:nvPr/>
        </p:nvPicPr>
        <p:blipFill>
          <a:blip r:embed="rId3"/>
          <a:srcRect/>
          <a:stretch>
            <a:fillRect/>
          </a:stretch>
        </p:blipFill>
        <p:spPr bwMode="auto">
          <a:xfrm>
            <a:off x="609600" y="5194300"/>
            <a:ext cx="8531225" cy="12922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60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4515"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DA4534A-C7F9-4D08-A258-0C7CF56FD71D}" type="slidenum">
              <a:rPr lang="en-US"/>
              <a:pPr/>
              <a:t>162</a:t>
            </a:fld>
            <a:endParaRPr lang="en-US"/>
          </a:p>
        </p:txBody>
      </p:sp>
      <p:sp>
        <p:nvSpPr>
          <p:cNvPr id="6" name="TextBox 5"/>
          <p:cNvSpPr txBox="1"/>
          <p:nvPr/>
        </p:nvSpPr>
        <p:spPr>
          <a:xfrm>
            <a:off x="609600" y="1223963"/>
            <a:ext cx="8077200" cy="5478462"/>
          </a:xfrm>
          <a:prstGeom prst="rect">
            <a:avLst/>
          </a:prstGeom>
          <a:noFill/>
        </p:spPr>
        <p:txBody>
          <a:bodyPr>
            <a:spAutoFit/>
          </a:bodyPr>
          <a:lstStyle/>
          <a:p>
            <a:pPr marL="457200" indent="-457200">
              <a:buFont typeface="Wingdings" pitchFamily="2" charset="2"/>
              <a:buChar char="v"/>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margin :</a:t>
            </a:r>
          </a:p>
          <a:p>
            <a:pPr marL="895350" indent="-342900">
              <a:lnSpc>
                <a:spcPct val="150000"/>
              </a:lnSpc>
              <a:buFontTx/>
              <a:buChar char="-"/>
              <a:defRPr/>
            </a:pP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canh</a:t>
            </a:r>
            <a:r>
              <a:rPr lang="en-US" sz="2800" dirty="0">
                <a:latin typeface="Arial" pitchFamily="34" charset="0"/>
                <a:cs typeface="Arial" pitchFamily="34" charset="0"/>
              </a:rPr>
              <a:t> </a:t>
            </a:r>
            <a:r>
              <a:rPr lang="en-US" sz="2800" dirty="0" err="1">
                <a:latin typeface="Arial" pitchFamily="34" charset="0"/>
                <a:cs typeface="Arial" pitchFamily="34" charset="0"/>
              </a:rPr>
              <a:t>lề</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cả</a:t>
            </a:r>
            <a:r>
              <a:rPr lang="en-US" sz="2800" dirty="0">
                <a:latin typeface="Arial" pitchFamily="34" charset="0"/>
                <a:cs typeface="Arial" pitchFamily="34" charset="0"/>
              </a:rPr>
              <a:t> </a:t>
            </a:r>
            <a:r>
              <a:rPr lang="en-US" sz="2800" dirty="0" err="1">
                <a:latin typeface="Arial" pitchFamily="34" charset="0"/>
                <a:cs typeface="Arial" pitchFamily="34" charset="0"/>
              </a:rPr>
              <a:t>trang</a:t>
            </a:r>
            <a:r>
              <a:rPr lang="en-US" sz="2800" dirty="0">
                <a:latin typeface="Arial" pitchFamily="34" charset="0"/>
                <a:cs typeface="Arial" pitchFamily="34" charset="0"/>
              </a:rPr>
              <a:t> web hay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web, </a:t>
            </a:r>
            <a:r>
              <a:rPr lang="en-US" sz="2800" dirty="0" err="1">
                <a:latin typeface="Arial" pitchFamily="34" charset="0"/>
                <a:cs typeface="Arial" pitchFamily="34" charset="0"/>
              </a:rPr>
              <a:t>có</a:t>
            </a:r>
            <a:r>
              <a:rPr lang="en-US" sz="2800" dirty="0">
                <a:latin typeface="Arial" pitchFamily="34" charset="0"/>
                <a:cs typeface="Arial" pitchFamily="34" charset="0"/>
              </a:rPr>
              <a:t> 4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margin </a:t>
            </a:r>
            <a:r>
              <a:rPr lang="en-US" sz="2800" i="1" dirty="0">
                <a:latin typeface="Arial" pitchFamily="34" charset="0"/>
                <a:cs typeface="Arial" pitchFamily="34" charset="0"/>
              </a:rPr>
              <a:t>( margin-top , margin-bottom, margin-left, margin-right )</a:t>
            </a:r>
          </a:p>
          <a:p>
            <a:pPr marL="895350" indent="-342900" algn="just">
              <a:lnSpc>
                <a:spcPct val="150000"/>
              </a:lnSpc>
              <a:buFontTx/>
              <a:buChar char="-"/>
              <a:defRPr/>
            </a:pPr>
            <a:r>
              <a:rPr lang="en-US" sz="2800" dirty="0" err="1">
                <a:latin typeface="Arial" pitchFamily="34" charset="0"/>
                <a:cs typeface="Arial" pitchFamily="34" charset="0"/>
              </a:rPr>
              <a:t>Cú</a:t>
            </a:r>
            <a:r>
              <a:rPr lang="en-US" sz="2800" dirty="0">
                <a:latin typeface="Arial" pitchFamily="34" charset="0"/>
                <a:cs typeface="Arial" pitchFamily="34" charset="0"/>
              </a:rPr>
              <a:t> </a:t>
            </a:r>
            <a:r>
              <a:rPr lang="en-US" sz="2800" dirty="0" err="1">
                <a:latin typeface="Arial" pitchFamily="34" charset="0"/>
                <a:cs typeface="Arial" pitchFamily="34" charset="0"/>
              </a:rPr>
              <a:t>pháp</a:t>
            </a:r>
            <a:r>
              <a:rPr lang="en-US" sz="2800" dirty="0">
                <a:latin typeface="Arial" pitchFamily="34" charset="0"/>
                <a:cs typeface="Arial" pitchFamily="34" charset="0"/>
              </a:rPr>
              <a:t> </a:t>
            </a:r>
            <a:r>
              <a:rPr lang="en-US" sz="2800" dirty="0" err="1">
                <a:latin typeface="Arial" pitchFamily="34" charset="0"/>
                <a:cs typeface="Arial" pitchFamily="34" charset="0"/>
              </a:rPr>
              <a:t>viết</a:t>
            </a:r>
            <a:r>
              <a:rPr lang="en-US" sz="2800" dirty="0">
                <a:latin typeface="Arial" pitchFamily="34" charset="0"/>
                <a:cs typeface="Arial" pitchFamily="34" charset="0"/>
              </a:rPr>
              <a:t> </a:t>
            </a:r>
            <a:r>
              <a:rPr lang="en-US" sz="2800" dirty="0" err="1">
                <a:latin typeface="Arial" pitchFamily="34" charset="0"/>
                <a:cs typeface="Arial" pitchFamily="34" charset="0"/>
              </a:rPr>
              <a:t>gọn</a:t>
            </a:r>
            <a:r>
              <a:rPr lang="en-US" sz="2800" dirty="0">
                <a:latin typeface="Arial" pitchFamily="34" charset="0"/>
                <a:cs typeface="Arial" pitchFamily="34" charset="0"/>
              </a:rPr>
              <a:t> :</a:t>
            </a:r>
          </a:p>
          <a:p>
            <a:pPr marL="552450">
              <a:lnSpc>
                <a:spcPct val="150000"/>
              </a:lnSpc>
              <a:defRPr/>
            </a:pPr>
            <a:r>
              <a:rPr lang="en-US" sz="2800" dirty="0">
                <a:solidFill>
                  <a:srgbClr val="FF0000"/>
                </a:solidFill>
                <a:latin typeface="Arial" pitchFamily="34" charset="0"/>
                <a:cs typeface="Arial" pitchFamily="34" charset="0"/>
              </a:rPr>
              <a:t>Margin : &lt;margin-top&gt;       </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&lt;margin- right&gt;</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
            </a:r>
            <a:br>
              <a:rPr lang="en-US" sz="2800"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		 &lt;margin- bottom&gt;</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 &lt;margin-left&gt;</a:t>
            </a:r>
          </a:p>
          <a:p>
            <a:pPr>
              <a:defRPr/>
            </a:pPr>
            <a:endParaRPr lang="en-US" sz="2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70786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553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678D20BB-09E8-482C-999D-921B62B8A0EC}" type="slidenum">
              <a:rPr lang="en-US"/>
              <a:pPr/>
              <a:t>163</a:t>
            </a:fld>
            <a:endParaRPr lang="en-US"/>
          </a:p>
        </p:txBody>
      </p:sp>
      <p:sp>
        <p:nvSpPr>
          <p:cNvPr id="6" name="TextBox 5"/>
          <p:cNvSpPr txBox="1"/>
          <p:nvPr/>
        </p:nvSpPr>
        <p:spPr>
          <a:xfrm>
            <a:off x="609600" y="762000"/>
            <a:ext cx="8077200" cy="3754438"/>
          </a:xfrm>
          <a:prstGeom prst="rect">
            <a:avLst/>
          </a:prstGeom>
          <a:noFill/>
        </p:spPr>
        <p:txBody>
          <a:bodyPr>
            <a:spAutoFit/>
          </a:bodyPr>
          <a:lstStyle/>
          <a:p>
            <a:pPr marL="895350" indent="-342900" algn="just">
              <a:lnSpc>
                <a:spcPct val="150000"/>
              </a:lnSpc>
              <a:buFontTx/>
              <a:buChar char="-"/>
              <a:defRPr/>
            </a:pPr>
            <a:r>
              <a:rPr lang="en-US" sz="2800" dirty="0" err="1">
                <a:latin typeface="Arial" pitchFamily="34" charset="0"/>
                <a:cs typeface="Arial" pitchFamily="34" charset="0"/>
              </a:rPr>
              <a:t>Hoặc</a:t>
            </a:r>
            <a:r>
              <a:rPr lang="en-US" sz="2800" dirty="0">
                <a:latin typeface="Arial" pitchFamily="34" charset="0"/>
                <a:cs typeface="Arial" pitchFamily="34" charset="0"/>
              </a:rPr>
              <a:t> </a:t>
            </a:r>
            <a:r>
              <a:rPr lang="en-US" sz="2800" dirty="0" err="1">
                <a:latin typeface="Arial" pitchFamily="34" charset="0"/>
                <a:cs typeface="Arial" pitchFamily="34" charset="0"/>
              </a:rPr>
              <a:t>cú</a:t>
            </a:r>
            <a:r>
              <a:rPr lang="en-US" sz="2800" dirty="0">
                <a:latin typeface="Arial" pitchFamily="34" charset="0"/>
                <a:cs typeface="Arial" pitchFamily="34" charset="0"/>
              </a:rPr>
              <a:t> </a:t>
            </a:r>
            <a:r>
              <a:rPr lang="en-US" sz="2800" dirty="0" err="1">
                <a:latin typeface="Arial" pitchFamily="34" charset="0"/>
                <a:cs typeface="Arial" pitchFamily="34" charset="0"/>
              </a:rPr>
              <a:t>pháp</a:t>
            </a:r>
            <a:r>
              <a:rPr lang="en-US" sz="2800" dirty="0">
                <a:latin typeface="Arial" pitchFamily="34" charset="0"/>
                <a:cs typeface="Arial" pitchFamily="34" charset="0"/>
              </a:rPr>
              <a:t> :</a:t>
            </a:r>
          </a:p>
          <a:p>
            <a:pPr marL="552450">
              <a:lnSpc>
                <a:spcPct val="150000"/>
              </a:lnSpc>
              <a:defRPr/>
            </a:pPr>
            <a:r>
              <a:rPr lang="en-US" sz="2800" dirty="0">
                <a:solidFill>
                  <a:srgbClr val="FF0000"/>
                </a:solidFill>
                <a:latin typeface="Arial" pitchFamily="34" charset="0"/>
                <a:cs typeface="Arial" pitchFamily="34" charset="0"/>
              </a:rPr>
              <a:t>Margin : &lt;value1&gt;</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&lt;value 2&gt;</a:t>
            </a:r>
            <a:br>
              <a:rPr lang="en-US" sz="2800" dirty="0">
                <a:solidFill>
                  <a:srgbClr val="FF0000"/>
                </a:solidFill>
                <a:latin typeface="Arial" pitchFamily="34" charset="0"/>
                <a:cs typeface="Arial" pitchFamily="34" charset="0"/>
              </a:rPr>
            </a:br>
            <a:r>
              <a:rPr lang="en-US" sz="2800" dirty="0">
                <a:latin typeface="Arial" pitchFamily="34" charset="0"/>
                <a:cs typeface="Arial" pitchFamily="34" charset="0"/>
              </a:rPr>
              <a:t>Value1 : </a:t>
            </a:r>
            <a:r>
              <a:rPr lang="en-US" sz="2800" dirty="0" err="1">
                <a:latin typeface="Arial" pitchFamily="34" charset="0"/>
                <a:cs typeface="Arial" pitchFamily="34" charset="0"/>
              </a:rPr>
              <a:t>giá</a:t>
            </a:r>
            <a:r>
              <a:rPr lang="en-US" sz="2800" dirty="0">
                <a:latin typeface="Arial" pitchFamily="34" charset="0"/>
                <a:cs typeface="Arial" pitchFamily="34" charset="0"/>
              </a:rPr>
              <a:t> </a:t>
            </a:r>
            <a:r>
              <a:rPr lang="en-US" sz="2800" dirty="0" err="1">
                <a:latin typeface="Arial" pitchFamily="34" charset="0"/>
                <a:cs typeface="Arial" pitchFamily="34" charset="0"/>
              </a:rPr>
              <a:t>trị</a:t>
            </a:r>
            <a:r>
              <a:rPr lang="en-US" sz="2800" dirty="0">
                <a:latin typeface="Arial" pitchFamily="34" charset="0"/>
                <a:cs typeface="Arial" pitchFamily="34" charset="0"/>
              </a:rPr>
              <a:t> margin – top </a:t>
            </a:r>
            <a:r>
              <a:rPr lang="en-US" sz="2800" dirty="0" err="1">
                <a:latin typeface="Arial" pitchFamily="34" charset="0"/>
                <a:cs typeface="Arial" pitchFamily="34" charset="0"/>
              </a:rPr>
              <a:t>và</a:t>
            </a:r>
            <a:r>
              <a:rPr lang="en-US" sz="2800" dirty="0">
                <a:latin typeface="Arial" pitchFamily="34" charset="0"/>
                <a:cs typeface="Arial" pitchFamily="34" charset="0"/>
              </a:rPr>
              <a:t> margin- bottom</a:t>
            </a:r>
          </a:p>
          <a:p>
            <a:pPr marL="552450">
              <a:lnSpc>
                <a:spcPct val="150000"/>
              </a:lnSpc>
              <a:defRPr/>
            </a:pPr>
            <a:r>
              <a:rPr lang="en-US" sz="2800" dirty="0">
                <a:latin typeface="Arial" pitchFamily="34" charset="0"/>
                <a:cs typeface="Arial" pitchFamily="34" charset="0"/>
              </a:rPr>
              <a:t>Value2: </a:t>
            </a:r>
            <a:r>
              <a:rPr lang="en-US" sz="2800" dirty="0" err="1">
                <a:latin typeface="Arial" pitchFamily="34" charset="0"/>
                <a:cs typeface="Arial" pitchFamily="34" charset="0"/>
              </a:rPr>
              <a:t>giá</a:t>
            </a:r>
            <a:r>
              <a:rPr lang="en-US" sz="2800" dirty="0">
                <a:latin typeface="Arial" pitchFamily="34" charset="0"/>
                <a:cs typeface="Arial" pitchFamily="34" charset="0"/>
              </a:rPr>
              <a:t> </a:t>
            </a:r>
            <a:r>
              <a:rPr lang="en-US" sz="2800" dirty="0" err="1">
                <a:latin typeface="Arial" pitchFamily="34" charset="0"/>
                <a:cs typeface="Arial" pitchFamily="34" charset="0"/>
              </a:rPr>
              <a:t>trị</a:t>
            </a:r>
            <a:r>
              <a:rPr lang="en-US" sz="2800" dirty="0">
                <a:latin typeface="Arial" pitchFamily="34" charset="0"/>
                <a:cs typeface="Arial" pitchFamily="34" charset="0"/>
              </a:rPr>
              <a:t> margin- left </a:t>
            </a:r>
            <a:r>
              <a:rPr lang="en-US" sz="2800" dirty="0" err="1">
                <a:latin typeface="Arial" pitchFamily="34" charset="0"/>
                <a:cs typeface="Arial" pitchFamily="34" charset="0"/>
              </a:rPr>
              <a:t>và</a:t>
            </a:r>
            <a:r>
              <a:rPr lang="en-US" sz="2800" dirty="0">
                <a:latin typeface="Arial" pitchFamily="34" charset="0"/>
                <a:cs typeface="Arial" pitchFamily="34" charset="0"/>
              </a:rPr>
              <a:t> margin - right		</a:t>
            </a:r>
          </a:p>
          <a:p>
            <a:pPr>
              <a:defRPr/>
            </a:pPr>
            <a:endParaRPr lang="en-US" sz="2800" dirty="0">
              <a:solidFill>
                <a:srgbClr val="FF0000"/>
              </a:solidFill>
              <a:latin typeface="Arial" pitchFamily="34" charset="0"/>
              <a:cs typeface="Arial" pitchFamily="34" charset="0"/>
            </a:endParaRPr>
          </a:p>
        </p:txBody>
      </p:sp>
      <p:pic>
        <p:nvPicPr>
          <p:cNvPr id="67586" name="Picture 2"/>
          <p:cNvPicPr>
            <a:picLocks noChangeAspect="1" noChangeArrowheads="1"/>
          </p:cNvPicPr>
          <p:nvPr/>
        </p:nvPicPr>
        <p:blipFill>
          <a:blip r:embed="rId3"/>
          <a:srcRect/>
          <a:stretch>
            <a:fillRect/>
          </a:stretch>
        </p:blipFill>
        <p:spPr bwMode="auto">
          <a:xfrm>
            <a:off x="3810000" y="3581400"/>
            <a:ext cx="4191000" cy="2870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4413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BOX MODEL</a:t>
            </a:r>
            <a:endParaRPr lang="vi-VN" dirty="0">
              <a:solidFill>
                <a:srgbClr val="FFC000"/>
              </a:solidFill>
              <a:effectLst/>
              <a:cs typeface="Arial" pitchFamily="34" charset="0"/>
            </a:endParaRPr>
          </a:p>
        </p:txBody>
      </p:sp>
      <p:sp>
        <p:nvSpPr>
          <p:cNvPr id="6656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8103636-55DF-4FD6-A313-124FEE7BCDAF}" type="slidenum">
              <a:rPr lang="en-US"/>
              <a:pPr/>
              <a:t>164</a:t>
            </a:fld>
            <a:endParaRPr lang="en-US"/>
          </a:p>
        </p:txBody>
      </p:sp>
      <p:sp>
        <p:nvSpPr>
          <p:cNvPr id="6" name="TextBox 5"/>
          <p:cNvSpPr txBox="1"/>
          <p:nvPr/>
        </p:nvSpPr>
        <p:spPr>
          <a:xfrm>
            <a:off x="609600" y="1223963"/>
            <a:ext cx="8077200" cy="5478462"/>
          </a:xfrm>
          <a:prstGeom prst="rect">
            <a:avLst/>
          </a:prstGeom>
          <a:noFill/>
        </p:spPr>
        <p:txBody>
          <a:bodyPr>
            <a:spAutoFit/>
          </a:bodyPr>
          <a:lstStyle/>
          <a:p>
            <a:pPr marL="457200" indent="-457200">
              <a:buFont typeface="Wingdings" pitchFamily="2" charset="2"/>
              <a:buChar char="v"/>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padding :</a:t>
            </a:r>
          </a:p>
          <a:p>
            <a:pPr marL="895350" indent="-342900">
              <a:lnSpc>
                <a:spcPct val="150000"/>
              </a:lnSpc>
              <a:buFontTx/>
              <a:buChar char="-"/>
              <a:defRPr/>
            </a:pPr>
            <a:r>
              <a:rPr lang="en-US" sz="2800" dirty="0" err="1">
                <a:latin typeface="Arial" pitchFamily="34" charset="0"/>
                <a:cs typeface="Arial" pitchFamily="34" charset="0"/>
              </a:rPr>
              <a:t>Quy</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khoảng</a:t>
            </a:r>
            <a:r>
              <a:rPr lang="en-US" sz="2800" dirty="0">
                <a:latin typeface="Arial" pitchFamily="34" charset="0"/>
                <a:cs typeface="Arial" pitchFamily="34" charset="0"/>
              </a:rPr>
              <a:t> </a:t>
            </a:r>
            <a:r>
              <a:rPr lang="en-US" sz="2800" dirty="0" err="1">
                <a:latin typeface="Arial" pitchFamily="34" charset="0"/>
                <a:cs typeface="Arial" pitchFamily="34" charset="0"/>
              </a:rPr>
              <a:t>cách</a:t>
            </a:r>
            <a:r>
              <a:rPr lang="en-US" sz="2800" dirty="0">
                <a:latin typeface="Arial" pitchFamily="34" charset="0"/>
                <a:cs typeface="Arial" pitchFamily="34" charset="0"/>
              </a:rPr>
              <a:t> </a:t>
            </a:r>
            <a:r>
              <a:rPr lang="en-US" sz="2800" dirty="0" err="1">
                <a:latin typeface="Arial" pitchFamily="34" charset="0"/>
                <a:cs typeface="Arial" pitchFamily="34" charset="0"/>
              </a:rPr>
              <a:t>giữa</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nội</a:t>
            </a:r>
            <a:r>
              <a:rPr lang="en-US" sz="2800" dirty="0">
                <a:latin typeface="Arial" pitchFamily="34" charset="0"/>
                <a:cs typeface="Arial" pitchFamily="34" charset="0"/>
              </a:rPr>
              <a:t> dung </a:t>
            </a:r>
            <a:r>
              <a:rPr lang="en-US" sz="2800" dirty="0" err="1">
                <a:latin typeface="Arial" pitchFamily="34" charset="0"/>
                <a:cs typeface="Arial" pitchFamily="34" charset="0"/>
              </a:rPr>
              <a:t>và</a:t>
            </a:r>
            <a:r>
              <a:rPr lang="en-US" sz="2800" dirty="0">
                <a:latin typeface="Arial" pitchFamily="34" charset="0"/>
                <a:cs typeface="Arial" pitchFamily="34" charset="0"/>
              </a:rPr>
              <a:t> </a:t>
            </a:r>
            <a:r>
              <a:rPr lang="en-US" sz="2800" dirty="0" err="1">
                <a:latin typeface="Arial" pitchFamily="34" charset="0"/>
                <a:cs typeface="Arial" pitchFamily="34" charset="0"/>
              </a:rPr>
              <a:t>viền</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tượng</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4 </a:t>
            </a:r>
            <a:r>
              <a:rPr lang="en-US" sz="2800" dirty="0" err="1">
                <a:latin typeface="Arial" pitchFamily="34" charset="0"/>
                <a:cs typeface="Arial" pitchFamily="34" charset="0"/>
              </a:rPr>
              <a:t>yếu</a:t>
            </a:r>
            <a:r>
              <a:rPr lang="en-US" sz="2800" dirty="0">
                <a:latin typeface="Arial" pitchFamily="34" charset="0"/>
                <a:cs typeface="Arial" pitchFamily="34" charset="0"/>
              </a:rPr>
              <a:t> </a:t>
            </a:r>
            <a:r>
              <a:rPr lang="en-US" sz="2800" dirty="0" err="1">
                <a:latin typeface="Arial" pitchFamily="34" charset="0"/>
                <a:cs typeface="Arial" pitchFamily="34" charset="0"/>
              </a:rPr>
              <a:t>tố</a:t>
            </a:r>
            <a:r>
              <a:rPr lang="en-US" sz="2800" dirty="0">
                <a:latin typeface="Arial" pitchFamily="34" charset="0"/>
                <a:cs typeface="Arial" pitchFamily="34" charset="0"/>
              </a:rPr>
              <a:t> ( </a:t>
            </a:r>
            <a:r>
              <a:rPr lang="en-US" sz="2800" i="1" dirty="0">
                <a:latin typeface="Arial" pitchFamily="34" charset="0"/>
                <a:cs typeface="Arial" pitchFamily="34" charset="0"/>
              </a:rPr>
              <a:t>padding-top, padding-right, padding-bottom, padding-left )</a:t>
            </a:r>
          </a:p>
          <a:p>
            <a:pPr marL="895350" indent="-342900" algn="just">
              <a:lnSpc>
                <a:spcPct val="150000"/>
              </a:lnSpc>
              <a:buFontTx/>
              <a:buChar char="-"/>
              <a:defRPr/>
            </a:pPr>
            <a:r>
              <a:rPr lang="en-US" sz="2800" dirty="0" err="1">
                <a:latin typeface="Arial" pitchFamily="34" charset="0"/>
                <a:cs typeface="Arial" pitchFamily="34" charset="0"/>
              </a:rPr>
              <a:t>Cú</a:t>
            </a:r>
            <a:r>
              <a:rPr lang="en-US" sz="2800" dirty="0">
                <a:latin typeface="Arial" pitchFamily="34" charset="0"/>
                <a:cs typeface="Arial" pitchFamily="34" charset="0"/>
              </a:rPr>
              <a:t> </a:t>
            </a:r>
            <a:r>
              <a:rPr lang="en-US" sz="2800" dirty="0" err="1">
                <a:latin typeface="Arial" pitchFamily="34" charset="0"/>
                <a:cs typeface="Arial" pitchFamily="34" charset="0"/>
              </a:rPr>
              <a:t>pháp</a:t>
            </a:r>
            <a:r>
              <a:rPr lang="en-US" sz="2800" dirty="0">
                <a:latin typeface="Arial" pitchFamily="34" charset="0"/>
                <a:cs typeface="Arial" pitchFamily="34" charset="0"/>
              </a:rPr>
              <a:t> </a:t>
            </a:r>
            <a:r>
              <a:rPr lang="en-US" sz="2800" dirty="0" err="1">
                <a:latin typeface="Arial" pitchFamily="34" charset="0"/>
                <a:cs typeface="Arial" pitchFamily="34" charset="0"/>
              </a:rPr>
              <a:t>viết</a:t>
            </a:r>
            <a:r>
              <a:rPr lang="en-US" sz="2800" dirty="0">
                <a:latin typeface="Arial" pitchFamily="34" charset="0"/>
                <a:cs typeface="Arial" pitchFamily="34" charset="0"/>
              </a:rPr>
              <a:t> </a:t>
            </a:r>
            <a:r>
              <a:rPr lang="en-US" sz="2800" dirty="0" err="1">
                <a:latin typeface="Arial" pitchFamily="34" charset="0"/>
                <a:cs typeface="Arial" pitchFamily="34" charset="0"/>
              </a:rPr>
              <a:t>gọn</a:t>
            </a:r>
            <a:r>
              <a:rPr lang="en-US" sz="2800" dirty="0">
                <a:latin typeface="Arial" pitchFamily="34" charset="0"/>
                <a:cs typeface="Arial" pitchFamily="34" charset="0"/>
              </a:rPr>
              <a:t> :</a:t>
            </a:r>
          </a:p>
          <a:p>
            <a:pPr marL="552450">
              <a:lnSpc>
                <a:spcPct val="150000"/>
              </a:lnSpc>
              <a:defRPr/>
            </a:pPr>
            <a:r>
              <a:rPr lang="en-US" sz="2800">
                <a:solidFill>
                  <a:srgbClr val="FF0000"/>
                </a:solidFill>
                <a:latin typeface="Arial" pitchFamily="34" charset="0"/>
                <a:cs typeface="Arial" pitchFamily="34" charset="0"/>
              </a:rPr>
              <a:t>padding </a:t>
            </a:r>
            <a:r>
              <a:rPr lang="en-US" sz="2800" dirty="0">
                <a:solidFill>
                  <a:srgbClr val="FF0000"/>
                </a:solidFill>
                <a:latin typeface="Arial" pitchFamily="34" charset="0"/>
                <a:cs typeface="Arial" pitchFamily="34" charset="0"/>
              </a:rPr>
              <a:t>: &lt;padding-top&gt;       </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&lt;padding- right&gt;</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
            </a:r>
            <a:br>
              <a:rPr lang="en-US" sz="2800" dirty="0">
                <a:solidFill>
                  <a:srgbClr val="FF0000"/>
                </a:solidFill>
                <a:latin typeface="Arial" pitchFamily="34" charset="0"/>
                <a:cs typeface="Arial" pitchFamily="34" charset="0"/>
              </a:rPr>
            </a:br>
            <a:r>
              <a:rPr lang="en-US" sz="2800" dirty="0">
                <a:solidFill>
                  <a:srgbClr val="FF0000"/>
                </a:solidFill>
                <a:latin typeface="Arial" pitchFamily="34" charset="0"/>
                <a:cs typeface="Arial" pitchFamily="34" charset="0"/>
              </a:rPr>
              <a:t>		 &lt;padding- bottom&gt;</a:t>
            </a:r>
            <a:r>
              <a:rPr lang="en-US" sz="2800" dirty="0">
                <a:latin typeface="Arial" pitchFamily="34" charset="0"/>
                <a:cs typeface="Arial" pitchFamily="34" charset="0"/>
              </a:rPr>
              <a:t>|</a:t>
            </a:r>
            <a:r>
              <a:rPr lang="en-US" sz="2800" dirty="0">
                <a:solidFill>
                  <a:srgbClr val="FF0000"/>
                </a:solidFill>
                <a:latin typeface="Arial" pitchFamily="34" charset="0"/>
                <a:cs typeface="Arial" pitchFamily="34" charset="0"/>
              </a:rPr>
              <a:t> &lt;padding-left&gt;</a:t>
            </a:r>
          </a:p>
          <a:p>
            <a:pPr>
              <a:defRPr/>
            </a:pPr>
            <a:endParaRPr lang="en-US" sz="2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81141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7620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err="1" smtClean="0">
                <a:solidFill>
                  <a:srgbClr val="FFC000"/>
                </a:solidFill>
                <a:cs typeface="Arial" pitchFamily="34" charset="0"/>
              </a:rPr>
              <a:t>Ví</a:t>
            </a:r>
            <a:r>
              <a:rPr lang="en-US" dirty="0" smtClean="0">
                <a:solidFill>
                  <a:srgbClr val="FFC000"/>
                </a:solidFill>
                <a:cs typeface="Arial" pitchFamily="34" charset="0"/>
              </a:rPr>
              <a:t> </a:t>
            </a:r>
            <a:r>
              <a:rPr lang="en-US" dirty="0" err="1" smtClean="0">
                <a:solidFill>
                  <a:srgbClr val="FFC000"/>
                </a:solidFill>
                <a:cs typeface="Arial" pitchFamily="34" charset="0"/>
              </a:rPr>
              <a:t>dụ</a:t>
            </a:r>
            <a:r>
              <a:rPr lang="en-US" dirty="0" smtClean="0">
                <a:solidFill>
                  <a:srgbClr val="FFC000"/>
                </a:solidFill>
                <a:cs typeface="Arial" pitchFamily="34" charset="0"/>
              </a:rPr>
              <a:t>:</a:t>
            </a:r>
            <a:endParaRPr lang="vi-VN" dirty="0">
              <a:solidFill>
                <a:srgbClr val="FFC000"/>
              </a:solidFill>
              <a:effectLst/>
              <a:cs typeface="Arial" pitchFamily="34" charset="0"/>
            </a:endParaRPr>
          </a:p>
        </p:txBody>
      </p:sp>
      <p:sp>
        <p:nvSpPr>
          <p:cNvPr id="6758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CE5C9B8B-3995-45EF-8E64-3A2CD10CF1A4}" type="slidenum">
              <a:rPr lang="en-US"/>
              <a:pPr/>
              <a:t>165</a:t>
            </a:fld>
            <a:endParaRPr lang="en-US"/>
          </a:p>
        </p:txBody>
      </p:sp>
      <p:pic>
        <p:nvPicPr>
          <p:cNvPr id="91138" name="Picture 2"/>
          <p:cNvPicPr>
            <a:picLocks noChangeAspect="1" noChangeArrowheads="1"/>
          </p:cNvPicPr>
          <p:nvPr/>
        </p:nvPicPr>
        <p:blipFill>
          <a:blip r:embed="rId3"/>
          <a:srcRect/>
          <a:stretch>
            <a:fillRect/>
          </a:stretch>
        </p:blipFill>
        <p:spPr bwMode="auto">
          <a:xfrm>
            <a:off x="609600" y="1219200"/>
            <a:ext cx="8229600" cy="5410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8518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FLOAT </a:t>
            </a:r>
            <a:r>
              <a:rPr lang="en-US" dirty="0" err="1" smtClean="0">
                <a:solidFill>
                  <a:srgbClr val="FFC000"/>
                </a:solidFill>
                <a:cs typeface="Arial" pitchFamily="34" charset="0"/>
              </a:rPr>
              <a:t>và</a:t>
            </a:r>
            <a:r>
              <a:rPr lang="en-US" dirty="0" smtClean="0">
                <a:solidFill>
                  <a:srgbClr val="FFC000"/>
                </a:solidFill>
                <a:cs typeface="Arial" pitchFamily="34" charset="0"/>
              </a:rPr>
              <a:t> CLEAR</a:t>
            </a:r>
            <a:endParaRPr lang="vi-VN" dirty="0">
              <a:solidFill>
                <a:srgbClr val="FFC000"/>
              </a:solidFill>
              <a:effectLst/>
              <a:cs typeface="Arial" pitchFamily="34" charset="0"/>
            </a:endParaRPr>
          </a:p>
        </p:txBody>
      </p:sp>
      <p:sp>
        <p:nvSpPr>
          <p:cNvPr id="68611"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D251DD4-B889-4B69-A91D-0F8CBABF7377}" type="slidenum">
              <a:rPr lang="en-US"/>
              <a:pPr/>
              <a:t>166</a:t>
            </a:fld>
            <a:endParaRPr lang="en-US"/>
          </a:p>
        </p:txBody>
      </p:sp>
      <p:sp>
        <p:nvSpPr>
          <p:cNvPr id="6" name="TextBox 5"/>
          <p:cNvSpPr txBox="1"/>
          <p:nvPr/>
        </p:nvSpPr>
        <p:spPr>
          <a:xfrm>
            <a:off x="609600" y="1223963"/>
            <a:ext cx="8077200" cy="4400550"/>
          </a:xfrm>
          <a:prstGeom prst="rect">
            <a:avLst/>
          </a:prstGeom>
          <a:noFill/>
        </p:spPr>
        <p:txBody>
          <a:bodyPr>
            <a:spAutoFit/>
          </a:bodyPr>
          <a:lstStyle/>
          <a:p>
            <a:pPr marL="457200" indent="-457200">
              <a:buFont typeface="Wingdings" pitchFamily="2" charset="2"/>
              <a:buChar char="v"/>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Float :</a:t>
            </a:r>
          </a:p>
          <a:p>
            <a:pPr marL="895350" indent="-342900">
              <a:lnSpc>
                <a:spcPct val="150000"/>
              </a:lnSpc>
              <a:buFontTx/>
              <a:buChar char="-"/>
              <a:defRPr/>
            </a:pP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cố</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website</a:t>
            </a:r>
          </a:p>
          <a:p>
            <a:pPr marL="895350" indent="-342900">
              <a:lnSpc>
                <a:spcPct val="150000"/>
              </a:lnSpc>
              <a:buFontTx/>
              <a:buChar char="-"/>
              <a:defRPr/>
            </a:pPr>
            <a:r>
              <a:rPr lang="en-US" sz="2800" dirty="0" err="1">
                <a:latin typeface="Arial" pitchFamily="34" charset="0"/>
                <a:cs typeface="Arial" pitchFamily="34" charset="0"/>
              </a:rPr>
              <a:t>Thuộc</a:t>
            </a:r>
            <a:r>
              <a:rPr lang="en-US" sz="2800" dirty="0">
                <a:latin typeface="Arial" pitchFamily="34" charset="0"/>
                <a:cs typeface="Arial" pitchFamily="34" charset="0"/>
              </a:rPr>
              <a:t> </a:t>
            </a:r>
            <a:r>
              <a:rPr lang="en-US" sz="2800" dirty="0" err="1">
                <a:latin typeface="Arial" pitchFamily="34" charset="0"/>
                <a:cs typeface="Arial" pitchFamily="34" charset="0"/>
              </a:rPr>
              <a:t>tính</a:t>
            </a:r>
            <a:r>
              <a:rPr lang="en-US" sz="2800" dirty="0">
                <a:latin typeface="Arial" pitchFamily="34" charset="0"/>
                <a:cs typeface="Arial" pitchFamily="34" charset="0"/>
              </a:rPr>
              <a:t> float </a:t>
            </a:r>
            <a:r>
              <a:rPr lang="en-US" sz="2800" dirty="0" err="1">
                <a:latin typeface="Arial" pitchFamily="34" charset="0"/>
                <a:cs typeface="Arial" pitchFamily="34" charset="0"/>
              </a:rPr>
              <a:t>có</a:t>
            </a:r>
            <a:r>
              <a:rPr lang="en-US" sz="2800" dirty="0">
                <a:latin typeface="Arial" pitchFamily="34" charset="0"/>
                <a:cs typeface="Arial" pitchFamily="34" charset="0"/>
              </a:rPr>
              <a:t> 3 </a:t>
            </a:r>
            <a:r>
              <a:rPr lang="en-US" sz="2800" dirty="0" err="1">
                <a:latin typeface="Arial" pitchFamily="34" charset="0"/>
                <a:cs typeface="Arial" pitchFamily="34" charset="0"/>
              </a:rPr>
              <a:t>giá</a:t>
            </a:r>
            <a:r>
              <a:rPr lang="en-US" sz="2800" dirty="0">
                <a:latin typeface="Arial" pitchFamily="34" charset="0"/>
                <a:cs typeface="Arial" pitchFamily="34" charset="0"/>
              </a:rPr>
              <a:t> </a:t>
            </a:r>
            <a:r>
              <a:rPr lang="en-US" sz="2800" dirty="0" err="1">
                <a:latin typeface="Arial" pitchFamily="34" charset="0"/>
                <a:cs typeface="Arial" pitchFamily="34" charset="0"/>
              </a:rPr>
              <a:t>trị</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Left </a:t>
            </a:r>
            <a:r>
              <a:rPr lang="en-US" sz="2800">
                <a:latin typeface="Arial" pitchFamily="34" charset="0"/>
                <a:cs typeface="Arial" pitchFamily="34" charset="0"/>
              </a:rPr>
              <a:t>: cố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về</a:t>
            </a:r>
            <a:r>
              <a:rPr lang="en-US" sz="2800" dirty="0">
                <a:latin typeface="Arial" pitchFamily="34" charset="0"/>
                <a:cs typeface="Arial" pitchFamily="34" charset="0"/>
              </a:rPr>
              <a:t> </a:t>
            </a:r>
            <a:r>
              <a:rPr lang="en-US" sz="2800" dirty="0" err="1">
                <a:latin typeface="Arial" pitchFamily="34" charset="0"/>
                <a:cs typeface="Arial" pitchFamily="34" charset="0"/>
              </a:rPr>
              <a:t>bên</a:t>
            </a:r>
            <a:r>
              <a:rPr lang="en-US" sz="2800" dirty="0">
                <a:latin typeface="Arial" pitchFamily="34" charset="0"/>
                <a:cs typeface="Arial" pitchFamily="34" charset="0"/>
              </a:rPr>
              <a:t> </a:t>
            </a:r>
            <a:r>
              <a:rPr lang="en-US" sz="2800" dirty="0" err="1">
                <a:latin typeface="Arial" pitchFamily="34" charset="0"/>
                <a:cs typeface="Arial" pitchFamily="34" charset="0"/>
              </a:rPr>
              <a:t>trái</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Right : </a:t>
            </a:r>
            <a:r>
              <a:rPr lang="en-US" sz="2800" dirty="0" err="1">
                <a:latin typeface="Arial" pitchFamily="34" charset="0"/>
                <a:cs typeface="Arial" pitchFamily="34" charset="0"/>
              </a:rPr>
              <a:t>cố</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về</a:t>
            </a:r>
            <a:r>
              <a:rPr lang="en-US" sz="2800" dirty="0">
                <a:latin typeface="Arial" pitchFamily="34" charset="0"/>
                <a:cs typeface="Arial" pitchFamily="34" charset="0"/>
              </a:rPr>
              <a:t> </a:t>
            </a:r>
            <a:r>
              <a:rPr lang="en-US" sz="2800" dirty="0" err="1">
                <a:latin typeface="Arial" pitchFamily="34" charset="0"/>
                <a:cs typeface="Arial" pitchFamily="34" charset="0"/>
              </a:rPr>
              <a:t>bên</a:t>
            </a:r>
            <a:r>
              <a:rPr lang="en-US" sz="2800" dirty="0">
                <a:latin typeface="Arial" pitchFamily="34" charset="0"/>
                <a:cs typeface="Arial" pitchFamily="34" charset="0"/>
              </a:rPr>
              <a:t> </a:t>
            </a:r>
            <a:r>
              <a:rPr lang="en-US" sz="2800" dirty="0" err="1">
                <a:latin typeface="Arial" pitchFamily="34" charset="0"/>
                <a:cs typeface="Arial" pitchFamily="34" charset="0"/>
              </a:rPr>
              <a:t>phải</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None : </a:t>
            </a:r>
            <a:r>
              <a:rPr lang="en-US" sz="2800" dirty="0" err="1">
                <a:latin typeface="Arial" pitchFamily="34" charset="0"/>
                <a:cs typeface="Arial" pitchFamily="34" charset="0"/>
              </a:rPr>
              <a:t>chế</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a:t>
            </a:r>
            <a:r>
              <a:rPr lang="en-US" sz="2800" dirty="0" err="1">
                <a:latin typeface="Arial" pitchFamily="34" charset="0"/>
                <a:cs typeface="Arial" pitchFamily="34" charset="0"/>
              </a:rPr>
              <a:t>bình</a:t>
            </a:r>
            <a:r>
              <a:rPr lang="en-US" sz="2800" dirty="0">
                <a:latin typeface="Arial" pitchFamily="34" charset="0"/>
                <a:cs typeface="Arial" pitchFamily="34" charset="0"/>
              </a:rPr>
              <a:t> </a:t>
            </a:r>
            <a:r>
              <a:rPr lang="en-US" sz="2800" dirty="0" err="1">
                <a:latin typeface="Arial" pitchFamily="34" charset="0"/>
                <a:cs typeface="Arial" pitchFamily="34" charset="0"/>
              </a:rPr>
              <a:t>thường</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663816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38A47C3C-222B-45F8-846D-3522F12A149C}" type="slidenum">
              <a:rPr lang="en-US"/>
              <a:pPr/>
              <a:t>167</a:t>
            </a:fld>
            <a:endParaRPr lang="en-US"/>
          </a:p>
        </p:txBody>
      </p:sp>
      <p:sp>
        <p:nvSpPr>
          <p:cNvPr id="69635" name="TextBox 5"/>
          <p:cNvSpPr txBox="1">
            <a:spLocks noChangeArrowheads="1"/>
          </p:cNvSpPr>
          <p:nvPr/>
        </p:nvSpPr>
        <p:spPr bwMode="auto">
          <a:xfrm>
            <a:off x="-76200" y="1187450"/>
            <a:ext cx="244951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52450">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150000"/>
              </a:lnSpc>
            </a:pPr>
            <a:r>
              <a:rPr lang="en-US" sz="2800">
                <a:latin typeface="Arial" charset="0"/>
                <a:cs typeface="Arial" charset="0"/>
              </a:rPr>
              <a:t>Tạo 1 trang gồm hai thành phần như hình sau  </a:t>
            </a:r>
          </a:p>
        </p:txBody>
      </p:sp>
      <p:pic>
        <p:nvPicPr>
          <p:cNvPr id="93186" name="Picture 2"/>
          <p:cNvPicPr>
            <a:picLocks noChangeAspect="1" noChangeArrowheads="1"/>
          </p:cNvPicPr>
          <p:nvPr/>
        </p:nvPicPr>
        <p:blipFill>
          <a:blip r:embed="rId3"/>
          <a:srcRect/>
          <a:stretch>
            <a:fillRect/>
          </a:stretch>
        </p:blipFill>
        <p:spPr bwMode="auto">
          <a:xfrm>
            <a:off x="2667000" y="1066800"/>
            <a:ext cx="6229350" cy="5410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smtClean="0">
                <a:solidFill>
                  <a:srgbClr val="FFC000"/>
                </a:solidFill>
                <a:cs typeface="Arial" pitchFamily="34" charset="0"/>
              </a:rPr>
              <a:t>Ví dụ</a:t>
            </a:r>
            <a:endParaRPr lang="vi-VN" dirty="0">
              <a:solidFill>
                <a:srgbClr val="FFC000"/>
              </a:solidFill>
              <a:effectLst/>
              <a:cs typeface="Arial" pitchFamily="34" charset="0"/>
            </a:endParaRPr>
          </a:p>
        </p:txBody>
      </p:sp>
      <p:pic>
        <p:nvPicPr>
          <p:cNvPr id="6" name="Picture 2"/>
          <p:cNvPicPr>
            <a:picLocks noChangeAspect="1" noChangeArrowheads="1"/>
          </p:cNvPicPr>
          <p:nvPr/>
        </p:nvPicPr>
        <p:blipFill>
          <a:blip r:embed="rId3"/>
          <a:srcRect/>
          <a:stretch>
            <a:fillRect/>
          </a:stretch>
        </p:blipFill>
        <p:spPr bwMode="auto">
          <a:xfrm>
            <a:off x="2590800" y="1066800"/>
            <a:ext cx="6229350" cy="5410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92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FLOAT </a:t>
            </a:r>
            <a:r>
              <a:rPr lang="en-US" dirty="0" err="1" smtClean="0">
                <a:solidFill>
                  <a:srgbClr val="FFC000"/>
                </a:solidFill>
                <a:cs typeface="Arial" pitchFamily="34" charset="0"/>
              </a:rPr>
              <a:t>và</a:t>
            </a:r>
            <a:r>
              <a:rPr lang="en-US" dirty="0" smtClean="0">
                <a:solidFill>
                  <a:srgbClr val="FFC000"/>
                </a:solidFill>
                <a:cs typeface="Arial" pitchFamily="34" charset="0"/>
              </a:rPr>
              <a:t> CLEAR</a:t>
            </a:r>
            <a:endParaRPr lang="vi-VN" dirty="0">
              <a:solidFill>
                <a:srgbClr val="FFC000"/>
              </a:solidFill>
              <a:effectLst/>
              <a:cs typeface="Arial" pitchFamily="34" charset="0"/>
            </a:endParaRPr>
          </a:p>
        </p:txBody>
      </p:sp>
      <p:sp>
        <p:nvSpPr>
          <p:cNvPr id="70659"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80B27F68-590A-4D5B-9E1A-F1712A0E8F50}" type="slidenum">
              <a:rPr lang="en-US"/>
              <a:pPr/>
              <a:t>168</a:t>
            </a:fld>
            <a:endParaRPr lang="en-US"/>
          </a:p>
        </p:txBody>
      </p:sp>
      <p:sp>
        <p:nvSpPr>
          <p:cNvPr id="6" name="TextBox 5"/>
          <p:cNvSpPr txBox="1"/>
          <p:nvPr/>
        </p:nvSpPr>
        <p:spPr>
          <a:xfrm>
            <a:off x="609600" y="1223963"/>
            <a:ext cx="8077200" cy="5694362"/>
          </a:xfrm>
          <a:prstGeom prst="rect">
            <a:avLst/>
          </a:prstGeom>
          <a:noFill/>
        </p:spPr>
        <p:txBody>
          <a:bodyPr>
            <a:spAutoFit/>
          </a:bodyPr>
          <a:lstStyle/>
          <a:p>
            <a:pPr marL="457200" indent="-457200">
              <a:buFont typeface="Wingdings" pitchFamily="2" charset="2"/>
              <a:buChar char="v"/>
              <a:defRPr/>
            </a:pPr>
            <a:r>
              <a:rPr lang="en-US" sz="2800" b="1" dirty="0" err="1">
                <a:solidFill>
                  <a:srgbClr val="FF0000"/>
                </a:solidFill>
                <a:latin typeface="Arial" pitchFamily="34" charset="0"/>
                <a:cs typeface="Arial" pitchFamily="34" charset="0"/>
              </a:rPr>
              <a:t>Thuộc</a:t>
            </a:r>
            <a:r>
              <a:rPr lang="en-US" sz="2800" b="1" dirty="0">
                <a:solidFill>
                  <a:srgbClr val="FF0000"/>
                </a:solidFill>
                <a:latin typeface="Arial" pitchFamily="34" charset="0"/>
                <a:cs typeface="Arial" pitchFamily="34" charset="0"/>
              </a:rPr>
              <a:t> </a:t>
            </a:r>
            <a:r>
              <a:rPr lang="en-US" sz="2800" b="1" dirty="0" err="1">
                <a:solidFill>
                  <a:srgbClr val="FF0000"/>
                </a:solidFill>
                <a:latin typeface="Arial" pitchFamily="34" charset="0"/>
                <a:cs typeface="Arial" pitchFamily="34" charset="0"/>
              </a:rPr>
              <a:t>tính</a:t>
            </a:r>
            <a:r>
              <a:rPr lang="en-US" sz="2800" b="1" dirty="0">
                <a:solidFill>
                  <a:srgbClr val="FF0000"/>
                </a:solidFill>
                <a:latin typeface="Arial" pitchFamily="34" charset="0"/>
                <a:cs typeface="Arial" pitchFamily="34" charset="0"/>
              </a:rPr>
              <a:t> Clear :</a:t>
            </a:r>
          </a:p>
          <a:p>
            <a:pPr marL="895350" indent="-342900">
              <a:lnSpc>
                <a:spcPct val="150000"/>
              </a:lnSpc>
              <a:buFontTx/>
              <a:buChar char="-"/>
              <a:defRPr/>
            </a:pPr>
            <a:r>
              <a:rPr lang="en-US" sz="2800" dirty="0">
                <a:latin typeface="Arial" pitchFamily="34" charset="0"/>
                <a:cs typeface="Arial" pitchFamily="34" charset="0"/>
              </a:rPr>
              <a:t> Clear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thuộc</a:t>
            </a:r>
            <a:r>
              <a:rPr lang="en-US" sz="2800" dirty="0">
                <a:latin typeface="Arial" pitchFamily="34" charset="0"/>
                <a:cs typeface="Arial" pitchFamily="34" charset="0"/>
              </a:rPr>
              <a:t> </a:t>
            </a:r>
            <a:r>
              <a:rPr lang="en-US" sz="2800" dirty="0" err="1">
                <a:latin typeface="Arial" pitchFamily="34" charset="0"/>
                <a:cs typeface="Arial" pitchFamily="34" charset="0"/>
              </a:rPr>
              <a:t>tính</a:t>
            </a:r>
            <a:r>
              <a:rPr lang="en-US" sz="2800" dirty="0">
                <a:latin typeface="Arial" pitchFamily="34" charset="0"/>
                <a:cs typeface="Arial" pitchFamily="34" charset="0"/>
              </a:rPr>
              <a:t> </a:t>
            </a:r>
            <a:r>
              <a:rPr lang="en-US" sz="2800" dirty="0" err="1">
                <a:latin typeface="Arial" pitchFamily="34" charset="0"/>
                <a:cs typeface="Arial" pitchFamily="34" charset="0"/>
              </a:rPr>
              <a:t>đi</a:t>
            </a:r>
            <a:r>
              <a:rPr lang="en-US" sz="2800" dirty="0">
                <a:latin typeface="Arial" pitchFamily="34" charset="0"/>
                <a:cs typeface="Arial" pitchFamily="34" charset="0"/>
              </a:rPr>
              <a:t> </a:t>
            </a:r>
            <a:r>
              <a:rPr lang="en-US" sz="2800" dirty="0" err="1">
                <a:latin typeface="Arial" pitchFamily="34" charset="0"/>
                <a:cs typeface="Arial" pitchFamily="34" charset="0"/>
              </a:rPr>
              <a:t>cùng</a:t>
            </a:r>
            <a:r>
              <a:rPr lang="en-US" sz="2800" dirty="0">
                <a:latin typeface="Arial" pitchFamily="34" charset="0"/>
                <a:cs typeface="Arial" pitchFamily="34" charset="0"/>
              </a:rPr>
              <a:t> </a:t>
            </a:r>
            <a:r>
              <a:rPr lang="en-US" sz="2800" dirty="0" err="1">
                <a:latin typeface="Arial" pitchFamily="34" charset="0"/>
                <a:cs typeface="Arial" pitchFamily="34" charset="0"/>
              </a:rPr>
              <a:t>thuộc</a:t>
            </a:r>
            <a:r>
              <a:rPr lang="en-US" sz="2800" dirty="0">
                <a:latin typeface="Arial" pitchFamily="34" charset="0"/>
                <a:cs typeface="Arial" pitchFamily="34" charset="0"/>
              </a:rPr>
              <a:t> </a:t>
            </a:r>
            <a:r>
              <a:rPr lang="en-US" sz="2800" dirty="0" err="1">
                <a:latin typeface="Arial" pitchFamily="34" charset="0"/>
                <a:cs typeface="Arial" pitchFamily="34" charset="0"/>
              </a:rPr>
              <a:t>tính</a:t>
            </a:r>
            <a:r>
              <a:rPr lang="en-US" sz="2800" dirty="0">
                <a:latin typeface="Arial" pitchFamily="34" charset="0"/>
                <a:cs typeface="Arial" pitchFamily="34" charset="0"/>
              </a:rPr>
              <a:t> Float</a:t>
            </a:r>
          </a:p>
          <a:p>
            <a:pPr marL="895350" indent="-342900">
              <a:lnSpc>
                <a:spcPct val="150000"/>
              </a:lnSpc>
              <a:buFontTx/>
              <a:buChar char="-"/>
              <a:defRPr/>
            </a:pPr>
            <a:r>
              <a:rPr lang="en-US" sz="2800" dirty="0">
                <a:latin typeface="Arial" pitchFamily="34" charset="0"/>
                <a:cs typeface="Arial" pitchFamily="34" charset="0"/>
              </a:rPr>
              <a:t>Clear </a:t>
            </a:r>
            <a:r>
              <a:rPr lang="en-US" sz="2800" dirty="0" err="1">
                <a:latin typeface="Arial" pitchFamily="34" charset="0"/>
                <a:cs typeface="Arial" pitchFamily="34" charset="0"/>
              </a:rPr>
              <a:t>là</a:t>
            </a:r>
            <a:r>
              <a:rPr lang="en-US" sz="2800" dirty="0">
                <a:latin typeface="Arial" pitchFamily="34" charset="0"/>
                <a:cs typeface="Arial" pitchFamily="34" charset="0"/>
              </a:rPr>
              <a:t> </a:t>
            </a:r>
            <a:r>
              <a:rPr lang="en-US" sz="2800" dirty="0" err="1">
                <a:latin typeface="Arial" pitchFamily="34" charset="0"/>
                <a:cs typeface="Arial" pitchFamily="34" charset="0"/>
              </a:rPr>
              <a:t>thuộc</a:t>
            </a:r>
            <a:r>
              <a:rPr lang="en-US" sz="2800" dirty="0">
                <a:latin typeface="Arial" pitchFamily="34" charset="0"/>
                <a:cs typeface="Arial" pitchFamily="34" charset="0"/>
              </a:rPr>
              <a:t> </a:t>
            </a:r>
            <a:r>
              <a:rPr lang="en-US" sz="2800" dirty="0" err="1">
                <a:latin typeface="Arial" pitchFamily="34" charset="0"/>
                <a:cs typeface="Arial" pitchFamily="34" charset="0"/>
              </a:rPr>
              <a:t>tính</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gắn</a:t>
            </a:r>
            <a:r>
              <a:rPr lang="en-US" sz="2800" dirty="0">
                <a:latin typeface="Arial" pitchFamily="34" charset="0"/>
                <a:cs typeface="Arial" pitchFamily="34" charset="0"/>
              </a:rPr>
              <a:t> </a:t>
            </a:r>
            <a:r>
              <a:rPr lang="en-US" sz="2800" dirty="0" err="1">
                <a:latin typeface="Arial" pitchFamily="34" charset="0"/>
                <a:cs typeface="Arial" pitchFamily="34" charset="0"/>
              </a:rPr>
              <a:t>vào</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liên</a:t>
            </a:r>
            <a:r>
              <a:rPr lang="en-US" sz="2800" dirty="0">
                <a:latin typeface="Arial" pitchFamily="34" charset="0"/>
                <a:cs typeface="Arial" pitchFamily="34" charset="0"/>
              </a:rPr>
              <a:t> </a:t>
            </a:r>
            <a:r>
              <a:rPr lang="en-US" sz="2800" dirty="0" err="1">
                <a:latin typeface="Arial" pitchFamily="34" charset="0"/>
                <a:cs typeface="Arial" pitchFamily="34" charset="0"/>
              </a:rPr>
              <a:t>quan</a:t>
            </a:r>
            <a:r>
              <a:rPr lang="en-US" sz="2800" dirty="0">
                <a:latin typeface="Arial" pitchFamily="34" charset="0"/>
                <a:cs typeface="Arial" pitchFamily="34" charset="0"/>
              </a:rPr>
              <a:t> </a:t>
            </a:r>
            <a:r>
              <a:rPr lang="en-US" sz="2800" dirty="0" err="1">
                <a:latin typeface="Arial" pitchFamily="34" charset="0"/>
                <a:cs typeface="Arial" pitchFamily="34" charset="0"/>
              </a:rPr>
              <a:t>đến</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đã</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float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hướng</a:t>
            </a:r>
            <a:r>
              <a:rPr lang="en-US" sz="2800" dirty="0">
                <a:latin typeface="Arial" pitchFamily="34" charset="0"/>
                <a:cs typeface="Arial" pitchFamily="34" charset="0"/>
              </a:rPr>
              <a:t> </a:t>
            </a:r>
            <a:r>
              <a:rPr lang="en-US" sz="2800" dirty="0" err="1">
                <a:latin typeface="Arial" pitchFamily="34" charset="0"/>
                <a:cs typeface="Arial" pitchFamily="34" charset="0"/>
              </a:rPr>
              <a:t>xử</a:t>
            </a:r>
            <a:r>
              <a:rPr lang="en-US" sz="2800" dirty="0">
                <a:latin typeface="Arial" pitchFamily="34" charset="0"/>
                <a:cs typeface="Arial" pitchFamily="34" charset="0"/>
              </a:rPr>
              <a:t> </a:t>
            </a:r>
            <a:r>
              <a:rPr lang="en-US" sz="2800" dirty="0" err="1">
                <a:latin typeface="Arial" pitchFamily="34" charset="0"/>
                <a:cs typeface="Arial" pitchFamily="34" charset="0"/>
              </a:rPr>
              <a:t>lý</a:t>
            </a:r>
            <a:r>
              <a:rPr lang="en-US" sz="2800" dirty="0">
                <a:latin typeface="Arial" pitchFamily="34" charset="0"/>
                <a:cs typeface="Arial" pitchFamily="34" charset="0"/>
              </a:rPr>
              <a:t> </a:t>
            </a:r>
            <a:r>
              <a:rPr lang="en-US" sz="2800" dirty="0" err="1">
                <a:latin typeface="Arial" pitchFamily="34" charset="0"/>
                <a:cs typeface="Arial" pitchFamily="34" charset="0"/>
              </a:rPr>
              <a:t>cho</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này</a:t>
            </a:r>
            <a:r>
              <a:rPr lang="en-US" sz="2800" dirty="0">
                <a:latin typeface="Arial" pitchFamily="34" charset="0"/>
                <a:cs typeface="Arial" pitchFamily="34" charset="0"/>
              </a:rPr>
              <a:t>.</a:t>
            </a:r>
          </a:p>
          <a:p>
            <a:pPr marL="1466850" lvl="1" indent="-457200">
              <a:lnSpc>
                <a:spcPct val="150000"/>
              </a:lnSpc>
              <a:buFont typeface="Arial" pitchFamily="34" charset="0"/>
              <a:buChar char="•"/>
              <a:defRPr/>
            </a:pPr>
            <a:r>
              <a:rPr lang="en-US" sz="2800" dirty="0">
                <a:latin typeface="Arial" pitchFamily="34" charset="0"/>
                <a:cs typeface="Arial" pitchFamily="34" charset="0"/>
              </a:rPr>
              <a:t>Left : </a:t>
            </a:r>
            <a:r>
              <a:rPr lang="en-US" sz="2800" dirty="0" err="1">
                <a:latin typeface="Arial" pitchFamily="34" charset="0"/>
                <a:cs typeface="Arial" pitchFamily="34" charset="0"/>
              </a:rPr>
              <a:t>tràn</a:t>
            </a:r>
            <a:r>
              <a:rPr lang="en-US" sz="2800" dirty="0">
                <a:latin typeface="Arial" pitchFamily="34" charset="0"/>
                <a:cs typeface="Arial" pitchFamily="34" charset="0"/>
              </a:rPr>
              <a:t> </a:t>
            </a:r>
            <a:r>
              <a:rPr lang="en-US" sz="2800" dirty="0" err="1">
                <a:latin typeface="Arial" pitchFamily="34" charset="0"/>
                <a:cs typeface="Arial" pitchFamily="34" charset="0"/>
              </a:rPr>
              <a:t>bên</a:t>
            </a:r>
            <a:r>
              <a:rPr lang="en-US" sz="2800" dirty="0">
                <a:latin typeface="Arial" pitchFamily="34" charset="0"/>
                <a:cs typeface="Arial" pitchFamily="34" charset="0"/>
              </a:rPr>
              <a:t> </a:t>
            </a:r>
            <a:r>
              <a:rPr lang="en-US" sz="2800" dirty="0" err="1">
                <a:latin typeface="Arial" pitchFamily="34" charset="0"/>
                <a:cs typeface="Arial" pitchFamily="34" charset="0"/>
              </a:rPr>
              <a:t>trái</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Right :  </a:t>
            </a:r>
            <a:r>
              <a:rPr lang="en-US" sz="2800" dirty="0" err="1">
                <a:latin typeface="Arial" pitchFamily="34" charset="0"/>
                <a:cs typeface="Arial" pitchFamily="34" charset="0"/>
              </a:rPr>
              <a:t>tràn</a:t>
            </a:r>
            <a:r>
              <a:rPr lang="en-US" sz="2800" dirty="0">
                <a:latin typeface="Arial" pitchFamily="34" charset="0"/>
                <a:cs typeface="Arial" pitchFamily="34" charset="0"/>
              </a:rPr>
              <a:t> </a:t>
            </a:r>
            <a:r>
              <a:rPr lang="en-US" sz="2800" dirty="0" err="1">
                <a:latin typeface="Arial" pitchFamily="34" charset="0"/>
                <a:cs typeface="Arial" pitchFamily="34" charset="0"/>
              </a:rPr>
              <a:t>bên</a:t>
            </a:r>
            <a:r>
              <a:rPr lang="en-US" sz="2800" dirty="0">
                <a:latin typeface="Arial" pitchFamily="34" charset="0"/>
                <a:cs typeface="Arial" pitchFamily="34" charset="0"/>
              </a:rPr>
              <a:t> </a:t>
            </a:r>
            <a:r>
              <a:rPr lang="en-US" sz="2800" dirty="0" err="1">
                <a:latin typeface="Arial" pitchFamily="34" charset="0"/>
                <a:cs typeface="Arial" pitchFamily="34" charset="0"/>
              </a:rPr>
              <a:t>phải</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Both : </a:t>
            </a:r>
            <a:r>
              <a:rPr lang="en-US" sz="2800" dirty="0" err="1">
                <a:latin typeface="Arial" pitchFamily="34" charset="0"/>
                <a:cs typeface="Arial" pitchFamily="34" charset="0"/>
              </a:rPr>
              <a:t>không</a:t>
            </a:r>
            <a:r>
              <a:rPr lang="en-US" sz="2800" dirty="0">
                <a:latin typeface="Arial" pitchFamily="34" charset="0"/>
                <a:cs typeface="Arial" pitchFamily="34" charset="0"/>
              </a:rPr>
              <a:t> </a:t>
            </a:r>
            <a:r>
              <a:rPr lang="en-US" sz="2800" dirty="0" err="1">
                <a:latin typeface="Arial" pitchFamily="34" charset="0"/>
                <a:cs typeface="Arial" pitchFamily="34" charset="0"/>
              </a:rPr>
              <a:t>tràn</a:t>
            </a:r>
            <a:endParaRPr lang="en-US" sz="2800" dirty="0">
              <a:latin typeface="Arial" pitchFamily="34" charset="0"/>
              <a:cs typeface="Arial" pitchFamily="34" charset="0"/>
            </a:endParaRPr>
          </a:p>
          <a:p>
            <a:pPr marL="1466850" lvl="1" indent="-457200">
              <a:lnSpc>
                <a:spcPct val="150000"/>
              </a:lnSpc>
              <a:buFont typeface="Arial" pitchFamily="34" charset="0"/>
              <a:buChar char="•"/>
              <a:defRPr/>
            </a:pPr>
            <a:r>
              <a:rPr lang="en-US" sz="2800" dirty="0">
                <a:latin typeface="Arial" pitchFamily="34" charset="0"/>
                <a:cs typeface="Arial" pitchFamily="34" charset="0"/>
              </a:rPr>
              <a:t>None : </a:t>
            </a:r>
            <a:r>
              <a:rPr lang="en-US" sz="2800" dirty="0" err="1">
                <a:latin typeface="Arial" pitchFamily="34" charset="0"/>
                <a:cs typeface="Arial" pitchFamily="34" charset="0"/>
              </a:rPr>
              <a:t>chế</a:t>
            </a:r>
            <a:r>
              <a:rPr lang="en-US" sz="2800" dirty="0">
                <a:latin typeface="Arial" pitchFamily="34" charset="0"/>
                <a:cs typeface="Arial" pitchFamily="34" charset="0"/>
              </a:rPr>
              <a:t> </a:t>
            </a:r>
            <a:r>
              <a:rPr lang="en-US" sz="2800" dirty="0" err="1">
                <a:latin typeface="Arial" pitchFamily="34" charset="0"/>
                <a:cs typeface="Arial" pitchFamily="34" charset="0"/>
              </a:rPr>
              <a:t>độ</a:t>
            </a:r>
            <a:r>
              <a:rPr lang="en-US" sz="2800" dirty="0">
                <a:latin typeface="Arial" pitchFamily="34" charset="0"/>
                <a:cs typeface="Arial" pitchFamily="34" charset="0"/>
              </a:rPr>
              <a:t> </a:t>
            </a:r>
            <a:r>
              <a:rPr lang="en-US" sz="2800" dirty="0" err="1">
                <a:latin typeface="Arial" pitchFamily="34" charset="0"/>
                <a:cs typeface="Arial" pitchFamily="34" charset="0"/>
              </a:rPr>
              <a:t>bình</a:t>
            </a:r>
            <a:r>
              <a:rPr lang="en-US" sz="2800" dirty="0">
                <a:latin typeface="Arial" pitchFamily="34" charset="0"/>
                <a:cs typeface="Arial" pitchFamily="34" charset="0"/>
              </a:rPr>
              <a:t> </a:t>
            </a:r>
            <a:r>
              <a:rPr lang="en-US" sz="2800" dirty="0" err="1">
                <a:latin typeface="Arial" pitchFamily="34" charset="0"/>
                <a:cs typeface="Arial" pitchFamily="34" charset="0"/>
              </a:rPr>
              <a:t>thường</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4165126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smtClean="0">
                <a:solidFill>
                  <a:srgbClr val="FFC000"/>
                </a:solidFill>
                <a:cs typeface="Arial" pitchFamily="34" charset="0"/>
              </a:rPr>
              <a:t>POSITION</a:t>
            </a:r>
            <a:endParaRPr lang="vi-VN" dirty="0">
              <a:solidFill>
                <a:srgbClr val="FFC000"/>
              </a:solidFill>
              <a:effectLst/>
              <a:cs typeface="Arial" pitchFamily="34" charset="0"/>
            </a:endParaRPr>
          </a:p>
        </p:txBody>
      </p:sp>
      <p:sp>
        <p:nvSpPr>
          <p:cNvPr id="71683"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05E719BD-1C11-40CA-A8B9-4C7CC43AD1F0}" type="slidenum">
              <a:rPr lang="en-US"/>
              <a:pPr/>
              <a:t>169</a:t>
            </a:fld>
            <a:endParaRPr lang="en-US"/>
          </a:p>
        </p:txBody>
      </p:sp>
      <p:sp>
        <p:nvSpPr>
          <p:cNvPr id="6" name="TextBox 5"/>
          <p:cNvSpPr txBox="1"/>
          <p:nvPr/>
        </p:nvSpPr>
        <p:spPr>
          <a:xfrm>
            <a:off x="609600" y="1223963"/>
            <a:ext cx="8077200" cy="5694362"/>
          </a:xfrm>
          <a:prstGeom prst="rect">
            <a:avLst/>
          </a:prstGeom>
          <a:noFill/>
        </p:spPr>
        <p:txBody>
          <a:bodyPr>
            <a:spAutoFit/>
          </a:bodyPr>
          <a:lstStyle/>
          <a:p>
            <a:pPr lvl="1">
              <a:defRPr/>
            </a:pPr>
            <a:endParaRPr lang="en-US" sz="2800" dirty="0">
              <a:latin typeface="Arial" pitchFamily="34" charset="0"/>
              <a:cs typeface="Arial" pitchFamily="34" charset="0"/>
            </a:endParaRPr>
          </a:p>
          <a:p>
            <a:pPr marL="895350" indent="-342900">
              <a:lnSpc>
                <a:spcPct val="150000"/>
              </a:lnSpc>
              <a:buFontTx/>
              <a:buChar char="-"/>
              <a:defRPr/>
            </a:pPr>
            <a:r>
              <a:rPr lang="en-US" sz="2800">
                <a:latin typeface="Arial" pitchFamily="34" charset="0"/>
                <a:cs typeface="Arial" pitchFamily="34" charset="0"/>
              </a:rPr>
              <a:t>Position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vị</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endParaRPr lang="en-US" sz="2800" dirty="0">
              <a:latin typeface="Arial" pitchFamily="34" charset="0"/>
              <a:cs typeface="Arial" pitchFamily="34" charset="0"/>
            </a:endParaRPr>
          </a:p>
          <a:p>
            <a:pPr marL="895350" indent="-342900">
              <a:lnSpc>
                <a:spcPct val="150000"/>
              </a:lnSpc>
              <a:buFontTx/>
              <a:buChar char="-"/>
              <a:defRPr/>
            </a:pPr>
            <a:r>
              <a:rPr lang="en-US" sz="2800" dirty="0">
                <a:latin typeface="Arial" pitchFamily="34" charset="0"/>
                <a:cs typeface="Arial" pitchFamily="34" charset="0"/>
              </a:rPr>
              <a:t>Position </a:t>
            </a:r>
            <a:r>
              <a:rPr lang="en-US" sz="2800" dirty="0" err="1">
                <a:latin typeface="Arial" pitchFamily="34" charset="0"/>
                <a:cs typeface="Arial" pitchFamily="34" charset="0"/>
              </a:rPr>
              <a:t>gồm</a:t>
            </a:r>
            <a:r>
              <a:rPr lang="en-US" sz="2800" dirty="0">
                <a:latin typeface="Arial" pitchFamily="34" charset="0"/>
                <a:cs typeface="Arial" pitchFamily="34" charset="0"/>
              </a:rPr>
              <a:t> 2 </a:t>
            </a:r>
            <a:r>
              <a:rPr lang="en-US" sz="2800" dirty="0" err="1">
                <a:latin typeface="Arial" pitchFamily="34" charset="0"/>
                <a:cs typeface="Arial" pitchFamily="34" charset="0"/>
              </a:rPr>
              <a:t>yếu</a:t>
            </a:r>
            <a:r>
              <a:rPr lang="en-US" sz="2800" dirty="0">
                <a:latin typeface="Arial" pitchFamily="34" charset="0"/>
                <a:cs typeface="Arial" pitchFamily="34" charset="0"/>
              </a:rPr>
              <a:t> </a:t>
            </a:r>
            <a:r>
              <a:rPr lang="en-US" sz="2800" dirty="0" err="1">
                <a:latin typeface="Arial" pitchFamily="34" charset="0"/>
                <a:cs typeface="Arial" pitchFamily="34" charset="0"/>
              </a:rPr>
              <a:t>tố</a:t>
            </a:r>
            <a:r>
              <a:rPr lang="en-US" sz="2800" dirty="0">
                <a:latin typeface="Arial" pitchFamily="34" charset="0"/>
                <a:cs typeface="Arial" pitchFamily="34" charset="0"/>
              </a:rPr>
              <a:t>  </a:t>
            </a:r>
          </a:p>
          <a:p>
            <a:pPr marL="1466850" lvl="1" indent="-457200">
              <a:lnSpc>
                <a:spcPct val="150000"/>
              </a:lnSpc>
              <a:buFont typeface="Arial" pitchFamily="34" charset="0"/>
              <a:buChar char="•"/>
              <a:defRPr/>
            </a:pPr>
            <a:r>
              <a:rPr lang="en-US" sz="2800" dirty="0">
                <a:latin typeface="Arial" pitchFamily="34" charset="0"/>
                <a:cs typeface="Arial" pitchFamily="34" charset="0"/>
              </a:rPr>
              <a:t>Relative: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vị</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tương</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với</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mẹ</a:t>
            </a:r>
            <a:r>
              <a:rPr lang="en-US" sz="2800" dirty="0">
                <a:latin typeface="Arial" pitchFamily="34" charset="0"/>
                <a:cs typeface="Arial" pitchFamily="34" charset="0"/>
              </a:rPr>
              <a:t>.</a:t>
            </a:r>
          </a:p>
          <a:p>
            <a:pPr marL="1466850" lvl="1" indent="-457200">
              <a:lnSpc>
                <a:spcPct val="150000"/>
              </a:lnSpc>
              <a:buFont typeface="Arial" pitchFamily="34" charset="0"/>
              <a:buChar char="•"/>
              <a:defRPr/>
            </a:pPr>
            <a:r>
              <a:rPr lang="en-US" sz="2800" dirty="0">
                <a:latin typeface="Arial" pitchFamily="34" charset="0"/>
                <a:cs typeface="Arial" pitchFamily="34" charset="0"/>
              </a:rPr>
              <a:t>Absolute :</a:t>
            </a:r>
            <a:r>
              <a:rPr lang="en-US" sz="2800" dirty="0" err="1">
                <a:latin typeface="Arial" pitchFamily="34" charset="0"/>
                <a:cs typeface="Arial" pitchFamily="34" charset="0"/>
              </a:rPr>
              <a:t>định</a:t>
            </a:r>
            <a:r>
              <a:rPr lang="en-US" sz="2800" dirty="0">
                <a:latin typeface="Arial" pitchFamily="34" charset="0"/>
                <a:cs typeface="Arial" pitchFamily="34" charset="0"/>
              </a:rPr>
              <a:t> </a:t>
            </a:r>
            <a:r>
              <a:rPr lang="en-US" sz="2800" dirty="0" err="1">
                <a:latin typeface="Arial" pitchFamily="34" charset="0"/>
                <a:cs typeface="Arial" pitchFamily="34" charset="0"/>
              </a:rPr>
              <a:t>vị</a:t>
            </a:r>
            <a:r>
              <a:rPr lang="en-US" sz="2800" dirty="0">
                <a:latin typeface="Arial" pitchFamily="34" charset="0"/>
                <a:cs typeface="Arial" pitchFamily="34" charset="0"/>
              </a:rPr>
              <a:t> </a:t>
            </a:r>
            <a:r>
              <a:rPr lang="en-US" sz="2800" dirty="0" err="1">
                <a:latin typeface="Arial" pitchFamily="34" charset="0"/>
                <a:cs typeface="Arial" pitchFamily="34" charset="0"/>
              </a:rPr>
              <a:t>trí</a:t>
            </a:r>
            <a:r>
              <a:rPr lang="en-US" sz="2800" dirty="0">
                <a:latin typeface="Arial" pitchFamily="34" charset="0"/>
                <a:cs typeface="Arial" pitchFamily="34" charset="0"/>
              </a:rPr>
              <a:t> </a:t>
            </a:r>
            <a:r>
              <a:rPr lang="en-US" sz="2800" dirty="0" err="1">
                <a:latin typeface="Arial" pitchFamily="34" charset="0"/>
                <a:cs typeface="Arial" pitchFamily="34" charset="0"/>
              </a:rPr>
              <a:t>tuyệt</a:t>
            </a:r>
            <a:r>
              <a:rPr lang="en-US" sz="2800" dirty="0">
                <a:latin typeface="Arial" pitchFamily="34" charset="0"/>
                <a:cs typeface="Arial" pitchFamily="34" charset="0"/>
              </a:rPr>
              <a:t> </a:t>
            </a:r>
            <a:r>
              <a:rPr lang="en-US" sz="2800" dirty="0" err="1">
                <a:latin typeface="Arial" pitchFamily="34" charset="0"/>
                <a:cs typeface="Arial" pitchFamily="34" charset="0"/>
              </a:rPr>
              <a:t>đối</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phần</a:t>
            </a:r>
            <a:r>
              <a:rPr lang="en-US" sz="2800" dirty="0">
                <a:latin typeface="Arial" pitchFamily="34" charset="0"/>
                <a:cs typeface="Arial" pitchFamily="34" charset="0"/>
              </a:rPr>
              <a:t> </a:t>
            </a:r>
            <a:r>
              <a:rPr lang="en-US" sz="2800" dirty="0" err="1">
                <a:latin typeface="Arial" pitchFamily="34" charset="0"/>
                <a:cs typeface="Arial" pitchFamily="34" charset="0"/>
              </a:rPr>
              <a:t>tử</a:t>
            </a:r>
            <a:r>
              <a:rPr lang="en-US" sz="2800" dirty="0">
                <a:latin typeface="Arial" pitchFamily="34" charset="0"/>
                <a:cs typeface="Arial" pitchFamily="34" charset="0"/>
              </a:rPr>
              <a:t>, </a:t>
            </a:r>
            <a:r>
              <a:rPr lang="en-US" sz="2800" dirty="0" err="1">
                <a:latin typeface="Arial" pitchFamily="34" charset="0"/>
                <a:cs typeface="Arial" pitchFamily="34" charset="0"/>
              </a:rPr>
              <a:t>có</a:t>
            </a:r>
            <a:r>
              <a:rPr lang="en-US" sz="2800" dirty="0">
                <a:latin typeface="Arial" pitchFamily="34" charset="0"/>
                <a:cs typeface="Arial" pitchFamily="34" charset="0"/>
              </a:rPr>
              <a:t> </a:t>
            </a:r>
            <a:r>
              <a:rPr lang="en-US" sz="2800" dirty="0" err="1">
                <a:latin typeface="Arial" pitchFamily="34" charset="0"/>
                <a:cs typeface="Arial" pitchFamily="34" charset="0"/>
              </a:rPr>
              <a:t>thể</a:t>
            </a:r>
            <a:r>
              <a:rPr lang="en-US" sz="2800" dirty="0">
                <a:latin typeface="Arial" pitchFamily="34" charset="0"/>
                <a:cs typeface="Arial" pitchFamily="34" charset="0"/>
              </a:rPr>
              <a:t> </a:t>
            </a:r>
            <a:r>
              <a:rPr lang="en-US" sz="2800" dirty="0" err="1">
                <a:latin typeface="Arial" pitchFamily="34" charset="0"/>
                <a:cs typeface="Arial" pitchFamily="34" charset="0"/>
              </a:rPr>
              <a:t>đặt</a:t>
            </a:r>
            <a:r>
              <a:rPr lang="en-US" sz="2800" dirty="0">
                <a:latin typeface="Arial" pitchFamily="34" charset="0"/>
                <a:cs typeface="Arial" pitchFamily="34" charset="0"/>
              </a:rPr>
              <a:t> ở </a:t>
            </a:r>
            <a:r>
              <a:rPr lang="en-US" sz="2800" dirty="0" err="1">
                <a:latin typeface="Arial" pitchFamily="34" charset="0"/>
                <a:cs typeface="Arial" pitchFamily="34" charset="0"/>
              </a:rPr>
              <a:t>bất</a:t>
            </a:r>
            <a:r>
              <a:rPr lang="en-US" sz="2800" dirty="0">
                <a:latin typeface="Arial" pitchFamily="34" charset="0"/>
                <a:cs typeface="Arial" pitchFamily="34" charset="0"/>
              </a:rPr>
              <a:t> </a:t>
            </a:r>
            <a:r>
              <a:rPr lang="en-US" sz="2800" dirty="0" err="1">
                <a:latin typeface="Arial" pitchFamily="34" charset="0"/>
                <a:cs typeface="Arial" pitchFamily="34" charset="0"/>
              </a:rPr>
              <a:t>cứ</a:t>
            </a:r>
            <a:r>
              <a:rPr lang="en-US" sz="2800" dirty="0">
                <a:latin typeface="Arial" pitchFamily="34" charset="0"/>
                <a:cs typeface="Arial" pitchFamily="34" charset="0"/>
              </a:rPr>
              <a:t> </a:t>
            </a:r>
            <a:r>
              <a:rPr lang="en-US" sz="2800" dirty="0" err="1">
                <a:latin typeface="Arial" pitchFamily="34" charset="0"/>
                <a:cs typeface="Arial" pitchFamily="34" charset="0"/>
              </a:rPr>
              <a:t>đâu</a:t>
            </a:r>
            <a:r>
              <a:rPr lang="en-US" sz="2800" dirty="0">
                <a:latin typeface="Arial" pitchFamily="34" charset="0"/>
                <a:cs typeface="Arial" pitchFamily="34" charset="0"/>
              </a:rPr>
              <a:t> </a:t>
            </a:r>
            <a:r>
              <a:rPr lang="en-US" sz="2800" dirty="0" err="1">
                <a:latin typeface="Arial" pitchFamily="34" charset="0"/>
                <a:cs typeface="Arial" pitchFamily="34" charset="0"/>
              </a:rPr>
              <a:t>trên</a:t>
            </a:r>
            <a:r>
              <a:rPr lang="en-US" sz="2800" dirty="0">
                <a:latin typeface="Arial" pitchFamily="34" charset="0"/>
                <a:cs typeface="Arial" pitchFamily="34" charset="0"/>
              </a:rPr>
              <a:t> </a:t>
            </a:r>
            <a:r>
              <a:rPr lang="en-US" sz="2800" dirty="0" err="1">
                <a:latin typeface="Arial" pitchFamily="34" charset="0"/>
                <a:cs typeface="Arial" pitchFamily="34" charset="0"/>
              </a:rPr>
              <a:t>trang</a:t>
            </a:r>
            <a:r>
              <a:rPr lang="en-US" sz="2800" dirty="0">
                <a:latin typeface="Arial" pitchFamily="34" charset="0"/>
                <a:cs typeface="Arial" pitchFamily="34" charset="0"/>
              </a:rPr>
              <a:t> web.</a:t>
            </a:r>
          </a:p>
          <a:p>
            <a:pPr marL="1466850" lvl="1" indent="-457200">
              <a:lnSpc>
                <a:spcPct val="150000"/>
              </a:lnSpc>
              <a:buFont typeface="Arial" pitchFamily="34" charset="0"/>
              <a:buChar char="•"/>
              <a:defRPr/>
            </a:pP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93979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248275"/>
          </a:xfrm>
        </p:spPr>
        <p:txBody>
          <a:bodyPr/>
          <a:lstStyle/>
          <a:p>
            <a:pPr eaLnBrk="1" hangingPunct="1">
              <a:lnSpc>
                <a:spcPct val="150000"/>
              </a:lnSpc>
              <a:buFont typeface="Wingdings" panose="05000000000000000000" pitchFamily="2" charset="2"/>
              <a:buChar char="§"/>
            </a:pPr>
            <a:r>
              <a:rPr lang="en-US" altLang="en-US" sz="2000" b="1" i="1">
                <a:latin typeface="+mj-lt"/>
              </a:rPr>
              <a:t>Mô</a:t>
            </a:r>
            <a:r>
              <a:rPr lang="en-US" altLang="en-US" sz="2000" b="1">
                <a:latin typeface="+mj-lt"/>
              </a:rPr>
              <a:t> </a:t>
            </a:r>
            <a:r>
              <a:rPr lang="en-US" altLang="en-US" sz="2000" b="1" i="1">
                <a:latin typeface="+mj-lt"/>
              </a:rPr>
              <a:t>hình</a:t>
            </a:r>
            <a:r>
              <a:rPr lang="en-US" altLang="en-US" sz="2000" b="1">
                <a:latin typeface="+mj-lt"/>
              </a:rPr>
              <a:t> </a:t>
            </a:r>
            <a:r>
              <a:rPr lang="en-US" altLang="en-US" sz="2000" b="1" i="1">
                <a:latin typeface="+mj-lt"/>
              </a:rPr>
              <a:t>Client</a:t>
            </a:r>
            <a:r>
              <a:rPr lang="en-US" altLang="en-US" sz="2000" b="1">
                <a:latin typeface="+mj-lt"/>
              </a:rPr>
              <a:t>-</a:t>
            </a:r>
            <a:r>
              <a:rPr lang="en-US" altLang="en-US" sz="2000" b="1" i="1">
                <a:latin typeface="+mj-lt"/>
              </a:rPr>
              <a:t>Server</a:t>
            </a:r>
            <a:r>
              <a:rPr lang="en-US" altLang="en-US" sz="2000">
                <a:latin typeface="+mj-lt"/>
              </a:rPr>
              <a:t>: mô hình khách-chủ. Server chứa tài nguyên dùng chung cho nhiều máy Client</a:t>
            </a:r>
          </a:p>
          <a:p>
            <a:pPr eaLnBrk="1" hangingPunct="1">
              <a:lnSpc>
                <a:spcPct val="150000"/>
              </a:lnSpc>
              <a:buFont typeface="Wingdings" panose="05000000000000000000" pitchFamily="2" charset="2"/>
              <a:buChar char="§"/>
            </a:pPr>
            <a:r>
              <a:rPr lang="en-US" altLang="en-US" sz="2000" b="1" i="1">
                <a:latin typeface="+mj-lt"/>
              </a:rPr>
              <a:t>Internet</a:t>
            </a:r>
            <a:r>
              <a:rPr lang="en-US" altLang="en-US" sz="2000" b="1">
                <a:latin typeface="+mj-lt"/>
              </a:rPr>
              <a:t> </a:t>
            </a:r>
            <a:r>
              <a:rPr lang="en-US" altLang="en-US" sz="2000" b="1" i="1">
                <a:latin typeface="+mj-lt"/>
              </a:rPr>
              <a:t>Server</a:t>
            </a:r>
            <a:r>
              <a:rPr lang="en-US" altLang="en-US" sz="2000">
                <a:latin typeface="+mj-lt"/>
              </a:rPr>
              <a:t>: là các Server cung cấp các dịch vụ Internet (Web Server, Mail Server, FTP Server…)</a:t>
            </a:r>
            <a:r>
              <a:rPr lang="en-US" altLang="en-US" sz="2000" b="1" i="1">
                <a:latin typeface="+mj-lt"/>
              </a:rPr>
              <a:t> </a:t>
            </a:r>
            <a:r>
              <a:rPr lang="en-US" altLang="en-US" sz="2000">
                <a:latin typeface="+mj-lt"/>
              </a:rPr>
              <a:t>Nestcape</a:t>
            </a:r>
          </a:p>
          <a:p>
            <a:pPr eaLnBrk="1" hangingPunct="1">
              <a:lnSpc>
                <a:spcPct val="150000"/>
              </a:lnSpc>
              <a:buFont typeface="Wingdings" panose="05000000000000000000" pitchFamily="2" charset="2"/>
              <a:buChar char="§"/>
            </a:pPr>
            <a:r>
              <a:rPr lang="en-US" altLang="en-US" sz="2000" b="1" i="1">
                <a:latin typeface="+mj-lt"/>
              </a:rPr>
              <a:t>Home</a:t>
            </a:r>
            <a:r>
              <a:rPr lang="en-US" altLang="en-US" sz="2000" b="1">
                <a:latin typeface="+mj-lt"/>
              </a:rPr>
              <a:t> </a:t>
            </a:r>
            <a:r>
              <a:rPr lang="en-US" altLang="en-US" sz="2000" b="1" i="1">
                <a:latin typeface="+mj-lt"/>
              </a:rPr>
              <a:t>page</a:t>
            </a:r>
            <a:r>
              <a:rPr lang="en-US" altLang="en-US" sz="2000" b="1">
                <a:latin typeface="+mj-lt"/>
              </a:rPr>
              <a:t>:</a:t>
            </a:r>
            <a:r>
              <a:rPr lang="en-US" altLang="en-US" sz="2000">
                <a:latin typeface="+mj-lt"/>
              </a:rPr>
              <a:t> là trang web đầu tiên trong web site</a:t>
            </a:r>
            <a:endParaRPr lang="en-US" altLang="en-US" sz="2000" i="1">
              <a:latin typeface="+mj-lt"/>
            </a:endParaRPr>
          </a:p>
          <a:p>
            <a:pPr eaLnBrk="1" hangingPunct="1">
              <a:lnSpc>
                <a:spcPct val="150000"/>
              </a:lnSpc>
              <a:buFont typeface="Wingdings" panose="05000000000000000000" pitchFamily="2" charset="2"/>
              <a:buChar char="§"/>
            </a:pPr>
            <a:r>
              <a:rPr lang="en-US" altLang="en-US" sz="2000" b="1" i="1">
                <a:latin typeface="+mj-lt"/>
              </a:rPr>
              <a:t>Hosting</a:t>
            </a:r>
            <a:r>
              <a:rPr lang="en-US" altLang="en-US" sz="2000" b="1">
                <a:latin typeface="+mj-lt"/>
              </a:rPr>
              <a:t> </a:t>
            </a:r>
            <a:r>
              <a:rPr lang="en-US" altLang="en-US" sz="2000" b="1" i="1">
                <a:latin typeface="+mj-lt"/>
              </a:rPr>
              <a:t>provider</a:t>
            </a:r>
            <a:r>
              <a:rPr lang="en-US" altLang="en-US" sz="2000">
                <a:latin typeface="+mj-lt"/>
              </a:rPr>
              <a:t>: là công ty hoặc tổ chức đưa các trang của chúng ta lên mạng</a:t>
            </a:r>
            <a:endParaRPr lang="en-US" altLang="en-US" sz="2000" i="1">
              <a:latin typeface="+mj-lt"/>
            </a:endParaRPr>
          </a:p>
          <a:p>
            <a:pPr eaLnBrk="1" hangingPunct="1">
              <a:lnSpc>
                <a:spcPct val="150000"/>
              </a:lnSpc>
              <a:buFont typeface="Wingdings" panose="05000000000000000000" pitchFamily="2" charset="2"/>
              <a:buChar char="§"/>
            </a:pPr>
            <a:r>
              <a:rPr lang="en-US" altLang="en-US" sz="2000" b="1" i="1">
                <a:latin typeface="+mj-lt"/>
              </a:rPr>
              <a:t>Publish</a:t>
            </a:r>
            <a:r>
              <a:rPr lang="en-US" altLang="en-US" sz="2000">
                <a:latin typeface="+mj-lt"/>
              </a:rPr>
              <a:t>: Xuất bản trang </a:t>
            </a:r>
            <a:r>
              <a:rPr lang="en-US" altLang="en-US" sz="2000" smtClean="0">
                <a:latin typeface="+mj-lt"/>
              </a:rPr>
              <a:t>web lên mạng </a:t>
            </a:r>
          </a:p>
          <a:p>
            <a:pPr lvl="1" eaLnBrk="1" hangingPunct="1">
              <a:lnSpc>
                <a:spcPct val="150000"/>
              </a:lnSpc>
            </a:pPr>
            <a:r>
              <a:rPr lang="en-US" altLang="en-US" sz="2000" smtClean="0">
                <a:latin typeface="+mj-lt"/>
              </a:rPr>
              <a:t>Hosting: thuê k/g lưu trữ trên máy chủ</a:t>
            </a:r>
          </a:p>
          <a:p>
            <a:pPr lvl="1" eaLnBrk="1" hangingPunct="1">
              <a:lnSpc>
                <a:spcPct val="150000"/>
              </a:lnSpc>
            </a:pPr>
            <a:r>
              <a:rPr lang="en-US" altLang="en-US" sz="2000" smtClean="0">
                <a:latin typeface="+mj-lt"/>
              </a:rPr>
              <a:t>Tên miền: thuê / mua tên miền từ nhà đăng ký tên miền </a:t>
            </a:r>
          </a:p>
          <a:p>
            <a:pPr lvl="1" eaLnBrk="1" hangingPunct="1">
              <a:lnSpc>
                <a:spcPct val="150000"/>
              </a:lnSpc>
            </a:pPr>
            <a:r>
              <a:rPr lang="en-US" altLang="en-US" sz="2000" smtClean="0">
                <a:latin typeface="+mj-lt"/>
              </a:rPr>
              <a:t>VD  </a:t>
            </a:r>
            <a:r>
              <a:rPr lang="en-US" altLang="en-US" sz="2000" smtClean="0">
                <a:latin typeface="+mj-lt"/>
                <a:hlinkClick r:id="rId2"/>
              </a:rPr>
              <a:t>www.mozila.org</a:t>
            </a:r>
            <a:r>
              <a:rPr lang="en-US" altLang="en-US" sz="2000" smtClean="0">
                <a:latin typeface="+mj-lt"/>
              </a:rPr>
              <a:t>  hoặc </a:t>
            </a:r>
            <a:r>
              <a:rPr lang="en-US" altLang="en-US" sz="2000" smtClean="0">
                <a:latin typeface="+mj-lt"/>
                <a:hlinkClick r:id="rId3"/>
              </a:rPr>
              <a:t>http://www.bbc.co.uk</a:t>
            </a:r>
            <a:endParaRPr lang="en-US" altLang="en-US" sz="2000" smtClean="0">
              <a:latin typeface="+mj-lt"/>
            </a:endParaRPr>
          </a:p>
          <a:p>
            <a:pPr marL="457200" lvl="1" indent="0" eaLnBrk="1" hangingPunct="1">
              <a:lnSpc>
                <a:spcPct val="150000"/>
              </a:lnSpc>
              <a:buNone/>
            </a:pPr>
            <a:endParaRPr lang="en-US" altLang="en-US" sz="2000">
              <a:latin typeface="+mj-lt"/>
            </a:endParaRPr>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a:t>
            </a:fld>
            <a:endParaRPr lang="en-US"/>
          </a:p>
        </p:txBody>
      </p:sp>
      <p:sp>
        <p:nvSpPr>
          <p:cNvPr id="4" name="Title 3"/>
          <p:cNvSpPr>
            <a:spLocks noGrp="1"/>
          </p:cNvSpPr>
          <p:nvPr>
            <p:ph type="title"/>
          </p:nvPr>
        </p:nvSpPr>
        <p:spPr/>
        <p:txBody>
          <a:bodyPr/>
          <a:lstStyle/>
          <a:p>
            <a:r>
              <a:rPr lang="en-US" smtClean="0"/>
              <a:t>Các khái niệm khác</a:t>
            </a:r>
            <a:endParaRPr lang="en-US"/>
          </a:p>
        </p:txBody>
      </p:sp>
      <p:sp>
        <p:nvSpPr>
          <p:cNvPr id="6"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như </a:t>
            </a:r>
            <a:r>
              <a:rPr kumimoji="0" lang="en-US" altLang="en-US" sz="1000" b="0" i="0" u="none" strike="noStrike" cap="none" normalizeH="0" baseline="0" smtClean="0">
                <a:ln>
                  <a:noFill/>
                </a:ln>
                <a:solidFill>
                  <a:schemeClr val="tx1"/>
                </a:solidFill>
                <a:effectLst/>
                <a:latin typeface="Arial Unicode MS"/>
              </a:rPr>
              <a:t>http://www.mozilla.org</a:t>
            </a:r>
            <a:r>
              <a:rPr kumimoji="0" lang="en-US" altLang="en-US" sz="600" b="0" i="0" u="none" strike="noStrike" cap="none" normalizeH="0" baseline="0" smtClean="0">
                <a:ln>
                  <a:noFill/>
                </a:ln>
                <a:solidFill>
                  <a:schemeClr val="tx1"/>
                </a:solidFill>
                <a:effectLst/>
              </a:rPr>
              <a:t>, hoặc </a:t>
            </a:r>
            <a:r>
              <a:rPr kumimoji="0" lang="en-US" altLang="en-US" sz="1000" b="0" i="0" u="none" strike="noStrike" cap="none" normalizeH="0" baseline="0" smtClean="0">
                <a:ln>
                  <a:noFill/>
                </a:ln>
                <a:solidFill>
                  <a:schemeClr val="tx1"/>
                </a:solidFill>
                <a:effectLst/>
                <a:latin typeface="Arial Unicode MS"/>
              </a:rPr>
              <a:t>http://www.bbc.co.uk</a:t>
            </a:r>
            <a:r>
              <a:rPr kumimoji="0" lang="en-US" altLang="en-US" sz="600" b="0" i="0" u="none" strike="noStrike" cap="none" normalizeH="0" baseline="0" smtClean="0">
                <a:ln>
                  <a:noFill/>
                </a:ln>
                <a:solidFill>
                  <a:schemeClr val="tx1"/>
                </a:solidFill>
                <a:effectLst/>
              </a:rPr>
              <a:t>. Bạn có thuể thuê tên miền trong vài năm từ một </a:t>
            </a:r>
            <a:r>
              <a:rPr kumimoji="0" lang="en-US" altLang="en-US" sz="1800" b="1" i="0" u="none" strike="noStrike" cap="none" normalizeH="0" baseline="0" smtClean="0">
                <a:ln>
                  <a:noFill/>
                </a:ln>
                <a:solidFill>
                  <a:schemeClr val="tx1"/>
                </a:solidFill>
                <a:effectLst/>
                <a:latin typeface="Arial" panose="020B0604020202020204" pitchFamily="34" charset="0"/>
              </a:rPr>
              <a:t>Nhà đăng ký tên miền</a:t>
            </a:r>
            <a:r>
              <a:rPr kumimoji="0" lang="en-US" altLang="en-US" sz="1800" b="0" i="0" u="none" strike="noStrike" cap="none" normalizeH="0" baseline="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167985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76200"/>
            <a:ext cx="8229600" cy="8382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a:defRPr/>
            </a:pPr>
            <a:r>
              <a:rPr lang="en-US" dirty="0" err="1" smtClean="0">
                <a:solidFill>
                  <a:srgbClr val="FFC000"/>
                </a:solidFill>
                <a:cs typeface="Arial" pitchFamily="34" charset="0"/>
              </a:rPr>
              <a:t>Ví</a:t>
            </a:r>
            <a:r>
              <a:rPr lang="en-US" dirty="0" smtClean="0">
                <a:solidFill>
                  <a:srgbClr val="FFC000"/>
                </a:solidFill>
                <a:cs typeface="Arial" pitchFamily="34" charset="0"/>
              </a:rPr>
              <a:t> </a:t>
            </a:r>
            <a:r>
              <a:rPr lang="en-US" dirty="0" err="1" smtClean="0">
                <a:solidFill>
                  <a:srgbClr val="FFC000"/>
                </a:solidFill>
                <a:cs typeface="Arial" pitchFamily="34" charset="0"/>
              </a:rPr>
              <a:t>dụ</a:t>
            </a:r>
            <a:endParaRPr lang="vi-VN" dirty="0">
              <a:solidFill>
                <a:srgbClr val="FFC000"/>
              </a:solidFill>
              <a:effectLst/>
              <a:cs typeface="Arial" pitchFamily="34" charset="0"/>
            </a:endParaRPr>
          </a:p>
        </p:txBody>
      </p:sp>
      <p:sp>
        <p:nvSpPr>
          <p:cNvPr id="72707" name="Slide Number Placeholder 2"/>
          <p:cNvSpPr>
            <a:spLocks noGrp="1"/>
          </p:cNvSpPr>
          <p:nvPr>
            <p:ph type="sldNum" sz="quarter" idx="4294967295"/>
          </p:nvPr>
        </p:nvSpPr>
        <p:spPr>
          <a:xfrm>
            <a:off x="8077200" y="6589713"/>
            <a:ext cx="609600" cy="2682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E1D05DED-77D2-455A-92A4-469FDB879CEF}" type="slidenum">
              <a:rPr lang="en-US"/>
              <a:pPr/>
              <a:t>170</a:t>
            </a:fld>
            <a:endParaRPr lang="en-US"/>
          </a:p>
        </p:txBody>
      </p:sp>
      <p:pic>
        <p:nvPicPr>
          <p:cNvPr id="94210" name="Picture 2"/>
          <p:cNvPicPr>
            <a:picLocks noChangeAspect="1" noChangeArrowheads="1"/>
          </p:cNvPicPr>
          <p:nvPr/>
        </p:nvPicPr>
        <p:blipFill>
          <a:blip r:embed="rId3"/>
          <a:srcRect/>
          <a:stretch>
            <a:fillRect/>
          </a:stretch>
        </p:blipFill>
        <p:spPr bwMode="auto">
          <a:xfrm>
            <a:off x="474663" y="1066800"/>
            <a:ext cx="8628062" cy="2057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232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171</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vi-VN" b="1" smtClean="0"/>
              <a:t>Canvas</a:t>
            </a:r>
            <a:r>
              <a:rPr lang="vi-VN" smtClean="0"/>
              <a:t> </a:t>
            </a:r>
            <a:r>
              <a:rPr lang="vi-VN"/>
              <a:t>là một phần tử của HTML5, cho phép thực hiện lập trình kết xuất đồ họa các đối tượng hai chiều trên trang web.</a:t>
            </a:r>
            <a:endParaRPr lang="en-US" b="1" smtClean="0"/>
          </a:p>
          <a:p>
            <a:pPr marL="514350" lvl="1" indent="-457200">
              <a:lnSpc>
                <a:spcPct val="150000"/>
              </a:lnSpc>
              <a:buClr>
                <a:schemeClr val="tx1">
                  <a:lumMod val="75000"/>
                </a:schemeClr>
              </a:buClr>
              <a:buSzPct val="100000"/>
              <a:buFont typeface="Arial" panose="020B0604020202020204" pitchFamily="34" charset="0"/>
              <a:buChar char="•"/>
              <a:defRPr/>
            </a:pPr>
            <a:r>
              <a:rPr lang="en-US" b="1">
                <a:solidFill>
                  <a:schemeClr val="accent1"/>
                </a:solidFill>
                <a:ea typeface="+mn-ea"/>
                <a:cs typeface="+mn-cs"/>
              </a:rPr>
              <a:t>Cú pháp:</a:t>
            </a:r>
          </a:p>
          <a:p>
            <a:pPr marL="1828800" lvl="3" indent="-457200" algn="l" eaLnBrk="1" hangingPunct="1">
              <a:buFont typeface="Wingdings" pitchFamily="2" charset="2"/>
              <a:buNone/>
              <a:defRPr/>
            </a:pPr>
            <a:r>
              <a:rPr lang="en-US" b="1" smtClean="0">
                <a:solidFill>
                  <a:srgbClr val="FF0000"/>
                </a:solidFill>
                <a:latin typeface="Arial" pitchFamily="34" charset="0"/>
                <a:cs typeface="Arial" pitchFamily="34" charset="0"/>
              </a:rPr>
              <a:t>&lt;Canvas   ID  </a:t>
            </a:r>
            <a:r>
              <a:rPr lang="en-US" b="1">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“Example” </a:t>
            </a:r>
            <a:r>
              <a:rPr lang="en-US" b="1">
                <a:solidFill>
                  <a:srgbClr val="FF0000"/>
                </a:solidFill>
                <a:latin typeface="Arial" pitchFamily="34" charset="0"/>
                <a:cs typeface="Arial" pitchFamily="34" charset="0"/>
              </a:rPr>
              <a:t>	</a:t>
            </a:r>
            <a:br>
              <a:rPr lang="en-US" b="1">
                <a:solidFill>
                  <a:srgbClr val="FF0000"/>
                </a:solidFill>
                <a:latin typeface="Arial" pitchFamily="34" charset="0"/>
                <a:cs typeface="Arial" pitchFamily="34" charset="0"/>
              </a:rPr>
            </a:br>
            <a:r>
              <a:rPr lang="en-US" b="1">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Width </a:t>
            </a:r>
            <a:r>
              <a:rPr lang="en-US" b="1">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“500”  </a:t>
            </a:r>
            <a:r>
              <a:rPr lang="en-US" b="1">
                <a:solidFill>
                  <a:srgbClr val="FF0000"/>
                </a:solidFill>
                <a:latin typeface="Arial" pitchFamily="34" charset="0"/>
                <a:cs typeface="Arial" pitchFamily="34" charset="0"/>
              </a:rPr>
              <a:t/>
            </a:r>
            <a:br>
              <a:rPr lang="en-US" b="1">
                <a:solidFill>
                  <a:srgbClr val="FF0000"/>
                </a:solidFill>
                <a:latin typeface="Arial" pitchFamily="34" charset="0"/>
                <a:cs typeface="Arial" pitchFamily="34" charset="0"/>
              </a:rPr>
            </a:br>
            <a:r>
              <a:rPr lang="en-US" b="1">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Height </a:t>
            </a:r>
            <a:r>
              <a:rPr lang="en-US" b="1">
                <a:solidFill>
                  <a:srgbClr val="FF0000"/>
                </a:solidFill>
                <a:latin typeface="Arial" pitchFamily="34" charset="0"/>
                <a:cs typeface="Arial" pitchFamily="34" charset="0"/>
              </a:rPr>
              <a:t>= </a:t>
            </a:r>
            <a:r>
              <a:rPr lang="en-US" b="1" smtClean="0">
                <a:solidFill>
                  <a:srgbClr val="FF0000"/>
                </a:solidFill>
                <a:latin typeface="Arial" pitchFamily="34" charset="0"/>
                <a:cs typeface="Arial" pitchFamily="34" charset="0"/>
              </a:rPr>
              <a:t>“300”&gt;</a:t>
            </a:r>
            <a:endParaRPr lang="en-US" b="1">
              <a:solidFill>
                <a:srgbClr val="FF0000"/>
              </a:solidFill>
              <a:latin typeface="Arial" pitchFamily="34" charset="0"/>
              <a:cs typeface="Arial" pitchFamily="34" charset="0"/>
            </a:endParaRPr>
          </a:p>
          <a:p>
            <a:pPr marL="1828800" lvl="3" indent="-457200" eaLnBrk="1" hangingPunct="1">
              <a:buFont typeface="Wingdings" pitchFamily="2" charset="2"/>
              <a:buNone/>
              <a:defRPr/>
            </a:pPr>
            <a:r>
              <a:rPr lang="en-US" b="1">
                <a:solidFill>
                  <a:srgbClr val="FF0000"/>
                </a:solidFill>
                <a:latin typeface="Arial" pitchFamily="34" charset="0"/>
                <a:cs typeface="Arial" pitchFamily="34" charset="0"/>
              </a:rPr>
              <a:t>		</a:t>
            </a:r>
            <a:r>
              <a:rPr lang="en-US" smtClean="0">
                <a:solidFill>
                  <a:srgbClr val="0070C0"/>
                </a:solidFill>
                <a:latin typeface="Arial" pitchFamily="34" charset="0"/>
                <a:cs typeface="Arial" pitchFamily="34" charset="0"/>
              </a:rPr>
              <a:t>Đoạn văn bản này hiển thị vì</a:t>
            </a:r>
          </a:p>
          <a:p>
            <a:pPr marL="1828800" lvl="3" indent="-457200" eaLnBrk="1" hangingPunct="1">
              <a:buFont typeface="Wingdings" pitchFamily="2" charset="2"/>
              <a:buNone/>
              <a:defRPr/>
            </a:pPr>
            <a:r>
              <a:rPr lang="en-US">
                <a:solidFill>
                  <a:srgbClr val="0070C0"/>
                </a:solidFill>
                <a:latin typeface="Arial" pitchFamily="34" charset="0"/>
                <a:cs typeface="Arial" pitchFamily="34" charset="0"/>
              </a:rPr>
              <a:t>	</a:t>
            </a:r>
            <a:r>
              <a:rPr lang="en-US" smtClean="0">
                <a:solidFill>
                  <a:srgbClr val="0070C0"/>
                </a:solidFill>
                <a:latin typeface="Arial" pitchFamily="34" charset="0"/>
                <a:cs typeface="Arial" pitchFamily="34" charset="0"/>
              </a:rPr>
              <a:t>	trình duyệt của bạn kg hỗ trợ</a:t>
            </a:r>
            <a:endParaRPr lang="en-US">
              <a:solidFill>
                <a:srgbClr val="0070C0"/>
              </a:solidFill>
              <a:latin typeface="Arial" pitchFamily="34" charset="0"/>
              <a:cs typeface="Arial" pitchFamily="34" charset="0"/>
            </a:endParaRPr>
          </a:p>
          <a:p>
            <a:pPr marL="1828800" lvl="3" indent="-457200" eaLnBrk="1" hangingPunct="1">
              <a:buFont typeface="Wingdings" pitchFamily="2" charset="2"/>
              <a:buNone/>
              <a:defRPr/>
            </a:pPr>
            <a:r>
              <a:rPr lang="en-US" b="1" smtClean="0">
                <a:solidFill>
                  <a:srgbClr val="FF0000"/>
                </a:solidFill>
                <a:latin typeface="Arial" pitchFamily="34" charset="0"/>
                <a:cs typeface="Arial" pitchFamily="34" charset="0"/>
              </a:rPr>
              <a:t>&lt;/Canvas&gt;</a:t>
            </a:r>
            <a:endParaRPr lang="en-US" b="1">
              <a:solidFill>
                <a:srgbClr val="FF0000"/>
              </a:solidFill>
              <a:latin typeface="Arial" pitchFamily="34" charset="0"/>
              <a:cs typeface="Arial" pitchFamily="34" charset="0"/>
            </a:endParaRPr>
          </a:p>
          <a:p>
            <a:pPr marL="0" indent="0">
              <a:lnSpc>
                <a:spcPct val="150000"/>
              </a:lnSpc>
              <a:buNone/>
            </a:pPr>
            <a:endParaRPr lang="en-US" b="1" smtClean="0"/>
          </a:p>
        </p:txBody>
      </p:sp>
    </p:spTree>
    <p:extLst>
      <p:ext uri="{BB962C8B-B14F-4D97-AF65-F5344CB8AC3E}">
        <p14:creationId xmlns:p14="http://schemas.microsoft.com/office/powerpoint/2010/main" val="6825513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172</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vi-VN" b="1" smtClean="0"/>
              <a:t>Canvas</a:t>
            </a:r>
            <a:r>
              <a:rPr lang="vi-VN" smtClean="0"/>
              <a:t> </a:t>
            </a:r>
            <a:r>
              <a:rPr lang="en-US" smtClean="0"/>
              <a:t>chiếm một khu vực trong trang, sau đó mã Javascript có thể truy cập vào khu vực này để vẽ thông qua một tập các hàm đồ họa tương tự như các API 2D, từ đó cho phép đồ họa động. Canvas có thể dung để vẽ các đồ thị, hoạt họa, làm trò chơi, sang tác hình ảnh,…</a:t>
            </a:r>
          </a:p>
          <a:p>
            <a:pPr>
              <a:lnSpc>
                <a:spcPct val="150000"/>
              </a:lnSpc>
              <a:buFont typeface="Arial" pitchFamily="34" charset="0"/>
              <a:buChar char="•"/>
            </a:pPr>
            <a:r>
              <a:rPr lang="en-US" b="1" smtClean="0"/>
              <a:t>Các Web browser hỗ trợ</a:t>
            </a:r>
          </a:p>
          <a:p>
            <a:pPr marL="0" indent="0">
              <a:lnSpc>
                <a:spcPct val="150000"/>
              </a:lnSpc>
              <a:buNone/>
            </a:pPr>
            <a:endParaRPr lang="en-US" b="1" smtClean="0"/>
          </a:p>
          <a:p>
            <a:pPr marL="0" indent="0">
              <a:lnSpc>
                <a:spcPct val="150000"/>
              </a:lnSpc>
              <a:buNone/>
            </a:pPr>
            <a:endParaRPr lang="en-US" b="1" smtClean="0"/>
          </a:p>
        </p:txBody>
      </p:sp>
      <p:pic>
        <p:nvPicPr>
          <p:cNvPr id="2" name="Picture 1"/>
          <p:cNvPicPr>
            <a:picLocks noChangeAspect="1"/>
          </p:cNvPicPr>
          <p:nvPr/>
        </p:nvPicPr>
        <p:blipFill>
          <a:blip r:embed="rId2"/>
          <a:stretch>
            <a:fillRect/>
          </a:stretch>
        </p:blipFill>
        <p:spPr>
          <a:xfrm>
            <a:off x="457200" y="5530624"/>
            <a:ext cx="8510587" cy="870176"/>
          </a:xfrm>
          <a:prstGeom prst="rect">
            <a:avLst/>
          </a:prstGeom>
        </p:spPr>
      </p:pic>
    </p:spTree>
    <p:extLst>
      <p:ext uri="{BB962C8B-B14F-4D97-AF65-F5344CB8AC3E}">
        <p14:creationId xmlns:p14="http://schemas.microsoft.com/office/powerpoint/2010/main" val="1530537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173</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1: </a:t>
            </a:r>
            <a:r>
              <a:rPr lang="en-US" smtClean="0"/>
              <a:t>Draw a Line</a:t>
            </a:r>
          </a:p>
          <a:p>
            <a:pPr marL="0" indent="0">
              <a:lnSpc>
                <a:spcPct val="150000"/>
              </a:lnSpc>
              <a:buNone/>
            </a:pPr>
            <a:endParaRPr lang="en-US" b="1" smtClean="0"/>
          </a:p>
          <a:p>
            <a:pPr marL="0" indent="0">
              <a:lnSpc>
                <a:spcPct val="150000"/>
              </a:lnSpc>
              <a:buNone/>
            </a:pPr>
            <a:endParaRPr lang="en-US" b="1" smtClean="0"/>
          </a:p>
        </p:txBody>
      </p:sp>
      <p:pic>
        <p:nvPicPr>
          <p:cNvPr id="6" name="Picture 5"/>
          <p:cNvPicPr>
            <a:picLocks noChangeAspect="1"/>
          </p:cNvPicPr>
          <p:nvPr/>
        </p:nvPicPr>
        <p:blipFill>
          <a:blip r:embed="rId2"/>
          <a:stretch>
            <a:fillRect/>
          </a:stretch>
        </p:blipFill>
        <p:spPr>
          <a:xfrm>
            <a:off x="6096000" y="1066800"/>
            <a:ext cx="2543175" cy="1400175"/>
          </a:xfrm>
          <a:prstGeom prst="rect">
            <a:avLst/>
          </a:prstGeom>
        </p:spPr>
      </p:pic>
      <p:pic>
        <p:nvPicPr>
          <p:cNvPr id="8" name="Picture 7"/>
          <p:cNvPicPr>
            <a:picLocks noChangeAspect="1"/>
          </p:cNvPicPr>
          <p:nvPr/>
        </p:nvPicPr>
        <p:blipFill>
          <a:blip r:embed="rId3"/>
          <a:stretch>
            <a:fillRect/>
          </a:stretch>
        </p:blipFill>
        <p:spPr>
          <a:xfrm>
            <a:off x="481012" y="2688096"/>
            <a:ext cx="8105775" cy="542925"/>
          </a:xfrm>
          <a:prstGeom prst="rect">
            <a:avLst/>
          </a:prstGeom>
        </p:spPr>
      </p:pic>
      <p:pic>
        <p:nvPicPr>
          <p:cNvPr id="9" name="Picture 8"/>
          <p:cNvPicPr>
            <a:picLocks noChangeAspect="1"/>
          </p:cNvPicPr>
          <p:nvPr/>
        </p:nvPicPr>
        <p:blipFill>
          <a:blip r:embed="rId4"/>
          <a:stretch>
            <a:fillRect/>
          </a:stretch>
        </p:blipFill>
        <p:spPr>
          <a:xfrm>
            <a:off x="487052" y="3441930"/>
            <a:ext cx="4848225" cy="1971675"/>
          </a:xfrm>
          <a:prstGeom prst="rect">
            <a:avLst/>
          </a:prstGeom>
          <a:scene3d>
            <a:camera prst="orthographicFront"/>
            <a:lightRig rig="threePt" dir="t"/>
          </a:scene3d>
          <a:sp3d contourW="12700">
            <a:contourClr>
              <a:schemeClr val="tx1"/>
            </a:contourClr>
          </a:sp3d>
        </p:spPr>
      </p:pic>
    </p:spTree>
    <p:extLst>
      <p:ext uri="{BB962C8B-B14F-4D97-AF65-F5344CB8AC3E}">
        <p14:creationId xmlns:p14="http://schemas.microsoft.com/office/powerpoint/2010/main" val="42241255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174</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2: </a:t>
            </a:r>
            <a:r>
              <a:rPr lang="en-US" smtClean="0"/>
              <a:t>Draw a Circle</a:t>
            </a:r>
          </a:p>
          <a:p>
            <a:pPr marL="0" indent="0">
              <a:lnSpc>
                <a:spcPct val="150000"/>
              </a:lnSpc>
              <a:buNone/>
            </a:pPr>
            <a:endParaRPr lang="en-US" b="1" smtClean="0"/>
          </a:p>
          <a:p>
            <a:pPr marL="0" indent="0">
              <a:lnSpc>
                <a:spcPct val="150000"/>
              </a:lnSpc>
              <a:buNone/>
            </a:pPr>
            <a:endParaRPr lang="en-US" b="1" smtClean="0"/>
          </a:p>
        </p:txBody>
      </p:sp>
      <p:pic>
        <p:nvPicPr>
          <p:cNvPr id="8" name="Picture 7"/>
          <p:cNvPicPr>
            <a:picLocks noChangeAspect="1"/>
          </p:cNvPicPr>
          <p:nvPr/>
        </p:nvPicPr>
        <p:blipFill>
          <a:blip r:embed="rId2"/>
          <a:stretch>
            <a:fillRect/>
          </a:stretch>
        </p:blipFill>
        <p:spPr>
          <a:xfrm>
            <a:off x="481012" y="2688096"/>
            <a:ext cx="8105775" cy="542925"/>
          </a:xfrm>
          <a:prstGeom prst="rect">
            <a:avLst/>
          </a:prstGeom>
        </p:spPr>
      </p:pic>
      <p:pic>
        <p:nvPicPr>
          <p:cNvPr id="2" name="Picture 1"/>
          <p:cNvPicPr>
            <a:picLocks noChangeAspect="1"/>
          </p:cNvPicPr>
          <p:nvPr/>
        </p:nvPicPr>
        <p:blipFill>
          <a:blip r:embed="rId3"/>
          <a:stretch>
            <a:fillRect/>
          </a:stretch>
        </p:blipFill>
        <p:spPr>
          <a:xfrm>
            <a:off x="5105400" y="1124973"/>
            <a:ext cx="2524125" cy="1352550"/>
          </a:xfrm>
          <a:prstGeom prst="rect">
            <a:avLst/>
          </a:prstGeom>
        </p:spPr>
      </p:pic>
      <p:pic>
        <p:nvPicPr>
          <p:cNvPr id="7" name="Picture 6"/>
          <p:cNvPicPr>
            <a:picLocks noChangeAspect="1"/>
          </p:cNvPicPr>
          <p:nvPr/>
        </p:nvPicPr>
        <p:blipFill>
          <a:blip r:embed="rId4"/>
          <a:stretch>
            <a:fillRect/>
          </a:stretch>
        </p:blipFill>
        <p:spPr>
          <a:xfrm>
            <a:off x="609600" y="3652044"/>
            <a:ext cx="4695825" cy="1895475"/>
          </a:xfrm>
          <a:prstGeom prst="rect">
            <a:avLst/>
          </a:prstGeom>
          <a:scene3d>
            <a:camera prst="orthographicFront"/>
            <a:lightRig rig="threePt" dir="t"/>
          </a:scene3d>
          <a:sp3d contourW="12700">
            <a:contourClr>
              <a:srgbClr val="080808"/>
            </a:contourClr>
          </a:sp3d>
        </p:spPr>
      </p:pic>
    </p:spTree>
    <p:extLst>
      <p:ext uri="{BB962C8B-B14F-4D97-AF65-F5344CB8AC3E}">
        <p14:creationId xmlns:p14="http://schemas.microsoft.com/office/powerpoint/2010/main" val="421567289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175</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3: </a:t>
            </a:r>
            <a:r>
              <a:rPr lang="en-US" smtClean="0"/>
              <a:t>Draw a Text</a:t>
            </a:r>
          </a:p>
          <a:p>
            <a:pPr marL="0" indent="0">
              <a:lnSpc>
                <a:spcPct val="150000"/>
              </a:lnSpc>
              <a:buNone/>
            </a:pPr>
            <a:endParaRPr lang="en-US" b="1" smtClean="0"/>
          </a:p>
          <a:p>
            <a:pPr marL="0" indent="0">
              <a:lnSpc>
                <a:spcPct val="150000"/>
              </a:lnSpc>
              <a:buNone/>
            </a:pPr>
            <a:endParaRPr lang="en-US" b="1" smtClean="0"/>
          </a:p>
        </p:txBody>
      </p:sp>
      <p:pic>
        <p:nvPicPr>
          <p:cNvPr id="8" name="Picture 7"/>
          <p:cNvPicPr>
            <a:picLocks noChangeAspect="1"/>
          </p:cNvPicPr>
          <p:nvPr/>
        </p:nvPicPr>
        <p:blipFill>
          <a:blip r:embed="rId2"/>
          <a:stretch>
            <a:fillRect/>
          </a:stretch>
        </p:blipFill>
        <p:spPr>
          <a:xfrm>
            <a:off x="481012" y="2688096"/>
            <a:ext cx="8105775" cy="542925"/>
          </a:xfrm>
          <a:prstGeom prst="rect">
            <a:avLst/>
          </a:prstGeom>
        </p:spPr>
      </p:pic>
      <p:pic>
        <p:nvPicPr>
          <p:cNvPr id="6" name="Picture 5"/>
          <p:cNvPicPr>
            <a:picLocks noChangeAspect="1"/>
          </p:cNvPicPr>
          <p:nvPr/>
        </p:nvPicPr>
        <p:blipFill>
          <a:blip r:embed="rId3"/>
          <a:stretch>
            <a:fillRect/>
          </a:stretch>
        </p:blipFill>
        <p:spPr>
          <a:xfrm>
            <a:off x="5105400" y="1120211"/>
            <a:ext cx="2571750" cy="1362075"/>
          </a:xfrm>
          <a:prstGeom prst="rect">
            <a:avLst/>
          </a:prstGeom>
        </p:spPr>
      </p:pic>
      <p:pic>
        <p:nvPicPr>
          <p:cNvPr id="9" name="Picture 8"/>
          <p:cNvPicPr>
            <a:picLocks noChangeAspect="1"/>
          </p:cNvPicPr>
          <p:nvPr/>
        </p:nvPicPr>
        <p:blipFill>
          <a:blip r:embed="rId4"/>
          <a:stretch>
            <a:fillRect/>
          </a:stretch>
        </p:blipFill>
        <p:spPr>
          <a:xfrm>
            <a:off x="481012" y="3665456"/>
            <a:ext cx="4695825" cy="1638300"/>
          </a:xfrm>
          <a:prstGeom prst="rect">
            <a:avLst/>
          </a:prstGeom>
          <a:scene3d>
            <a:camera prst="orthographicFront"/>
            <a:lightRig rig="threePt" dir="t"/>
          </a:scene3d>
          <a:sp3d contourW="12700">
            <a:contourClr>
              <a:srgbClr val="080808"/>
            </a:contourClr>
          </a:sp3d>
        </p:spPr>
      </p:pic>
    </p:spTree>
    <p:extLst>
      <p:ext uri="{BB962C8B-B14F-4D97-AF65-F5344CB8AC3E}">
        <p14:creationId xmlns:p14="http://schemas.microsoft.com/office/powerpoint/2010/main" val="40907278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176</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4: </a:t>
            </a:r>
            <a:r>
              <a:rPr lang="en-US" smtClean="0"/>
              <a:t>Draw a Stroke Text</a:t>
            </a:r>
          </a:p>
          <a:p>
            <a:pPr marL="0" indent="0">
              <a:lnSpc>
                <a:spcPct val="150000"/>
              </a:lnSpc>
              <a:buNone/>
            </a:pPr>
            <a:endParaRPr lang="en-US" b="1" smtClean="0"/>
          </a:p>
          <a:p>
            <a:pPr marL="0" indent="0">
              <a:lnSpc>
                <a:spcPct val="150000"/>
              </a:lnSpc>
              <a:buNone/>
            </a:pPr>
            <a:endParaRPr lang="en-US" b="1" smtClean="0"/>
          </a:p>
        </p:txBody>
      </p:sp>
      <p:pic>
        <p:nvPicPr>
          <p:cNvPr id="8" name="Picture 7"/>
          <p:cNvPicPr>
            <a:picLocks noChangeAspect="1"/>
          </p:cNvPicPr>
          <p:nvPr/>
        </p:nvPicPr>
        <p:blipFill>
          <a:blip r:embed="rId2"/>
          <a:stretch>
            <a:fillRect/>
          </a:stretch>
        </p:blipFill>
        <p:spPr>
          <a:xfrm>
            <a:off x="481012" y="2688096"/>
            <a:ext cx="8105775" cy="542925"/>
          </a:xfrm>
          <a:prstGeom prst="rect">
            <a:avLst/>
          </a:prstGeom>
        </p:spPr>
      </p:pic>
      <p:pic>
        <p:nvPicPr>
          <p:cNvPr id="2" name="Picture 1"/>
          <p:cNvPicPr>
            <a:picLocks noChangeAspect="1"/>
          </p:cNvPicPr>
          <p:nvPr/>
        </p:nvPicPr>
        <p:blipFill>
          <a:blip r:embed="rId3"/>
          <a:stretch>
            <a:fillRect/>
          </a:stretch>
        </p:blipFill>
        <p:spPr>
          <a:xfrm>
            <a:off x="5819775" y="1124973"/>
            <a:ext cx="2562225" cy="1352550"/>
          </a:xfrm>
          <a:prstGeom prst="rect">
            <a:avLst/>
          </a:prstGeom>
        </p:spPr>
      </p:pic>
      <p:pic>
        <p:nvPicPr>
          <p:cNvPr id="7" name="Picture 6"/>
          <p:cNvPicPr>
            <a:picLocks noChangeAspect="1"/>
          </p:cNvPicPr>
          <p:nvPr/>
        </p:nvPicPr>
        <p:blipFill>
          <a:blip r:embed="rId4"/>
          <a:stretch>
            <a:fillRect/>
          </a:stretch>
        </p:blipFill>
        <p:spPr>
          <a:xfrm>
            <a:off x="481012" y="3667812"/>
            <a:ext cx="4438650" cy="1695450"/>
          </a:xfrm>
          <a:prstGeom prst="rect">
            <a:avLst/>
          </a:prstGeom>
          <a:scene3d>
            <a:camera prst="orthographicFront"/>
            <a:lightRig rig="threePt" dir="t"/>
          </a:scene3d>
          <a:sp3d contourW="12700">
            <a:contourClr>
              <a:srgbClr val="080808"/>
            </a:contourClr>
          </a:sp3d>
        </p:spPr>
      </p:pic>
    </p:spTree>
    <p:extLst>
      <p:ext uri="{BB962C8B-B14F-4D97-AF65-F5344CB8AC3E}">
        <p14:creationId xmlns:p14="http://schemas.microsoft.com/office/powerpoint/2010/main" val="35821594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177</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5: </a:t>
            </a:r>
            <a:r>
              <a:rPr lang="en-US" smtClean="0"/>
              <a:t>Draw Linear Gradient</a:t>
            </a:r>
          </a:p>
          <a:p>
            <a:pPr marL="0" indent="0">
              <a:lnSpc>
                <a:spcPct val="150000"/>
              </a:lnSpc>
              <a:buNone/>
            </a:pPr>
            <a:endParaRPr lang="en-US" b="1" smtClean="0"/>
          </a:p>
          <a:p>
            <a:pPr marL="0" indent="0">
              <a:lnSpc>
                <a:spcPct val="150000"/>
              </a:lnSpc>
              <a:buNone/>
            </a:pPr>
            <a:endParaRPr lang="en-US" b="1" smtClean="0"/>
          </a:p>
        </p:txBody>
      </p:sp>
      <p:pic>
        <p:nvPicPr>
          <p:cNvPr id="8" name="Picture 7"/>
          <p:cNvPicPr>
            <a:picLocks noChangeAspect="1"/>
          </p:cNvPicPr>
          <p:nvPr/>
        </p:nvPicPr>
        <p:blipFill>
          <a:blip r:embed="rId2"/>
          <a:stretch>
            <a:fillRect/>
          </a:stretch>
        </p:blipFill>
        <p:spPr>
          <a:xfrm>
            <a:off x="481012" y="2362200"/>
            <a:ext cx="8105775" cy="542925"/>
          </a:xfrm>
          <a:prstGeom prst="rect">
            <a:avLst/>
          </a:prstGeom>
        </p:spPr>
      </p:pic>
      <p:pic>
        <p:nvPicPr>
          <p:cNvPr id="6" name="Picture 5"/>
          <p:cNvPicPr>
            <a:picLocks noChangeAspect="1"/>
          </p:cNvPicPr>
          <p:nvPr/>
        </p:nvPicPr>
        <p:blipFill>
          <a:blip r:embed="rId3"/>
          <a:stretch>
            <a:fillRect/>
          </a:stretch>
        </p:blipFill>
        <p:spPr>
          <a:xfrm>
            <a:off x="6172200" y="941404"/>
            <a:ext cx="2628900" cy="1419225"/>
          </a:xfrm>
          <a:prstGeom prst="rect">
            <a:avLst/>
          </a:prstGeom>
        </p:spPr>
      </p:pic>
      <p:pic>
        <p:nvPicPr>
          <p:cNvPr id="9" name="Picture 8"/>
          <p:cNvPicPr>
            <a:picLocks noChangeAspect="1"/>
          </p:cNvPicPr>
          <p:nvPr/>
        </p:nvPicPr>
        <p:blipFill>
          <a:blip r:embed="rId4"/>
          <a:stretch>
            <a:fillRect/>
          </a:stretch>
        </p:blipFill>
        <p:spPr>
          <a:xfrm>
            <a:off x="481012" y="2895600"/>
            <a:ext cx="5915025" cy="3543300"/>
          </a:xfrm>
          <a:prstGeom prst="rect">
            <a:avLst/>
          </a:prstGeom>
          <a:scene3d>
            <a:camera prst="orthographicFront"/>
            <a:lightRig rig="threePt" dir="t"/>
          </a:scene3d>
          <a:sp3d contourW="12700">
            <a:contourClr>
              <a:srgbClr val="080808"/>
            </a:contourClr>
          </a:sp3d>
        </p:spPr>
      </p:pic>
    </p:spTree>
    <p:extLst>
      <p:ext uri="{BB962C8B-B14F-4D97-AF65-F5344CB8AC3E}">
        <p14:creationId xmlns:p14="http://schemas.microsoft.com/office/powerpoint/2010/main" val="260191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178</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6: </a:t>
            </a:r>
            <a:r>
              <a:rPr lang="en-US" smtClean="0"/>
              <a:t>Draw Circular Gradient </a:t>
            </a:r>
          </a:p>
          <a:p>
            <a:pPr marL="0" indent="0">
              <a:lnSpc>
                <a:spcPct val="150000"/>
              </a:lnSpc>
              <a:buNone/>
            </a:pPr>
            <a:endParaRPr lang="en-US" b="1" smtClean="0"/>
          </a:p>
          <a:p>
            <a:pPr marL="0" indent="0">
              <a:lnSpc>
                <a:spcPct val="150000"/>
              </a:lnSpc>
              <a:buNone/>
            </a:pPr>
            <a:endParaRPr lang="en-US" b="1" smtClean="0"/>
          </a:p>
        </p:txBody>
      </p:sp>
      <p:pic>
        <p:nvPicPr>
          <p:cNvPr id="8" name="Picture 7"/>
          <p:cNvPicPr>
            <a:picLocks noChangeAspect="1"/>
          </p:cNvPicPr>
          <p:nvPr/>
        </p:nvPicPr>
        <p:blipFill>
          <a:blip r:embed="rId2"/>
          <a:stretch>
            <a:fillRect/>
          </a:stretch>
        </p:blipFill>
        <p:spPr>
          <a:xfrm>
            <a:off x="481012" y="2362200"/>
            <a:ext cx="8105775" cy="542925"/>
          </a:xfrm>
          <a:prstGeom prst="rect">
            <a:avLst/>
          </a:prstGeom>
        </p:spPr>
      </p:pic>
      <p:pic>
        <p:nvPicPr>
          <p:cNvPr id="2" name="Picture 1"/>
          <p:cNvPicPr>
            <a:picLocks noChangeAspect="1"/>
          </p:cNvPicPr>
          <p:nvPr/>
        </p:nvPicPr>
        <p:blipFill>
          <a:blip r:embed="rId3"/>
          <a:stretch>
            <a:fillRect/>
          </a:stretch>
        </p:blipFill>
        <p:spPr>
          <a:xfrm>
            <a:off x="6248400" y="985838"/>
            <a:ext cx="2543175" cy="1304925"/>
          </a:xfrm>
          <a:prstGeom prst="rect">
            <a:avLst/>
          </a:prstGeom>
        </p:spPr>
      </p:pic>
      <p:pic>
        <p:nvPicPr>
          <p:cNvPr id="7" name="Picture 6"/>
          <p:cNvPicPr>
            <a:picLocks noChangeAspect="1"/>
          </p:cNvPicPr>
          <p:nvPr/>
        </p:nvPicPr>
        <p:blipFill>
          <a:blip r:embed="rId4"/>
          <a:stretch>
            <a:fillRect/>
          </a:stretch>
        </p:blipFill>
        <p:spPr>
          <a:xfrm>
            <a:off x="495152" y="2942047"/>
            <a:ext cx="6019800" cy="3486150"/>
          </a:xfrm>
          <a:prstGeom prst="rect">
            <a:avLst/>
          </a:prstGeom>
          <a:scene3d>
            <a:camera prst="orthographicFront"/>
            <a:lightRig rig="threePt" dir="t"/>
          </a:scene3d>
          <a:sp3d contourW="12700">
            <a:contourClr>
              <a:srgbClr val="080808"/>
            </a:contourClr>
          </a:sp3d>
        </p:spPr>
      </p:pic>
    </p:spTree>
    <p:extLst>
      <p:ext uri="{BB962C8B-B14F-4D97-AF65-F5344CB8AC3E}">
        <p14:creationId xmlns:p14="http://schemas.microsoft.com/office/powerpoint/2010/main" val="25902264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179</a:t>
            </a:fld>
            <a:endParaRPr lang="en-US"/>
          </a:p>
        </p:txBody>
      </p:sp>
      <p:sp>
        <p:nvSpPr>
          <p:cNvPr id="4" name="Title 3"/>
          <p:cNvSpPr>
            <a:spLocks noGrp="1"/>
          </p:cNvSpPr>
          <p:nvPr>
            <p:ph type="title"/>
          </p:nvPr>
        </p:nvSpPr>
        <p:spPr/>
        <p:txBody>
          <a:bodyPr/>
          <a:lstStyle/>
          <a:p>
            <a:r>
              <a:rPr lang="en-US" smtClean="0"/>
              <a:t>HTML CANVAS</a:t>
            </a:r>
            <a:endParaRPr lang="en-US"/>
          </a:p>
        </p:txBody>
      </p:sp>
      <p:sp>
        <p:nvSpPr>
          <p:cNvPr id="5" name="Content Placeholder 1"/>
          <p:cNvSpPr>
            <a:spLocks noGrp="1"/>
          </p:cNvSpPr>
          <p:nvPr>
            <p:ph idx="1"/>
          </p:nvPr>
        </p:nvSpPr>
        <p:spPr>
          <a:xfrm>
            <a:off x="457200" y="914400"/>
            <a:ext cx="8229600" cy="5486400"/>
          </a:xfrm>
        </p:spPr>
        <p:txBody>
          <a:bodyPr/>
          <a:lstStyle/>
          <a:p>
            <a:pPr>
              <a:lnSpc>
                <a:spcPct val="150000"/>
              </a:lnSpc>
              <a:buFont typeface="Arial" pitchFamily="34" charset="0"/>
              <a:buChar char="•"/>
            </a:pPr>
            <a:r>
              <a:rPr lang="en-US" b="1" smtClean="0"/>
              <a:t>Ví dụ 7: </a:t>
            </a:r>
            <a:r>
              <a:rPr lang="en-US" smtClean="0"/>
              <a:t>Draw Image</a:t>
            </a:r>
          </a:p>
          <a:p>
            <a:pPr marL="0" indent="0">
              <a:lnSpc>
                <a:spcPct val="150000"/>
              </a:lnSpc>
              <a:buNone/>
            </a:pPr>
            <a:endParaRPr lang="en-US" b="1" smtClean="0"/>
          </a:p>
          <a:p>
            <a:pPr marL="0" indent="0">
              <a:lnSpc>
                <a:spcPct val="150000"/>
              </a:lnSpc>
              <a:buNone/>
            </a:pPr>
            <a:endParaRPr lang="en-US" b="1" smtClean="0"/>
          </a:p>
        </p:txBody>
      </p:sp>
      <p:pic>
        <p:nvPicPr>
          <p:cNvPr id="6" name="Picture 5"/>
          <p:cNvPicPr>
            <a:picLocks noChangeAspect="1"/>
          </p:cNvPicPr>
          <p:nvPr/>
        </p:nvPicPr>
        <p:blipFill>
          <a:blip r:embed="rId2"/>
          <a:stretch>
            <a:fillRect/>
          </a:stretch>
        </p:blipFill>
        <p:spPr>
          <a:xfrm>
            <a:off x="381000" y="1828800"/>
            <a:ext cx="6553200" cy="4126903"/>
          </a:xfrm>
          <a:prstGeom prst="rect">
            <a:avLst/>
          </a:prstGeom>
        </p:spPr>
      </p:pic>
      <p:pic>
        <p:nvPicPr>
          <p:cNvPr id="9" name="Picture 8"/>
          <p:cNvPicPr>
            <a:picLocks noChangeAspect="1"/>
          </p:cNvPicPr>
          <p:nvPr/>
        </p:nvPicPr>
        <p:blipFill>
          <a:blip r:embed="rId3"/>
          <a:stretch>
            <a:fillRect/>
          </a:stretch>
        </p:blipFill>
        <p:spPr>
          <a:xfrm>
            <a:off x="7019944" y="1371600"/>
            <a:ext cx="1855079" cy="4800600"/>
          </a:xfrm>
          <a:prstGeom prst="rect">
            <a:avLst/>
          </a:prstGeom>
        </p:spPr>
      </p:pic>
    </p:spTree>
    <p:extLst>
      <p:ext uri="{BB962C8B-B14F-4D97-AF65-F5344CB8AC3E}">
        <p14:creationId xmlns:p14="http://schemas.microsoft.com/office/powerpoint/2010/main" val="127168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lnSpc>
                <a:spcPct val="150000"/>
              </a:lnSpc>
              <a:buFont typeface="Wingdings" panose="05000000000000000000" pitchFamily="2" charset="2"/>
              <a:buChar char="§"/>
            </a:pPr>
            <a:r>
              <a:rPr lang="en-US" altLang="en-US" sz="2200" b="1" i="1">
                <a:latin typeface="+mj-lt"/>
              </a:rPr>
              <a:t>Internet</a:t>
            </a:r>
            <a:r>
              <a:rPr lang="en-US" altLang="en-US" sz="2200" b="1">
                <a:latin typeface="+mj-lt"/>
              </a:rPr>
              <a:t> </a:t>
            </a:r>
            <a:r>
              <a:rPr lang="en-US" altLang="en-US" sz="2200" b="1" i="1">
                <a:latin typeface="+mj-lt"/>
              </a:rPr>
              <a:t>Service</a:t>
            </a:r>
            <a:r>
              <a:rPr lang="en-US" altLang="en-US" sz="2200" b="1">
                <a:latin typeface="+mj-lt"/>
              </a:rPr>
              <a:t> </a:t>
            </a:r>
            <a:r>
              <a:rPr lang="en-US" altLang="en-US" sz="2200" b="1" i="1">
                <a:latin typeface="+mj-lt"/>
              </a:rPr>
              <a:t>Provider </a:t>
            </a:r>
            <a:r>
              <a:rPr lang="en-US" altLang="en-US" sz="2200" b="1">
                <a:latin typeface="+mj-lt"/>
              </a:rPr>
              <a:t>(ISP):</a:t>
            </a:r>
            <a:r>
              <a:rPr lang="en-US" altLang="en-US" sz="2200">
                <a:latin typeface="+mj-lt"/>
              </a:rPr>
              <a:t> Nhà cung cấp dịch vụ Internet cho khách hàng. Mỗi ISP có nhiều khách hàng và có thể có nhiều loại dịch vụ Internet khác nhau.</a:t>
            </a:r>
          </a:p>
          <a:p>
            <a:pPr eaLnBrk="1" hangingPunct="1">
              <a:lnSpc>
                <a:spcPct val="150000"/>
              </a:lnSpc>
              <a:buFont typeface="Wingdings" panose="05000000000000000000" pitchFamily="2" charset="2"/>
              <a:buChar char="§"/>
            </a:pPr>
            <a:r>
              <a:rPr lang="en-US" altLang="en-US" sz="2200" b="1" i="1">
                <a:latin typeface="+mj-lt"/>
              </a:rPr>
              <a:t>Internet</a:t>
            </a:r>
            <a:r>
              <a:rPr lang="en-US" altLang="en-US" sz="2200" b="1">
                <a:latin typeface="+mj-lt"/>
              </a:rPr>
              <a:t> </a:t>
            </a:r>
            <a:r>
              <a:rPr lang="en-US" altLang="en-US" sz="2200" b="1" i="1">
                <a:latin typeface="+mj-lt"/>
              </a:rPr>
              <a:t>Protocol</a:t>
            </a:r>
            <a:r>
              <a:rPr lang="en-US" altLang="en-US" sz="2200">
                <a:latin typeface="+mj-lt"/>
              </a:rPr>
              <a:t> :  tiêu chuẩn chi phối việc chuyển tải thông tin giữa các máy tính trong mạng</a:t>
            </a:r>
          </a:p>
          <a:p>
            <a:pPr eaLnBrk="1" hangingPunct="1">
              <a:lnSpc>
                <a:spcPct val="150000"/>
              </a:lnSpc>
              <a:buFont typeface="Wingdings" panose="05000000000000000000" pitchFamily="2" charset="2"/>
              <a:buChar char="§"/>
            </a:pPr>
            <a:r>
              <a:rPr lang="en-US" altLang="en-US" sz="2200" b="1" i="1">
                <a:latin typeface="+mj-lt"/>
              </a:rPr>
              <a:t>World Wide Web (WWW):</a:t>
            </a:r>
            <a:r>
              <a:rPr lang="en-US" altLang="en-US" sz="2200">
                <a:latin typeface="+mj-lt"/>
              </a:rPr>
              <a:t> dịch vụ tra cứu thông tin Internet. Dịch vụ này đưa ra cách truy xuất các tài liệu của các máy phục vụ dễ dàng thông qua các giao tiếp đồ họa. Để sử dụng dịch vụ này máy Client cần có một chương trình gọi là Web Browser.</a:t>
            </a:r>
          </a:p>
          <a:p>
            <a:pPr>
              <a:lnSpc>
                <a:spcPct val="150000"/>
              </a:lnSpc>
              <a:buFont typeface="Wingdings" panose="05000000000000000000" pitchFamily="2" charset="2"/>
              <a:buChar char="§"/>
            </a:pPr>
            <a:endParaRPr lang="en-US" sz="220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8310236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Các Element trong HTML có các giá trị hiển thị mặc định </a:t>
            </a:r>
            <a:r>
              <a:rPr lang="en-US" smtClean="0">
                <a:solidFill>
                  <a:srgbClr val="FF0000"/>
                </a:solidFill>
              </a:rPr>
              <a:t>block</a:t>
            </a:r>
            <a:r>
              <a:rPr lang="en-US" smtClean="0"/>
              <a:t> hay </a:t>
            </a:r>
            <a:r>
              <a:rPr lang="en-US" smtClean="0">
                <a:solidFill>
                  <a:srgbClr val="FF0000"/>
                </a:solidFill>
              </a:rPr>
              <a:t>inline</a:t>
            </a:r>
          </a:p>
          <a:p>
            <a:pPr>
              <a:buFont typeface="Arial" panose="020B0604020202020204" pitchFamily="34" charset="0"/>
              <a:buChar char="•"/>
            </a:pPr>
            <a:r>
              <a:rPr lang="en-US"/>
              <a:t>Một </a:t>
            </a:r>
            <a:r>
              <a:rPr lang="en-US" smtClean="0"/>
              <a:t>block –level Element luôn bắt đầu trên một dòng mới và full hết chiều rộng dòng.</a:t>
            </a:r>
          </a:p>
          <a:p>
            <a:pPr marL="0" indent="0">
              <a:buNone/>
            </a:pPr>
            <a:r>
              <a:rPr lang="en-US" smtClean="0"/>
              <a:t>VD: &lt;div&gt;; &lt;h1&gt; - &lt;h6&gt;; &lt;p&gt;; &lt;form&gt;; &lt;header&gt;; &lt;footer&gt;; &lt;section&gt;</a:t>
            </a:r>
          </a:p>
          <a:p>
            <a:pPr>
              <a:buFont typeface="Arial" panose="020B0604020202020204" pitchFamily="34" charset="0"/>
              <a:buChar char="•"/>
            </a:pPr>
            <a:r>
              <a:rPr lang="en-US" smtClean="0"/>
              <a:t>Một inline level Element: không bắt đầu một dòng mới và chỉ nhận độ rộng vừa với nội dung</a:t>
            </a:r>
          </a:p>
          <a:p>
            <a:pPr marL="0" indent="0">
              <a:buNone/>
            </a:pPr>
            <a:r>
              <a:rPr lang="en-US" smtClean="0"/>
              <a:t>VD: &lt;span&gt;; &lt;a&gt;; &lt;img&gt;</a:t>
            </a: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180</a:t>
            </a:fld>
            <a:endParaRPr lang="en-US"/>
          </a:p>
        </p:txBody>
      </p:sp>
      <p:sp>
        <p:nvSpPr>
          <p:cNvPr id="4" name="Title 3"/>
          <p:cNvSpPr>
            <a:spLocks noGrp="1"/>
          </p:cNvSpPr>
          <p:nvPr>
            <p:ph type="title"/>
          </p:nvPr>
        </p:nvSpPr>
        <p:spPr/>
        <p:txBody>
          <a:bodyPr/>
          <a:lstStyle/>
          <a:p>
            <a:r>
              <a:rPr lang="en-US" smtClean="0"/>
              <a:t>Display</a:t>
            </a:r>
            <a:endParaRPr lang="en-US"/>
          </a:p>
        </p:txBody>
      </p:sp>
    </p:spTree>
    <p:extLst>
      <p:ext uri="{BB962C8B-B14F-4D97-AF65-F5344CB8AC3E}">
        <p14:creationId xmlns:p14="http://schemas.microsoft.com/office/powerpoint/2010/main" val="27780184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en-US" smtClean="0">
                <a:solidFill>
                  <a:srgbClr val="FF0000"/>
                </a:solidFill>
              </a:rPr>
              <a:t>Display:none;</a:t>
            </a:r>
            <a:r>
              <a:rPr lang="en-US" smtClean="0"/>
              <a:t> </a:t>
            </a:r>
            <a:r>
              <a:rPr lang="en-US" smtClean="0">
                <a:sym typeface="Wingdings" panose="05000000000000000000" pitchFamily="2" charset="2"/>
              </a:rPr>
              <a:t> ẩn một Element mà không phải xóa chúng và trang sẽ được hiển thị như là element không tồn tại.</a:t>
            </a:r>
          </a:p>
          <a:p>
            <a:pPr marL="0" indent="0">
              <a:lnSpc>
                <a:spcPct val="150000"/>
              </a:lnSpc>
              <a:buNone/>
            </a:pPr>
            <a:endParaRPr lang="en-US" smtClean="0">
              <a:sym typeface="Wingdings" panose="05000000000000000000" pitchFamily="2" charset="2"/>
            </a:endParaRPr>
          </a:p>
          <a:p>
            <a:pPr marL="0" indent="0">
              <a:lnSpc>
                <a:spcPct val="150000"/>
              </a:lnSpc>
              <a:buNone/>
            </a:pPr>
            <a:endParaRPr lang="en-US" smtClean="0">
              <a:solidFill>
                <a:srgbClr val="FF0000"/>
              </a:solidFill>
              <a:sym typeface="Wingdings" panose="05000000000000000000" pitchFamily="2" charset="2"/>
            </a:endParaRPr>
          </a:p>
          <a:p>
            <a:pPr marL="0" indent="0">
              <a:lnSpc>
                <a:spcPct val="150000"/>
              </a:lnSpc>
              <a:buNone/>
            </a:pPr>
            <a:r>
              <a:rPr lang="en-US" smtClean="0">
                <a:solidFill>
                  <a:srgbClr val="FF0000"/>
                </a:solidFill>
                <a:sym typeface="Wingdings" panose="05000000000000000000" pitchFamily="2" charset="2"/>
              </a:rPr>
              <a:t>Visibility: hidden; </a:t>
            </a:r>
            <a:r>
              <a:rPr lang="en-US" smtClean="0">
                <a:sym typeface="Wingdings" panose="05000000000000000000" pitchFamily="2" charset="2"/>
              </a:rPr>
              <a:t> cũng cho phép ẩn Element, tuy nhiên Element vẫn giữ cùng khoảng cách trước (still take up the same space as before).</a:t>
            </a: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181</a:t>
            </a:fld>
            <a:endParaRPr lang="en-US"/>
          </a:p>
        </p:txBody>
      </p:sp>
      <p:sp>
        <p:nvSpPr>
          <p:cNvPr id="4" name="Title 3"/>
          <p:cNvSpPr>
            <a:spLocks noGrp="1"/>
          </p:cNvSpPr>
          <p:nvPr>
            <p:ph type="title"/>
          </p:nvPr>
        </p:nvSpPr>
        <p:spPr/>
        <p:txBody>
          <a:bodyPr/>
          <a:lstStyle/>
          <a:p>
            <a:r>
              <a:rPr lang="en-US" smtClean="0"/>
              <a:t>Display</a:t>
            </a:r>
            <a:endParaRPr lang="en-US"/>
          </a:p>
        </p:txBody>
      </p:sp>
      <p:pic>
        <p:nvPicPr>
          <p:cNvPr id="5" name="Picture 4"/>
          <p:cNvPicPr>
            <a:picLocks noChangeAspect="1"/>
          </p:cNvPicPr>
          <p:nvPr/>
        </p:nvPicPr>
        <p:blipFill>
          <a:blip r:embed="rId2"/>
          <a:stretch>
            <a:fillRect/>
          </a:stretch>
        </p:blipFill>
        <p:spPr>
          <a:xfrm>
            <a:off x="533401" y="3019110"/>
            <a:ext cx="7848600" cy="1552890"/>
          </a:xfrm>
          <a:prstGeom prst="rect">
            <a:avLst/>
          </a:prstGeom>
        </p:spPr>
      </p:pic>
    </p:spTree>
    <p:extLst>
      <p:ext uri="{BB962C8B-B14F-4D97-AF65-F5344CB8AC3E}">
        <p14:creationId xmlns:p14="http://schemas.microsoft.com/office/powerpoint/2010/main" val="220095920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en-US" smtClean="0">
                <a:solidFill>
                  <a:srgbClr val="FF0000"/>
                </a:solidFill>
              </a:rPr>
              <a:t>Display:block;</a:t>
            </a:r>
            <a:r>
              <a:rPr lang="en-US" smtClean="0"/>
              <a:t> </a:t>
            </a:r>
            <a:r>
              <a:rPr lang="en-US" smtClean="0">
                <a:sym typeface="Wingdings" panose="05000000000000000000" pitchFamily="2" charset="2"/>
              </a:rPr>
              <a:t> cho phép hiển thị một Element inline ở dạng block.</a:t>
            </a:r>
          </a:p>
          <a:p>
            <a:pPr marL="0" indent="0">
              <a:lnSpc>
                <a:spcPct val="150000"/>
              </a:lnSpc>
              <a:buNone/>
            </a:pPr>
            <a:endParaRPr lang="en-US" smtClean="0">
              <a:sym typeface="Wingdings" panose="05000000000000000000" pitchFamily="2" charset="2"/>
            </a:endParaRPr>
          </a:p>
          <a:p>
            <a:pPr marL="0" indent="0">
              <a:lnSpc>
                <a:spcPct val="150000"/>
              </a:lnSpc>
              <a:buNone/>
            </a:pPr>
            <a:r>
              <a:rPr lang="en-US" smtClean="0">
                <a:solidFill>
                  <a:srgbClr val="FF0000"/>
                </a:solidFill>
                <a:sym typeface="Wingdings" panose="05000000000000000000" pitchFamily="2" charset="2"/>
              </a:rPr>
              <a:t>Display: inline; </a:t>
            </a:r>
            <a:r>
              <a:rPr lang="en-US" smtClean="0">
                <a:sym typeface="Wingdings" panose="05000000000000000000" pitchFamily="2" charset="2"/>
              </a:rPr>
              <a:t> cho phép hiển thị một Element block ở dạng inline.</a:t>
            </a: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182</a:t>
            </a:fld>
            <a:endParaRPr lang="en-US"/>
          </a:p>
        </p:txBody>
      </p:sp>
      <p:sp>
        <p:nvSpPr>
          <p:cNvPr id="4" name="Title 3"/>
          <p:cNvSpPr>
            <a:spLocks noGrp="1"/>
          </p:cNvSpPr>
          <p:nvPr>
            <p:ph type="title"/>
          </p:nvPr>
        </p:nvSpPr>
        <p:spPr/>
        <p:txBody>
          <a:bodyPr/>
          <a:lstStyle/>
          <a:p>
            <a:r>
              <a:rPr lang="en-US" smtClean="0"/>
              <a:t>Display</a:t>
            </a:r>
            <a:endParaRPr lang="en-US"/>
          </a:p>
        </p:txBody>
      </p:sp>
    </p:spTree>
    <p:extLst>
      <p:ext uri="{BB962C8B-B14F-4D97-AF65-F5344CB8AC3E}">
        <p14:creationId xmlns:p14="http://schemas.microsoft.com/office/powerpoint/2010/main" val="18942518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en-US" smtClean="0">
                <a:solidFill>
                  <a:srgbClr val="FF0000"/>
                </a:solidFill>
              </a:rPr>
              <a:t>Ví dụ 1 :</a:t>
            </a:r>
          </a:p>
          <a:p>
            <a:pPr marL="0" indent="0">
              <a:lnSpc>
                <a:spcPct val="150000"/>
              </a:lnSpc>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183</a:t>
            </a:fld>
            <a:endParaRPr lang="en-US"/>
          </a:p>
        </p:txBody>
      </p:sp>
      <p:sp>
        <p:nvSpPr>
          <p:cNvPr id="4" name="Title 3"/>
          <p:cNvSpPr>
            <a:spLocks noGrp="1"/>
          </p:cNvSpPr>
          <p:nvPr>
            <p:ph type="title"/>
          </p:nvPr>
        </p:nvSpPr>
        <p:spPr/>
        <p:txBody>
          <a:bodyPr/>
          <a:lstStyle/>
          <a:p>
            <a:r>
              <a:rPr lang="en-US" smtClean="0"/>
              <a:t>Display</a:t>
            </a:r>
            <a:endParaRPr lang="en-US"/>
          </a:p>
        </p:txBody>
      </p:sp>
      <p:pic>
        <p:nvPicPr>
          <p:cNvPr id="5" name="Picture 4"/>
          <p:cNvPicPr>
            <a:picLocks noChangeAspect="1"/>
          </p:cNvPicPr>
          <p:nvPr/>
        </p:nvPicPr>
        <p:blipFill>
          <a:blip r:embed="rId2"/>
          <a:stretch>
            <a:fillRect/>
          </a:stretch>
        </p:blipFill>
        <p:spPr>
          <a:xfrm>
            <a:off x="152400" y="2895600"/>
            <a:ext cx="8877423" cy="2971800"/>
          </a:xfrm>
          <a:prstGeom prst="rect">
            <a:avLst/>
          </a:prstGeom>
        </p:spPr>
      </p:pic>
      <p:pic>
        <p:nvPicPr>
          <p:cNvPr id="6" name="Picture 5"/>
          <p:cNvPicPr>
            <a:picLocks noChangeAspect="1"/>
          </p:cNvPicPr>
          <p:nvPr/>
        </p:nvPicPr>
        <p:blipFill>
          <a:blip r:embed="rId3"/>
          <a:stretch>
            <a:fillRect/>
          </a:stretch>
        </p:blipFill>
        <p:spPr>
          <a:xfrm>
            <a:off x="228600" y="1947862"/>
            <a:ext cx="2052637" cy="790575"/>
          </a:xfrm>
          <a:prstGeom prst="rect">
            <a:avLst/>
          </a:prstGeom>
        </p:spPr>
      </p:pic>
    </p:spTree>
    <p:extLst>
      <p:ext uri="{BB962C8B-B14F-4D97-AF65-F5344CB8AC3E}">
        <p14:creationId xmlns:p14="http://schemas.microsoft.com/office/powerpoint/2010/main" val="266185608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184</a:t>
            </a:fld>
            <a:endParaRPr lang="en-US"/>
          </a:p>
        </p:txBody>
      </p:sp>
      <p:sp>
        <p:nvSpPr>
          <p:cNvPr id="4" name="Title 3"/>
          <p:cNvSpPr>
            <a:spLocks noGrp="1"/>
          </p:cNvSpPr>
          <p:nvPr>
            <p:ph type="title"/>
          </p:nvPr>
        </p:nvSpPr>
        <p:spPr/>
        <p:txBody>
          <a:bodyPr/>
          <a:lstStyle/>
          <a:p>
            <a:r>
              <a:rPr lang="en-US" smtClean="0"/>
              <a:t>CSS-Shadow</a:t>
            </a:r>
            <a:endParaRPr lang="en-US"/>
          </a:p>
        </p:txBody>
      </p:sp>
      <p:sp>
        <p:nvSpPr>
          <p:cNvPr id="6" name="Content Placeholder 1"/>
          <p:cNvSpPr>
            <a:spLocks noGrp="1"/>
          </p:cNvSpPr>
          <p:nvPr>
            <p:ph idx="1"/>
          </p:nvPr>
        </p:nvSpPr>
        <p:spPr>
          <a:xfrm>
            <a:off x="457200" y="1076326"/>
            <a:ext cx="8229600" cy="5248275"/>
          </a:xfrm>
        </p:spPr>
        <p:txBody>
          <a:bodyPr/>
          <a:lstStyle/>
          <a:p>
            <a:pPr marL="0" indent="0">
              <a:lnSpc>
                <a:spcPct val="150000"/>
              </a:lnSpc>
              <a:buNone/>
            </a:pPr>
            <a:r>
              <a:rPr lang="en-US" smtClean="0">
                <a:solidFill>
                  <a:srgbClr val="FF0000"/>
                </a:solidFill>
                <a:sym typeface="Wingdings" panose="05000000000000000000" pitchFamily="2" charset="2"/>
              </a:rPr>
              <a:t>Text-shadow: </a:t>
            </a:r>
            <a:r>
              <a:rPr lang="en-US" smtClean="0">
                <a:sym typeface="Wingdings" panose="05000000000000000000" pitchFamily="2" charset="2"/>
              </a:rPr>
              <a:t> cho phép thêm bóng đổ vào text</a:t>
            </a:r>
          </a:p>
          <a:p>
            <a:pPr marL="0" indent="0">
              <a:lnSpc>
                <a:spcPct val="150000"/>
              </a:lnSpc>
              <a:buNone/>
            </a:pPr>
            <a:r>
              <a:rPr lang="en-US" smtClean="0">
                <a:sym typeface="Wingdings" panose="05000000000000000000" pitchFamily="2" charset="2"/>
              </a:rPr>
              <a:t>CP: </a:t>
            </a:r>
          </a:p>
          <a:p>
            <a:pPr marL="0" indent="0">
              <a:spcBef>
                <a:spcPts val="0"/>
              </a:spcBef>
              <a:buNone/>
            </a:pPr>
            <a:r>
              <a:rPr lang="en-US" smtClean="0">
                <a:solidFill>
                  <a:srgbClr val="FF0000"/>
                </a:solidFill>
                <a:sym typeface="Wingdings" panose="05000000000000000000" pitchFamily="2" charset="2"/>
              </a:rPr>
              <a:t>CSS selector 	{</a:t>
            </a:r>
          </a:p>
          <a:p>
            <a:pPr marL="0" indent="0">
              <a:spcBef>
                <a:spcPts val="0"/>
              </a:spcBef>
              <a:buNone/>
            </a:pPr>
            <a:r>
              <a:rPr lang="en-US">
                <a:solidFill>
                  <a:srgbClr val="FF0000"/>
                </a:solidFill>
                <a:sym typeface="Wingdings" panose="05000000000000000000" pitchFamily="2" charset="2"/>
              </a:rPr>
              <a:t>	</a:t>
            </a:r>
            <a:r>
              <a:rPr lang="en-US" smtClean="0">
                <a:solidFill>
                  <a:srgbClr val="FF0000"/>
                </a:solidFill>
                <a:sym typeface="Wingdings" panose="05000000000000000000" pitchFamily="2" charset="2"/>
              </a:rPr>
              <a:t>		Text-shadow: h v b color,….;</a:t>
            </a:r>
          </a:p>
          <a:p>
            <a:pPr marL="0" indent="0">
              <a:spcBef>
                <a:spcPts val="0"/>
              </a:spcBef>
              <a:buNone/>
            </a:pPr>
            <a:r>
              <a:rPr lang="en-US" smtClean="0">
                <a:solidFill>
                  <a:srgbClr val="FF0000"/>
                </a:solidFill>
                <a:sym typeface="Wingdings" panose="05000000000000000000" pitchFamily="2" charset="2"/>
              </a:rPr>
              <a:t>			}</a:t>
            </a:r>
            <a:endParaRPr lang="en-US">
              <a:solidFill>
                <a:srgbClr val="FF0000"/>
              </a:solidFill>
            </a:endParaRPr>
          </a:p>
        </p:txBody>
      </p:sp>
      <p:pic>
        <p:nvPicPr>
          <p:cNvPr id="7" name="Picture 6"/>
          <p:cNvPicPr>
            <a:picLocks noChangeAspect="1"/>
          </p:cNvPicPr>
          <p:nvPr/>
        </p:nvPicPr>
        <p:blipFill>
          <a:blip r:embed="rId2"/>
          <a:stretch>
            <a:fillRect/>
          </a:stretch>
        </p:blipFill>
        <p:spPr>
          <a:xfrm>
            <a:off x="304799" y="3962400"/>
            <a:ext cx="8839201" cy="2176043"/>
          </a:xfrm>
          <a:prstGeom prst="rect">
            <a:avLst/>
          </a:prstGeom>
        </p:spPr>
      </p:pic>
    </p:spTree>
    <p:extLst>
      <p:ext uri="{BB962C8B-B14F-4D97-AF65-F5344CB8AC3E}">
        <p14:creationId xmlns:p14="http://schemas.microsoft.com/office/powerpoint/2010/main" val="292411559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185</a:t>
            </a:fld>
            <a:endParaRPr lang="en-US"/>
          </a:p>
        </p:txBody>
      </p:sp>
      <p:sp>
        <p:nvSpPr>
          <p:cNvPr id="4" name="Title 3"/>
          <p:cNvSpPr>
            <a:spLocks noGrp="1"/>
          </p:cNvSpPr>
          <p:nvPr>
            <p:ph type="title"/>
          </p:nvPr>
        </p:nvSpPr>
        <p:spPr/>
        <p:txBody>
          <a:bodyPr/>
          <a:lstStyle/>
          <a:p>
            <a:r>
              <a:rPr lang="en-US" smtClean="0"/>
              <a:t>CSS-Shadow</a:t>
            </a:r>
            <a:endParaRPr lang="en-US"/>
          </a:p>
        </p:txBody>
      </p:sp>
      <p:sp>
        <p:nvSpPr>
          <p:cNvPr id="6" name="Content Placeholder 1"/>
          <p:cNvSpPr>
            <a:spLocks noGrp="1"/>
          </p:cNvSpPr>
          <p:nvPr>
            <p:ph idx="1"/>
          </p:nvPr>
        </p:nvSpPr>
        <p:spPr>
          <a:xfrm>
            <a:off x="304800" y="1076326"/>
            <a:ext cx="8763000" cy="5248275"/>
          </a:xfrm>
        </p:spPr>
        <p:txBody>
          <a:bodyPr/>
          <a:lstStyle/>
          <a:p>
            <a:pPr marL="0" indent="0">
              <a:lnSpc>
                <a:spcPct val="150000"/>
              </a:lnSpc>
              <a:buNone/>
            </a:pPr>
            <a:r>
              <a:rPr lang="en-US" smtClean="0">
                <a:solidFill>
                  <a:srgbClr val="FF0000"/>
                </a:solidFill>
                <a:sym typeface="Wingdings" panose="05000000000000000000" pitchFamily="2" charset="2"/>
              </a:rPr>
              <a:t>Box-shadow</a:t>
            </a:r>
            <a:r>
              <a:rPr lang="en-US" smtClean="0">
                <a:sym typeface="Wingdings" panose="05000000000000000000" pitchFamily="2" charset="2"/>
              </a:rPr>
              <a:t> cho phép thêm bóng đổ vào Element</a:t>
            </a:r>
          </a:p>
          <a:p>
            <a:pPr marL="0" indent="0">
              <a:lnSpc>
                <a:spcPct val="150000"/>
              </a:lnSpc>
              <a:buNone/>
            </a:pPr>
            <a:r>
              <a:rPr lang="en-US" smtClean="0">
                <a:sym typeface="Wingdings" panose="05000000000000000000" pitchFamily="2" charset="2"/>
              </a:rPr>
              <a:t>CP: </a:t>
            </a:r>
          </a:p>
          <a:p>
            <a:pPr marL="0" indent="0">
              <a:spcBef>
                <a:spcPts val="0"/>
              </a:spcBef>
              <a:buNone/>
            </a:pPr>
            <a:r>
              <a:rPr lang="en-US" smtClean="0">
                <a:solidFill>
                  <a:srgbClr val="FF0000"/>
                </a:solidFill>
                <a:sym typeface="Wingdings" panose="05000000000000000000" pitchFamily="2" charset="2"/>
              </a:rPr>
              <a:t>CSS selector 	{</a:t>
            </a:r>
          </a:p>
          <a:p>
            <a:pPr marL="0" indent="0">
              <a:spcBef>
                <a:spcPts val="0"/>
              </a:spcBef>
              <a:buNone/>
            </a:pPr>
            <a:r>
              <a:rPr lang="en-US">
                <a:solidFill>
                  <a:srgbClr val="FF0000"/>
                </a:solidFill>
                <a:sym typeface="Wingdings" panose="05000000000000000000" pitchFamily="2" charset="2"/>
              </a:rPr>
              <a:t>	</a:t>
            </a:r>
            <a:r>
              <a:rPr lang="en-US" smtClean="0">
                <a:solidFill>
                  <a:srgbClr val="FF0000"/>
                </a:solidFill>
                <a:sym typeface="Wingdings" panose="05000000000000000000" pitchFamily="2" charset="2"/>
              </a:rPr>
              <a:t>		Box-shadow: h v b color,….;</a:t>
            </a:r>
          </a:p>
          <a:p>
            <a:pPr marL="0" indent="0">
              <a:spcBef>
                <a:spcPts val="0"/>
              </a:spcBef>
              <a:buNone/>
            </a:pPr>
            <a:r>
              <a:rPr lang="en-US" smtClean="0">
                <a:solidFill>
                  <a:srgbClr val="FF0000"/>
                </a:solidFill>
                <a:sym typeface="Wingdings" panose="05000000000000000000" pitchFamily="2" charset="2"/>
              </a:rPr>
              <a:t>			}</a:t>
            </a:r>
            <a:endParaRPr lang="en-US">
              <a:solidFill>
                <a:srgbClr val="FF0000"/>
              </a:solidFill>
            </a:endParaRPr>
          </a:p>
        </p:txBody>
      </p:sp>
      <p:pic>
        <p:nvPicPr>
          <p:cNvPr id="2" name="Picture 1"/>
          <p:cNvPicPr>
            <a:picLocks noChangeAspect="1"/>
          </p:cNvPicPr>
          <p:nvPr/>
        </p:nvPicPr>
        <p:blipFill>
          <a:blip r:embed="rId2"/>
          <a:stretch>
            <a:fillRect/>
          </a:stretch>
        </p:blipFill>
        <p:spPr>
          <a:xfrm>
            <a:off x="152401" y="3810000"/>
            <a:ext cx="8686800" cy="2514601"/>
          </a:xfrm>
          <a:prstGeom prst="rect">
            <a:avLst/>
          </a:prstGeom>
        </p:spPr>
      </p:pic>
    </p:spTree>
    <p:extLst>
      <p:ext uri="{BB962C8B-B14F-4D97-AF65-F5344CB8AC3E}">
        <p14:creationId xmlns:p14="http://schemas.microsoft.com/office/powerpoint/2010/main" val="357435958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186</a:t>
            </a:fld>
            <a:endParaRPr lang="en-US"/>
          </a:p>
        </p:txBody>
      </p:sp>
      <p:sp>
        <p:nvSpPr>
          <p:cNvPr id="4" name="Title 3"/>
          <p:cNvSpPr>
            <a:spLocks noGrp="1"/>
          </p:cNvSpPr>
          <p:nvPr>
            <p:ph type="title"/>
          </p:nvPr>
        </p:nvSpPr>
        <p:spPr/>
        <p:txBody>
          <a:bodyPr/>
          <a:lstStyle/>
          <a:p>
            <a:r>
              <a:rPr lang="en-US" smtClean="0"/>
              <a:t>CSS-Transition Transform</a:t>
            </a:r>
            <a:endParaRPr lang="en-US"/>
          </a:p>
        </p:txBody>
      </p:sp>
      <p:sp>
        <p:nvSpPr>
          <p:cNvPr id="6" name="Content Placeholder 1"/>
          <p:cNvSpPr>
            <a:spLocks noGrp="1"/>
          </p:cNvSpPr>
          <p:nvPr>
            <p:ph idx="1"/>
          </p:nvPr>
        </p:nvSpPr>
        <p:spPr>
          <a:xfrm>
            <a:off x="304800" y="1076326"/>
            <a:ext cx="8763000" cy="5248275"/>
          </a:xfrm>
        </p:spPr>
        <p:txBody>
          <a:bodyPr/>
          <a:lstStyle/>
          <a:p>
            <a:pPr marL="0" indent="0">
              <a:lnSpc>
                <a:spcPct val="150000"/>
              </a:lnSpc>
              <a:buNone/>
            </a:pPr>
            <a:r>
              <a:rPr lang="en-US" smtClean="0">
                <a:solidFill>
                  <a:srgbClr val="FF0000"/>
                </a:solidFill>
                <a:sym typeface="Wingdings" panose="05000000000000000000" pitchFamily="2" charset="2"/>
              </a:rPr>
              <a:t>Transition </a:t>
            </a:r>
            <a:r>
              <a:rPr lang="en-US" smtClean="0">
                <a:sym typeface="Wingdings" panose="05000000000000000000" pitchFamily="2" charset="2"/>
              </a:rPr>
              <a:t> cho phép thay đổi thuộc tính trong một khoảng thời gian.</a:t>
            </a:r>
          </a:p>
          <a:p>
            <a:pPr marL="0" indent="0">
              <a:spcBef>
                <a:spcPts val="0"/>
              </a:spcBef>
              <a:buNone/>
            </a:pPr>
            <a:r>
              <a:rPr lang="en-US">
                <a:solidFill>
                  <a:srgbClr val="FF0000"/>
                </a:solidFill>
              </a:rPr>
              <a:t>transition: width 2s, height 4s</a:t>
            </a:r>
            <a:r>
              <a:rPr lang="en-US" smtClean="0">
                <a:solidFill>
                  <a:srgbClr val="FF0000"/>
                </a:solidFill>
              </a:rPr>
              <a:t>;</a:t>
            </a:r>
          </a:p>
          <a:p>
            <a:pPr marL="0" indent="0">
              <a:spcBef>
                <a:spcPts val="0"/>
              </a:spcBef>
              <a:buNone/>
            </a:pPr>
            <a:r>
              <a:rPr lang="en-US" smtClean="0">
                <a:solidFill>
                  <a:srgbClr val="FF0000"/>
                </a:solidFill>
              </a:rPr>
              <a:t>Transition-delay : 1s;</a:t>
            </a:r>
          </a:p>
          <a:p>
            <a:pPr marL="0" indent="0">
              <a:spcBef>
                <a:spcPts val="0"/>
              </a:spcBef>
              <a:buNone/>
            </a:pPr>
            <a:r>
              <a:rPr lang="en-US">
                <a:solidFill>
                  <a:srgbClr val="FF0000"/>
                </a:solidFill>
              </a:rPr>
              <a:t>transition: width 2s, height 2s, transform 2s</a:t>
            </a:r>
            <a:r>
              <a:rPr lang="en-US" smtClean="0">
                <a:solidFill>
                  <a:srgbClr val="FF0000"/>
                </a:solidFill>
              </a:rPr>
              <a:t>;</a:t>
            </a:r>
          </a:p>
          <a:p>
            <a:pPr marL="0" indent="0">
              <a:spcBef>
                <a:spcPts val="0"/>
              </a:spcBef>
              <a:buNone/>
            </a:pPr>
            <a:r>
              <a:rPr lang="en-US" smtClean="0">
                <a:solidFill>
                  <a:srgbClr val="FF0000"/>
                </a:solidFill>
              </a:rPr>
              <a:t>transform</a:t>
            </a:r>
            <a:r>
              <a:rPr lang="en-US">
                <a:solidFill>
                  <a:srgbClr val="FF0000"/>
                </a:solidFill>
              </a:rPr>
              <a:t>: </a:t>
            </a:r>
            <a:r>
              <a:rPr lang="en-US" smtClean="0">
                <a:solidFill>
                  <a:srgbClr val="FF0000"/>
                </a:solidFill>
              </a:rPr>
              <a:t>rotate(180deg);</a:t>
            </a:r>
          </a:p>
          <a:p>
            <a:pPr marL="0" indent="0">
              <a:spcBef>
                <a:spcPts val="0"/>
              </a:spcBef>
              <a:buNone/>
            </a:pPr>
            <a:endParaRPr lang="en-US">
              <a:solidFill>
                <a:srgbClr val="FF0000"/>
              </a:solidFill>
            </a:endParaRPr>
          </a:p>
          <a:p>
            <a:pPr marL="0" indent="0">
              <a:spcBef>
                <a:spcPts val="0"/>
              </a:spcBef>
              <a:buNone/>
            </a:pPr>
            <a:endParaRPr lang="en-US">
              <a:solidFill>
                <a:srgbClr val="FF0000"/>
              </a:solidFill>
            </a:endParaRPr>
          </a:p>
        </p:txBody>
      </p:sp>
      <p:pic>
        <p:nvPicPr>
          <p:cNvPr id="5" name="Picture 4"/>
          <p:cNvPicPr>
            <a:picLocks noChangeAspect="1"/>
          </p:cNvPicPr>
          <p:nvPr/>
        </p:nvPicPr>
        <p:blipFill>
          <a:blip r:embed="rId2"/>
          <a:stretch>
            <a:fillRect/>
          </a:stretch>
        </p:blipFill>
        <p:spPr>
          <a:xfrm>
            <a:off x="1524000" y="4495800"/>
            <a:ext cx="5324475" cy="1581150"/>
          </a:xfrm>
          <a:prstGeom prst="rect">
            <a:avLst/>
          </a:prstGeom>
        </p:spPr>
      </p:pic>
    </p:spTree>
    <p:extLst>
      <p:ext uri="{BB962C8B-B14F-4D97-AF65-F5344CB8AC3E}">
        <p14:creationId xmlns:p14="http://schemas.microsoft.com/office/powerpoint/2010/main" val="332332791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187</a:t>
            </a:fld>
            <a:endParaRPr lang="en-US"/>
          </a:p>
        </p:txBody>
      </p:sp>
      <p:sp>
        <p:nvSpPr>
          <p:cNvPr id="4" name="Title 3"/>
          <p:cNvSpPr>
            <a:spLocks noGrp="1"/>
          </p:cNvSpPr>
          <p:nvPr>
            <p:ph type="title"/>
          </p:nvPr>
        </p:nvSpPr>
        <p:spPr/>
        <p:txBody>
          <a:bodyPr/>
          <a:lstStyle/>
          <a:p>
            <a:r>
              <a:rPr lang="en-US" smtClean="0"/>
              <a:t>CSS-Opacity</a:t>
            </a:r>
            <a:endParaRPr lang="en-US"/>
          </a:p>
        </p:txBody>
      </p:sp>
      <p:sp>
        <p:nvSpPr>
          <p:cNvPr id="6" name="Content Placeholder 1"/>
          <p:cNvSpPr>
            <a:spLocks noGrp="1"/>
          </p:cNvSpPr>
          <p:nvPr>
            <p:ph idx="1"/>
          </p:nvPr>
        </p:nvSpPr>
        <p:spPr>
          <a:xfrm>
            <a:off x="304800" y="1076326"/>
            <a:ext cx="8763000" cy="5248275"/>
          </a:xfrm>
        </p:spPr>
        <p:txBody>
          <a:bodyPr/>
          <a:lstStyle/>
          <a:p>
            <a:pPr marL="0" indent="0">
              <a:lnSpc>
                <a:spcPct val="150000"/>
              </a:lnSpc>
              <a:buNone/>
            </a:pPr>
            <a:r>
              <a:rPr lang="en-US" smtClean="0">
                <a:solidFill>
                  <a:srgbClr val="FF0000"/>
                </a:solidFill>
                <a:sym typeface="Wingdings" panose="05000000000000000000" pitchFamily="2" charset="2"/>
              </a:rPr>
              <a:t>Opacity </a:t>
            </a:r>
            <a:r>
              <a:rPr lang="en-US" smtClean="0">
                <a:sym typeface="Wingdings" panose="05000000000000000000" pitchFamily="2" charset="2"/>
              </a:rPr>
              <a:t> Thường được sử dụng với pseado  hover cho phép thay đổi độ trong suốt của đối tượng khi lướt chuột qua.</a:t>
            </a:r>
          </a:p>
          <a:p>
            <a:pPr marL="0" indent="0">
              <a:spcBef>
                <a:spcPts val="0"/>
              </a:spcBef>
              <a:buNone/>
            </a:pPr>
            <a:endParaRPr lang="en-US">
              <a:solidFill>
                <a:srgbClr val="FF0000"/>
              </a:solidFill>
            </a:endParaRPr>
          </a:p>
          <a:p>
            <a:pPr marL="0" indent="0">
              <a:spcBef>
                <a:spcPts val="0"/>
              </a:spcBef>
              <a:buNone/>
            </a:pPr>
            <a:endParaRPr lang="en-US">
              <a:solidFill>
                <a:srgbClr val="FF0000"/>
              </a:solidFill>
            </a:endParaRPr>
          </a:p>
        </p:txBody>
      </p:sp>
      <p:pic>
        <p:nvPicPr>
          <p:cNvPr id="7" name="Picture 6"/>
          <p:cNvPicPr/>
          <p:nvPr/>
        </p:nvPicPr>
        <p:blipFill>
          <a:blip r:embed="rId2"/>
          <a:stretch>
            <a:fillRect/>
          </a:stretch>
        </p:blipFill>
        <p:spPr>
          <a:xfrm>
            <a:off x="609600" y="3429000"/>
            <a:ext cx="8077200" cy="1524000"/>
          </a:xfrm>
          <a:prstGeom prst="rect">
            <a:avLst/>
          </a:prstGeom>
        </p:spPr>
      </p:pic>
    </p:spTree>
    <p:extLst>
      <p:ext uri="{BB962C8B-B14F-4D97-AF65-F5344CB8AC3E}">
        <p14:creationId xmlns:p14="http://schemas.microsoft.com/office/powerpoint/2010/main" val="126647444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188</a:t>
            </a:fld>
            <a:endParaRPr lang="en-US"/>
          </a:p>
        </p:txBody>
      </p:sp>
      <p:sp>
        <p:nvSpPr>
          <p:cNvPr id="4" name="Title 3"/>
          <p:cNvSpPr>
            <a:spLocks noGrp="1"/>
          </p:cNvSpPr>
          <p:nvPr>
            <p:ph type="title"/>
          </p:nvPr>
        </p:nvSpPr>
        <p:spPr/>
        <p:txBody>
          <a:bodyPr/>
          <a:lstStyle/>
          <a:p>
            <a:r>
              <a:rPr lang="en-US" smtClean="0"/>
              <a:t>CSS-Transform</a:t>
            </a:r>
            <a:endParaRPr lang="en-US"/>
          </a:p>
        </p:txBody>
      </p:sp>
      <p:sp>
        <p:nvSpPr>
          <p:cNvPr id="6" name="Content Placeholder 1"/>
          <p:cNvSpPr>
            <a:spLocks noGrp="1"/>
          </p:cNvSpPr>
          <p:nvPr>
            <p:ph idx="1"/>
          </p:nvPr>
        </p:nvSpPr>
        <p:spPr>
          <a:xfrm>
            <a:off x="304800" y="1076326"/>
            <a:ext cx="8763000" cy="5248275"/>
          </a:xfrm>
        </p:spPr>
        <p:txBody>
          <a:bodyPr/>
          <a:lstStyle/>
          <a:p>
            <a:pPr marL="0" indent="0">
              <a:lnSpc>
                <a:spcPct val="150000"/>
              </a:lnSpc>
              <a:buNone/>
            </a:pPr>
            <a:r>
              <a:rPr lang="en-US" smtClean="0">
                <a:solidFill>
                  <a:srgbClr val="FF0000"/>
                </a:solidFill>
                <a:sym typeface="Wingdings" panose="05000000000000000000" pitchFamily="2" charset="2"/>
              </a:rPr>
              <a:t>Các Method</a:t>
            </a:r>
          </a:p>
        </p:txBody>
      </p:sp>
      <p:pic>
        <p:nvPicPr>
          <p:cNvPr id="5" name="Picture 4"/>
          <p:cNvPicPr>
            <a:picLocks noChangeAspect="1"/>
          </p:cNvPicPr>
          <p:nvPr/>
        </p:nvPicPr>
        <p:blipFill>
          <a:blip r:embed="rId2"/>
          <a:stretch>
            <a:fillRect/>
          </a:stretch>
        </p:blipFill>
        <p:spPr>
          <a:xfrm>
            <a:off x="761976" y="1696243"/>
            <a:ext cx="7848624" cy="4780757"/>
          </a:xfrm>
          <a:prstGeom prst="rect">
            <a:avLst/>
          </a:prstGeom>
        </p:spPr>
      </p:pic>
    </p:spTree>
    <p:extLst>
      <p:ext uri="{BB962C8B-B14F-4D97-AF65-F5344CB8AC3E}">
        <p14:creationId xmlns:p14="http://schemas.microsoft.com/office/powerpoint/2010/main" val="49823878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189</a:t>
            </a:fld>
            <a:endParaRPr lang="en-US"/>
          </a:p>
        </p:txBody>
      </p:sp>
      <p:sp>
        <p:nvSpPr>
          <p:cNvPr id="4" name="Title 3"/>
          <p:cNvSpPr>
            <a:spLocks noGrp="1"/>
          </p:cNvSpPr>
          <p:nvPr>
            <p:ph type="title"/>
          </p:nvPr>
        </p:nvSpPr>
        <p:spPr/>
        <p:txBody>
          <a:bodyPr/>
          <a:lstStyle/>
          <a:p>
            <a:r>
              <a:rPr lang="en-US" smtClean="0"/>
              <a:t>CSS-Animation</a:t>
            </a:r>
            <a:endParaRPr lang="en-US"/>
          </a:p>
        </p:txBody>
      </p:sp>
      <p:sp>
        <p:nvSpPr>
          <p:cNvPr id="7" name="Content Placeholder 1"/>
          <p:cNvSpPr txBox="1">
            <a:spLocks/>
          </p:cNvSpPr>
          <p:nvPr/>
        </p:nvSpPr>
        <p:spPr bwMode="auto">
          <a:xfrm>
            <a:off x="304800" y="1219200"/>
            <a:ext cx="87630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150000"/>
              </a:lnSpc>
              <a:buFont typeface="Wingdings" panose="05000000000000000000" pitchFamily="2" charset="2"/>
              <a:buChar char="à"/>
            </a:pPr>
            <a:r>
              <a:rPr lang="en-US" kern="0" smtClean="0">
                <a:sym typeface="Wingdings" panose="05000000000000000000" pitchFamily="2" charset="2"/>
              </a:rPr>
              <a:t>Cho phép diễn hoạt các Element trong HTML mà không cần sử dụng Javascript hay Flash.</a:t>
            </a:r>
          </a:p>
          <a:p>
            <a:pPr>
              <a:lnSpc>
                <a:spcPct val="150000"/>
              </a:lnSpc>
              <a:buFont typeface="Wingdings" panose="05000000000000000000" pitchFamily="2" charset="2"/>
              <a:buChar char="à"/>
            </a:pPr>
            <a:r>
              <a:rPr lang="en-US" kern="0" smtClean="0">
                <a:sym typeface="Wingdings" panose="05000000000000000000" pitchFamily="2" charset="2"/>
              </a:rPr>
              <a:t>Các thuộc tính </a:t>
            </a:r>
          </a:p>
          <a:p>
            <a:pPr marL="0" indent="0">
              <a:spcBef>
                <a:spcPts val="0"/>
              </a:spcBef>
              <a:buFont typeface="Wingdings" pitchFamily="2" charset="2"/>
              <a:buNone/>
            </a:pPr>
            <a:endParaRPr lang="en-US" kern="0" smtClean="0">
              <a:solidFill>
                <a:srgbClr val="FF0000"/>
              </a:solidFill>
            </a:endParaRPr>
          </a:p>
          <a:p>
            <a:pPr marL="0" indent="0">
              <a:spcBef>
                <a:spcPts val="0"/>
              </a:spcBef>
              <a:buFont typeface="Wingdings" pitchFamily="2" charset="2"/>
              <a:buNone/>
            </a:pPr>
            <a:endParaRPr lang="en-US" kern="0">
              <a:solidFill>
                <a:srgbClr val="FF0000"/>
              </a:solidFill>
            </a:endParaRPr>
          </a:p>
        </p:txBody>
      </p:sp>
      <p:pic>
        <p:nvPicPr>
          <p:cNvPr id="8" name="Picture 7"/>
          <p:cNvPicPr>
            <a:picLocks noChangeAspect="1"/>
          </p:cNvPicPr>
          <p:nvPr/>
        </p:nvPicPr>
        <p:blipFill>
          <a:blip r:embed="rId2"/>
          <a:stretch>
            <a:fillRect/>
          </a:stretch>
        </p:blipFill>
        <p:spPr>
          <a:xfrm>
            <a:off x="2057400" y="3195548"/>
            <a:ext cx="4543425" cy="3257550"/>
          </a:xfrm>
          <a:prstGeom prst="rect">
            <a:avLst/>
          </a:prstGeom>
        </p:spPr>
      </p:pic>
    </p:spTree>
    <p:extLst>
      <p:ext uri="{BB962C8B-B14F-4D97-AF65-F5344CB8AC3E}">
        <p14:creationId xmlns:p14="http://schemas.microsoft.com/office/powerpoint/2010/main" val="1628343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lnSpc>
                <a:spcPct val="150000"/>
              </a:lnSpc>
              <a:buFont typeface="Wingdings" panose="05000000000000000000" pitchFamily="2" charset="2"/>
              <a:buChar char="§"/>
            </a:pPr>
            <a:r>
              <a:rPr lang="en-US" altLang="en-US" sz="2200" b="1">
                <a:latin typeface="+mj-lt"/>
              </a:rPr>
              <a:t>Hyperlink: </a:t>
            </a:r>
            <a:r>
              <a:rPr lang="en-US" altLang="en-US" sz="2200">
                <a:latin typeface="+mj-lt"/>
              </a:rPr>
              <a:t>siêu liên kết. Dùng để liên kết các trang web và dịch vụ của các website trên Internet.</a:t>
            </a:r>
          </a:p>
          <a:p>
            <a:pPr eaLnBrk="1" hangingPunct="1">
              <a:lnSpc>
                <a:spcPct val="150000"/>
              </a:lnSpc>
              <a:buFont typeface="Wingdings" panose="05000000000000000000" pitchFamily="2" charset="2"/>
              <a:buChar char="§"/>
            </a:pPr>
            <a:r>
              <a:rPr lang="en-US" altLang="en-US" sz="2200" b="1">
                <a:latin typeface="+mj-lt"/>
              </a:rPr>
              <a:t>IAP (Internet Access Provider): </a:t>
            </a:r>
            <a:r>
              <a:rPr lang="en-US" altLang="en-US" sz="2200">
                <a:latin typeface="+mj-lt"/>
              </a:rPr>
              <a:t>Nhà cung cấp đường truyền Internet.</a:t>
            </a:r>
          </a:p>
          <a:p>
            <a:pPr eaLnBrk="1" hangingPunct="1">
              <a:lnSpc>
                <a:spcPct val="150000"/>
              </a:lnSpc>
              <a:buFont typeface="Wingdings" panose="05000000000000000000" pitchFamily="2" charset="2"/>
              <a:buChar char="§"/>
            </a:pPr>
            <a:r>
              <a:rPr lang="en-US" altLang="en-US" sz="2200" b="1">
                <a:latin typeface="+mj-lt"/>
              </a:rPr>
              <a:t>ISP (Internet Service Provider): </a:t>
            </a:r>
            <a:r>
              <a:rPr lang="en-US" altLang="en-US" sz="2200">
                <a:latin typeface="+mj-lt"/>
              </a:rPr>
              <a:t>Nhà cung cấp dịch vụ Internet. Một số ISP hiện nay ở Việt Nam: VDC, FPT, SaigonNet, NetNam, ...</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099605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Ví dụ 1:</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190</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457200" y="1973608"/>
            <a:ext cx="8111593" cy="2979391"/>
          </a:xfrm>
          <a:prstGeom prst="rect">
            <a:avLst/>
          </a:prstGeom>
        </p:spPr>
      </p:pic>
    </p:spTree>
    <p:extLst>
      <p:ext uri="{BB962C8B-B14F-4D97-AF65-F5344CB8AC3E}">
        <p14:creationId xmlns:p14="http://schemas.microsoft.com/office/powerpoint/2010/main" val="13082207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Ví dụ 2: </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191</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376001" y="1905000"/>
            <a:ext cx="8326039" cy="3835783"/>
          </a:xfrm>
          <a:prstGeom prst="rect">
            <a:avLst/>
          </a:prstGeom>
        </p:spPr>
      </p:pic>
    </p:spTree>
    <p:extLst>
      <p:ext uri="{BB962C8B-B14F-4D97-AF65-F5344CB8AC3E}">
        <p14:creationId xmlns:p14="http://schemas.microsoft.com/office/powerpoint/2010/main" val="6714503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Cách viết thu gọn các thuộc tính Animation</a:t>
            </a: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192</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685800" y="1905000"/>
            <a:ext cx="5762625" cy="2705100"/>
          </a:xfrm>
          <a:prstGeom prst="rect">
            <a:avLst/>
          </a:prstGeom>
        </p:spPr>
      </p:pic>
      <p:pic>
        <p:nvPicPr>
          <p:cNvPr id="6" name="Picture 5"/>
          <p:cNvPicPr>
            <a:picLocks noChangeAspect="1"/>
          </p:cNvPicPr>
          <p:nvPr/>
        </p:nvPicPr>
        <p:blipFill>
          <a:blip r:embed="rId3"/>
          <a:stretch>
            <a:fillRect/>
          </a:stretch>
        </p:blipFill>
        <p:spPr>
          <a:xfrm>
            <a:off x="838200" y="4800600"/>
            <a:ext cx="6705600" cy="1009650"/>
          </a:xfrm>
          <a:prstGeom prst="rect">
            <a:avLst/>
          </a:prstGeom>
          <a:ln w="38100">
            <a:solidFill>
              <a:schemeClr val="accent2"/>
            </a:solidFill>
          </a:ln>
        </p:spPr>
      </p:pic>
    </p:spTree>
    <p:extLst>
      <p:ext uri="{BB962C8B-B14F-4D97-AF65-F5344CB8AC3E}">
        <p14:creationId xmlns:p14="http://schemas.microsoft.com/office/powerpoint/2010/main" val="7231636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en-US" smtClean="0"/>
              <a:t>Index </a:t>
            </a:r>
            <a:r>
              <a:rPr lang="en-US"/>
              <a:t>gồm 3 tọa độ là x, y, z. Với x, y là tọa độ mặt phẳng, có thể nói nó là width và height trong css. z là trục không gian để tạo ra cấu trúc 3D. </a:t>
            </a:r>
            <a:endParaRPr lang="en-US" smtClean="0"/>
          </a:p>
          <a:p>
            <a:pPr marL="0" indent="0">
              <a:lnSpc>
                <a:spcPct val="150000"/>
              </a:lnSpc>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193</a:t>
            </a:fld>
            <a:endParaRPr lang="en-US"/>
          </a:p>
        </p:txBody>
      </p:sp>
      <p:sp>
        <p:nvSpPr>
          <p:cNvPr id="4" name="Title 3"/>
          <p:cNvSpPr>
            <a:spLocks noGrp="1"/>
          </p:cNvSpPr>
          <p:nvPr>
            <p:ph type="title"/>
          </p:nvPr>
        </p:nvSpPr>
        <p:spPr/>
        <p:txBody>
          <a:bodyPr/>
          <a:lstStyle/>
          <a:p>
            <a:r>
              <a:rPr lang="en-US" smtClean="0"/>
              <a:t>Z-index</a:t>
            </a:r>
            <a:endParaRPr lang="en-US"/>
          </a:p>
        </p:txBody>
      </p:sp>
      <p:pic>
        <p:nvPicPr>
          <p:cNvPr id="7" name="Picture 6"/>
          <p:cNvPicPr>
            <a:picLocks noChangeAspect="1"/>
          </p:cNvPicPr>
          <p:nvPr/>
        </p:nvPicPr>
        <p:blipFill>
          <a:blip r:embed="rId2"/>
          <a:stretch>
            <a:fillRect/>
          </a:stretch>
        </p:blipFill>
        <p:spPr>
          <a:xfrm>
            <a:off x="2286000" y="3241169"/>
            <a:ext cx="3676650" cy="3083432"/>
          </a:xfrm>
          <a:prstGeom prst="rect">
            <a:avLst/>
          </a:prstGeom>
        </p:spPr>
      </p:pic>
    </p:spTree>
    <p:extLst>
      <p:ext uri="{BB962C8B-B14F-4D97-AF65-F5344CB8AC3E}">
        <p14:creationId xmlns:p14="http://schemas.microsoft.com/office/powerpoint/2010/main" val="33014390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buFont typeface="Arial" panose="020B0604020202020204" pitchFamily="34" charset="0"/>
              <a:buChar char="•"/>
            </a:pPr>
            <a:r>
              <a:rPr lang="vi-VN" sz="2600"/>
              <a:t>Thuộc tính z-index thiết lập thứ tự xếp chồng nhau của một thành phần vị trí. Thứ tự chồng nhau được sắp xếp dựa theo giá trị số, thành phần HTML nào có chỉ số z-index cao hơn sẽ nằm trên, ngược lại sẽ nằm dưới, giá trị mặc định là 0, có thể sử dụng số âm. Giá trị tốt nhất là không sử dụng đơn vị.</a:t>
            </a:r>
          </a:p>
          <a:p>
            <a:pPr>
              <a:lnSpc>
                <a:spcPct val="150000"/>
              </a:lnSpc>
              <a:buFont typeface="Arial" panose="020B0604020202020204" pitchFamily="34" charset="0"/>
              <a:buChar char="•"/>
            </a:pPr>
            <a:r>
              <a:rPr lang="vi-VN" sz="2600"/>
              <a:t>Chú ý: z-index chỉ làm việc cùng với thuộc tính position.</a:t>
            </a:r>
          </a:p>
          <a:p>
            <a:pPr marL="0" indent="0">
              <a:lnSpc>
                <a:spcPct val="150000"/>
              </a:lnSpc>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194</a:t>
            </a:fld>
            <a:endParaRPr lang="en-US"/>
          </a:p>
        </p:txBody>
      </p:sp>
      <p:sp>
        <p:nvSpPr>
          <p:cNvPr id="4" name="Title 3"/>
          <p:cNvSpPr>
            <a:spLocks noGrp="1"/>
          </p:cNvSpPr>
          <p:nvPr>
            <p:ph type="title"/>
          </p:nvPr>
        </p:nvSpPr>
        <p:spPr/>
        <p:txBody>
          <a:bodyPr/>
          <a:lstStyle/>
          <a:p>
            <a:r>
              <a:rPr lang="en-US" smtClean="0"/>
              <a:t>Z-index</a:t>
            </a:r>
            <a:endParaRPr lang="en-US"/>
          </a:p>
        </p:txBody>
      </p:sp>
    </p:spTree>
    <p:extLst>
      <p:ext uri="{BB962C8B-B14F-4D97-AF65-F5344CB8AC3E}">
        <p14:creationId xmlns:p14="http://schemas.microsoft.com/office/powerpoint/2010/main" val="27071271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3569"/>
            <a:ext cx="8229600" cy="5248275"/>
          </a:xfrm>
        </p:spPr>
        <p:txBody>
          <a:bodyPr/>
          <a:lstStyle/>
          <a:p>
            <a:pPr>
              <a:lnSpc>
                <a:spcPct val="150000"/>
              </a:lnSpc>
              <a:buFont typeface="Arial" panose="020B0604020202020204" pitchFamily="34" charset="0"/>
              <a:buChar char="•"/>
            </a:pPr>
            <a:r>
              <a:rPr lang="en-US" sz="2600" smtClean="0"/>
              <a:t>Ví dụ: cho 3 block hình vuông như sau</a:t>
            </a:r>
          </a:p>
          <a:p>
            <a:pPr marL="0" indent="0">
              <a:lnSpc>
                <a:spcPct val="150000"/>
              </a:lnSpc>
              <a:buNone/>
            </a:pPr>
            <a:endParaRPr lang="en-US" sz="2600" smtClean="0"/>
          </a:p>
          <a:p>
            <a:pPr marL="0" indent="0">
              <a:lnSpc>
                <a:spcPct val="150000"/>
              </a:lnSpc>
              <a:buNone/>
            </a:pPr>
            <a:endParaRPr lang="en-US" sz="2600"/>
          </a:p>
          <a:p>
            <a:pPr marL="0" indent="0">
              <a:lnSpc>
                <a:spcPct val="150000"/>
              </a:lnSpc>
              <a:buNone/>
            </a:pPr>
            <a:endParaRPr lang="en-US" sz="2600" smtClean="0"/>
          </a:p>
          <a:p>
            <a:pPr marL="0" indent="0">
              <a:lnSpc>
                <a:spcPct val="150000"/>
              </a:lnSpc>
              <a:buNone/>
            </a:pPr>
            <a:endParaRPr lang="en-US" sz="2600"/>
          </a:p>
          <a:p>
            <a:pPr marL="0" indent="0">
              <a:lnSpc>
                <a:spcPct val="150000"/>
              </a:lnSpc>
              <a:buNone/>
            </a:pPr>
            <a:endParaRPr lang="en-US" sz="2600"/>
          </a:p>
          <a:p>
            <a:pPr marL="0" indent="0">
              <a:lnSpc>
                <a:spcPct val="150000"/>
              </a:lnSpc>
              <a:buNone/>
            </a:pPr>
            <a:endParaRPr lang="en-US" sz="2600" smtClean="0"/>
          </a:p>
          <a:p>
            <a:pPr marL="0" indent="0">
              <a:buNone/>
            </a:pPr>
            <a:r>
              <a:rPr lang="en-US" sz="2600" smtClean="0"/>
              <a:t>Hãy sử dụng thuộc tính z-index để thay đổi thứ tự xếp chồng của các block hình vuông như sau</a:t>
            </a:r>
            <a:endParaRPr lang="vi-VN" sz="2600"/>
          </a:p>
          <a:p>
            <a:pPr marL="0" indent="0">
              <a:lnSpc>
                <a:spcPct val="150000"/>
              </a:lnSpc>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195</a:t>
            </a:fld>
            <a:endParaRPr lang="en-US"/>
          </a:p>
        </p:txBody>
      </p:sp>
      <p:sp>
        <p:nvSpPr>
          <p:cNvPr id="4" name="Title 3"/>
          <p:cNvSpPr>
            <a:spLocks noGrp="1"/>
          </p:cNvSpPr>
          <p:nvPr>
            <p:ph type="title"/>
          </p:nvPr>
        </p:nvSpPr>
        <p:spPr/>
        <p:txBody>
          <a:bodyPr/>
          <a:lstStyle/>
          <a:p>
            <a:r>
              <a:rPr lang="en-US" smtClean="0"/>
              <a:t>Z-index</a:t>
            </a:r>
            <a:endParaRPr lang="en-US"/>
          </a:p>
        </p:txBody>
      </p:sp>
      <p:pic>
        <p:nvPicPr>
          <p:cNvPr id="5" name="Picture 4"/>
          <p:cNvPicPr>
            <a:picLocks noChangeAspect="1"/>
          </p:cNvPicPr>
          <p:nvPr/>
        </p:nvPicPr>
        <p:blipFill>
          <a:blip r:embed="rId2"/>
          <a:stretch>
            <a:fillRect/>
          </a:stretch>
        </p:blipFill>
        <p:spPr>
          <a:xfrm>
            <a:off x="1676400" y="1752599"/>
            <a:ext cx="5376862" cy="3690214"/>
          </a:xfrm>
          <a:prstGeom prst="rect">
            <a:avLst/>
          </a:prstGeom>
        </p:spPr>
      </p:pic>
    </p:spTree>
    <p:extLst>
      <p:ext uri="{BB962C8B-B14F-4D97-AF65-F5344CB8AC3E}">
        <p14:creationId xmlns:p14="http://schemas.microsoft.com/office/powerpoint/2010/main" val="3762890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196</a:t>
            </a:fld>
            <a:endParaRPr lang="en-US"/>
          </a:p>
        </p:txBody>
      </p:sp>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762000" y="1157071"/>
            <a:ext cx="7691887" cy="5224105"/>
          </a:xfrm>
          <a:prstGeom prst="rect">
            <a:avLst/>
          </a:prstGeom>
        </p:spPr>
      </p:pic>
    </p:spTree>
    <p:extLst>
      <p:ext uri="{BB962C8B-B14F-4D97-AF65-F5344CB8AC3E}">
        <p14:creationId xmlns:p14="http://schemas.microsoft.com/office/powerpoint/2010/main" val="11430075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3569"/>
            <a:ext cx="8229600" cy="5248275"/>
          </a:xfrm>
        </p:spPr>
        <p:txBody>
          <a:bodyPr/>
          <a:lstStyle/>
          <a:p>
            <a:pPr marL="0" indent="0">
              <a:lnSpc>
                <a:spcPct val="150000"/>
              </a:lnSpc>
              <a:buNone/>
            </a:pPr>
            <a:r>
              <a:rPr lang="en-US" sz="2600" smtClean="0"/>
              <a:t>Grid Layout offers a grid-based layout system, with </a:t>
            </a:r>
            <a:r>
              <a:rPr lang="en-US" sz="2600" smtClean="0">
                <a:solidFill>
                  <a:srgbClr val="FF0000"/>
                </a:solidFill>
              </a:rPr>
              <a:t>rows and columns</a:t>
            </a:r>
            <a:r>
              <a:rPr lang="en-US" sz="2600" smtClean="0"/>
              <a:t>, making it easier to design web pages </a:t>
            </a:r>
            <a:r>
              <a:rPr lang="en-US" sz="2600" smtClean="0">
                <a:solidFill>
                  <a:srgbClr val="FF0000"/>
                </a:solidFill>
              </a:rPr>
              <a:t>without having to use float and positioning</a:t>
            </a:r>
          </a:p>
          <a:p>
            <a:pPr marL="0" indent="0">
              <a:lnSpc>
                <a:spcPct val="150000"/>
              </a:lnSpc>
              <a:buNone/>
            </a:pPr>
            <a:endParaRPr lang="en-US" sz="2600" smtClean="0"/>
          </a:p>
          <a:p>
            <a:pPr marL="0" indent="0">
              <a:lnSpc>
                <a:spcPct val="150000"/>
              </a:lnSpc>
              <a:buNone/>
            </a:pPr>
            <a:endParaRPr lang="en-US" sz="2600"/>
          </a:p>
          <a:p>
            <a:pPr marL="0" indent="0">
              <a:lnSpc>
                <a:spcPct val="150000"/>
              </a:lnSpc>
              <a:buNone/>
            </a:pPr>
            <a:endParaRPr lang="en-US" sz="2600" smtClean="0"/>
          </a:p>
          <a:p>
            <a:pPr marL="0" indent="0">
              <a:lnSpc>
                <a:spcPct val="150000"/>
              </a:lnSpc>
              <a:buNone/>
            </a:pPr>
            <a:endParaRPr lang="en-US" sz="2600"/>
          </a:p>
          <a:p>
            <a:pPr marL="0" indent="0">
              <a:lnSpc>
                <a:spcPct val="150000"/>
              </a:lnSpc>
              <a:buNone/>
            </a:pPr>
            <a:endParaRPr lang="en-US" sz="2600"/>
          </a:p>
          <a:p>
            <a:pPr marL="0" indent="0">
              <a:lnSpc>
                <a:spcPct val="150000"/>
              </a:lnSpc>
              <a:buNone/>
            </a:pPr>
            <a:endParaRPr lang="en-US" sz="2600" smtClean="0"/>
          </a:p>
          <a:p>
            <a:pPr marL="0" indent="0">
              <a:buNone/>
            </a:pPr>
            <a:r>
              <a:rPr lang="en-US" sz="2600" smtClean="0"/>
              <a:t>Hãy sử dụng thuộc tính z-index để thay đổi thứ tự xếp chồng của các block hình vuông như sau</a:t>
            </a:r>
            <a:endParaRPr lang="vi-VN" sz="2600"/>
          </a:p>
          <a:p>
            <a:pPr marL="0" indent="0">
              <a:lnSpc>
                <a:spcPct val="150000"/>
              </a:lnSpc>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197</a:t>
            </a:fld>
            <a:endParaRPr lang="en-US"/>
          </a:p>
        </p:txBody>
      </p:sp>
      <p:sp>
        <p:nvSpPr>
          <p:cNvPr id="4" name="Title 3"/>
          <p:cNvSpPr>
            <a:spLocks noGrp="1"/>
          </p:cNvSpPr>
          <p:nvPr>
            <p:ph type="title"/>
          </p:nvPr>
        </p:nvSpPr>
        <p:spPr/>
        <p:txBody>
          <a:bodyPr/>
          <a:lstStyle/>
          <a:p>
            <a:r>
              <a:rPr lang="en-US" smtClean="0"/>
              <a:t>Grid Layout</a:t>
            </a:r>
            <a:endParaRPr lang="en-US"/>
          </a:p>
        </p:txBody>
      </p:sp>
    </p:spTree>
    <p:extLst>
      <p:ext uri="{BB962C8B-B14F-4D97-AF65-F5344CB8AC3E}">
        <p14:creationId xmlns:p14="http://schemas.microsoft.com/office/powerpoint/2010/main" val="360983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76326"/>
            <a:ext cx="8382000" cy="5248275"/>
          </a:xfrm>
        </p:spPr>
        <p:txBody>
          <a:bodyPr/>
          <a:lstStyle/>
          <a:p>
            <a:pPr marL="0" indent="0">
              <a:buNone/>
            </a:pPr>
            <a:endParaRPr lang="en-US" b="1" smtClean="0"/>
          </a:p>
          <a:p>
            <a:pPr marL="0" indent="0">
              <a:buNone/>
            </a:pPr>
            <a:endParaRPr lang="en-US" b="1"/>
          </a:p>
          <a:p>
            <a:pPr marL="0" indent="0">
              <a:buNone/>
            </a:pPr>
            <a:endParaRPr lang="en-US" b="1" smtClean="0"/>
          </a:p>
          <a:p>
            <a:pPr marL="0" indent="0" algn="ctr">
              <a:buNone/>
            </a:pPr>
            <a:r>
              <a:rPr lang="en-US" sz="8800" b="1" smtClean="0"/>
              <a:t>Q &amp; A</a:t>
            </a:r>
            <a:endParaRPr lang="vi-VN" b="1"/>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solidFill>
                  <a:srgbClr val="002060"/>
                </a:solidFill>
              </a:rPr>
              <a:pPr>
                <a:defRPr/>
              </a:pPr>
              <a:t>198</a:t>
            </a:fld>
            <a:endParaRPr lang="en-US">
              <a:solidFill>
                <a:srgbClr val="002060"/>
              </a:solidFill>
            </a:endParaRPr>
          </a:p>
        </p:txBody>
      </p:sp>
    </p:spTree>
    <p:extLst>
      <p:ext uri="{BB962C8B-B14F-4D97-AF65-F5344CB8AC3E}">
        <p14:creationId xmlns:p14="http://schemas.microsoft.com/office/powerpoint/2010/main" val="1201586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838200" y="1600200"/>
            <a:ext cx="7543800" cy="4267200"/>
          </a:xfrm>
        </p:spPr>
        <p:txBody>
          <a:bodyPr/>
          <a:lstStyle/>
          <a:p>
            <a:pPr>
              <a:lnSpc>
                <a:spcPct val="150000"/>
              </a:lnSpc>
              <a:buFont typeface="+mj-lt"/>
              <a:buAutoNum type="arabicPeriod"/>
            </a:pPr>
            <a:r>
              <a:rPr lang="en-US" sz="2400" b="1" smtClean="0"/>
              <a:t>Tổng quan về internet</a:t>
            </a:r>
          </a:p>
          <a:p>
            <a:pPr>
              <a:lnSpc>
                <a:spcPct val="150000"/>
              </a:lnSpc>
              <a:buFont typeface="+mj-lt"/>
              <a:buAutoNum type="arabicPeriod"/>
            </a:pPr>
            <a:r>
              <a:rPr lang="en-US" sz="2400" b="1" smtClean="0"/>
              <a:t>HTML5</a:t>
            </a:r>
          </a:p>
          <a:p>
            <a:pPr>
              <a:lnSpc>
                <a:spcPct val="150000"/>
              </a:lnSpc>
              <a:buFont typeface="+mj-lt"/>
              <a:buAutoNum type="arabicPeriod"/>
            </a:pPr>
            <a:r>
              <a:rPr lang="en-US" sz="2400" b="1" smtClean="0"/>
              <a:t>CSS</a:t>
            </a:r>
            <a:endParaRPr lang="en-US" sz="2400" b="1"/>
          </a:p>
          <a:p>
            <a:pPr>
              <a:lnSpc>
                <a:spcPct val="150000"/>
              </a:lnSpc>
              <a:buFont typeface="+mj-lt"/>
              <a:buAutoNum type="arabicPeriod"/>
            </a:pPr>
            <a:r>
              <a:rPr lang="en-US" sz="2400" b="1" smtClean="0"/>
              <a:t>JavaScript</a:t>
            </a:r>
          </a:p>
          <a:p>
            <a:pPr>
              <a:lnSpc>
                <a:spcPct val="150000"/>
              </a:lnSpc>
              <a:buFont typeface="+mj-lt"/>
              <a:buAutoNum type="arabicPeriod"/>
            </a:pPr>
            <a:r>
              <a:rPr lang="en-US" sz="2400" b="1" smtClean="0"/>
              <a:t>Bootstrap</a:t>
            </a:r>
          </a:p>
          <a:p>
            <a:pPr marL="0" indent="0">
              <a:lnSpc>
                <a:spcPct val="150000"/>
              </a:lnSpc>
              <a:buNone/>
            </a:pPr>
            <a:r>
              <a:rPr lang="en-US" sz="2400" b="1" smtClean="0">
                <a:hlinkClick r:id="rId3" action="ppaction://hlinkfile"/>
              </a:rPr>
              <a:t>Xem đề cương chi tiết</a:t>
            </a:r>
            <a:endParaRPr lang="en-US" sz="2400" b="1" smtClean="0"/>
          </a:p>
          <a:p>
            <a:pPr marL="0" indent="0">
              <a:lnSpc>
                <a:spcPct val="150000"/>
              </a:lnSpc>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a:t>
            </a:fld>
            <a:endParaRPr lang="en-US"/>
          </a:p>
        </p:txBody>
      </p:sp>
      <p:sp>
        <p:nvSpPr>
          <p:cNvPr id="7" name="Title 3"/>
          <p:cNvSpPr>
            <a:spLocks noGrp="1"/>
          </p:cNvSpPr>
          <p:nvPr>
            <p:ph type="title"/>
          </p:nvPr>
        </p:nvSpPr>
        <p:spPr/>
        <p:txBody>
          <a:bodyPr/>
          <a:lstStyle/>
          <a:p>
            <a:r>
              <a:rPr lang="en-US" smtClean="0"/>
              <a:t>NỘI DUNG</a:t>
            </a:r>
            <a:endParaRPr lang="vi-VN"/>
          </a:p>
        </p:txBody>
      </p:sp>
    </p:spTree>
    <p:extLst>
      <p:ext uri="{BB962C8B-B14F-4D97-AF65-F5344CB8AC3E}">
        <p14:creationId xmlns:p14="http://schemas.microsoft.com/office/powerpoint/2010/main" val="3487533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20</a:t>
            </a:fld>
            <a:endParaRPr lang="en-US"/>
          </a:p>
        </p:txBody>
      </p:sp>
      <p:sp>
        <p:nvSpPr>
          <p:cNvPr id="4" name="Title 3"/>
          <p:cNvSpPr>
            <a:spLocks noGrp="1"/>
          </p:cNvSpPr>
          <p:nvPr>
            <p:ph type="title"/>
          </p:nvPr>
        </p:nvSpPr>
        <p:spPr/>
        <p:txBody>
          <a:bodyPr/>
          <a:lstStyle/>
          <a:p>
            <a:r>
              <a:rPr lang="en-US" smtClean="0"/>
              <a:t>Cách thức hoạt động của Web</a:t>
            </a:r>
            <a:endParaRPr lang="en-US"/>
          </a:p>
        </p:txBody>
      </p:sp>
      <p:grpSp>
        <p:nvGrpSpPr>
          <p:cNvPr id="5" name="Group 3"/>
          <p:cNvGrpSpPr>
            <a:grpSpLocks/>
          </p:cNvGrpSpPr>
          <p:nvPr/>
        </p:nvGrpSpPr>
        <p:grpSpPr bwMode="auto">
          <a:xfrm>
            <a:off x="242888" y="1476375"/>
            <a:ext cx="8455025" cy="4511675"/>
            <a:chOff x="97" y="1285"/>
            <a:chExt cx="5326" cy="2842"/>
          </a:xfrm>
        </p:grpSpPr>
        <p:graphicFrame>
          <p:nvGraphicFramePr>
            <p:cNvPr id="6" name="Object 4">
              <a:hlinkClick r:id="" action="ppaction://ole?verb=0"/>
            </p:cNvPr>
            <p:cNvGraphicFramePr>
              <a:graphicFrameLocks/>
            </p:cNvGraphicFramePr>
            <p:nvPr/>
          </p:nvGraphicFramePr>
          <p:xfrm>
            <a:off x="272" y="1285"/>
            <a:ext cx="855" cy="599"/>
          </p:xfrm>
          <a:graphic>
            <a:graphicData uri="http://schemas.openxmlformats.org/presentationml/2006/ole">
              <mc:AlternateContent xmlns:mc="http://schemas.openxmlformats.org/markup-compatibility/2006">
                <mc:Choice xmlns:v="urn:schemas-microsoft-com:vml" Requires="v">
                  <p:oleObj spid="_x0000_s6671" name="Microsoft ClipArt Gallery" r:id="rId3" imgW="6080125" imgH="4716463" progId="MS_ClipArt_Gallery">
                    <p:embed/>
                  </p:oleObj>
                </mc:Choice>
                <mc:Fallback>
                  <p:oleObj name="Microsoft ClipArt Gallery" r:id="rId3" imgW="6080125" imgH="4716463" progId="MS_ClipArt_Gallery">
                    <p:embed/>
                    <p:pic>
                      <p:nvPicPr>
                        <p:cNvPr id="34820"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 y="1285"/>
                          <a:ext cx="855" cy="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a:hlinkClick r:id="" action="ppaction://ole?verb=0"/>
            </p:cNvPr>
            <p:cNvGraphicFramePr>
              <a:graphicFrameLocks/>
            </p:cNvGraphicFramePr>
            <p:nvPr/>
          </p:nvGraphicFramePr>
          <p:xfrm>
            <a:off x="2147" y="1606"/>
            <a:ext cx="1117" cy="490"/>
          </p:xfrm>
          <a:graphic>
            <a:graphicData uri="http://schemas.openxmlformats.org/presentationml/2006/ole">
              <mc:AlternateContent xmlns:mc="http://schemas.openxmlformats.org/markup-compatibility/2006">
                <mc:Choice xmlns:v="urn:schemas-microsoft-com:vml" Requires="v">
                  <p:oleObj spid="_x0000_s6672" name="Microsoft ClipArt Gallery" r:id="rId5" imgW="5378450" imgH="2370138" progId="MS_ClipArt_Gallery">
                    <p:embed/>
                  </p:oleObj>
                </mc:Choice>
                <mc:Fallback>
                  <p:oleObj name="Microsoft ClipArt Gallery" r:id="rId5" imgW="5378450" imgH="2370138" progId="MS_ClipArt_Gallery">
                    <p:embed/>
                    <p:pic>
                      <p:nvPicPr>
                        <p:cNvPr id="34821" name="Object 5">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 y="1606"/>
                          <a:ext cx="1117"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a:hlinkClick r:id="" action="ppaction://ole?verb=0"/>
            </p:cNvPr>
            <p:cNvGraphicFramePr>
              <a:graphicFrameLocks/>
            </p:cNvGraphicFramePr>
            <p:nvPr/>
          </p:nvGraphicFramePr>
          <p:xfrm>
            <a:off x="4324" y="1625"/>
            <a:ext cx="764" cy="855"/>
          </p:xfrm>
          <a:graphic>
            <a:graphicData uri="http://schemas.openxmlformats.org/presentationml/2006/ole">
              <mc:AlternateContent xmlns:mc="http://schemas.openxmlformats.org/markup-compatibility/2006">
                <mc:Choice xmlns:v="urn:schemas-microsoft-com:vml" Requires="v">
                  <p:oleObj spid="_x0000_s6673" name="Microsoft ClipArt Gallery" r:id="rId7" imgW="3405188" imgH="3817938" progId="MS_ClipArt_Gallery">
                    <p:embed/>
                  </p:oleObj>
                </mc:Choice>
                <mc:Fallback>
                  <p:oleObj name="Microsoft ClipArt Gallery" r:id="rId7" imgW="3405188" imgH="3817938" progId="MS_ClipArt_Gallery">
                    <p:embed/>
                    <p:pic>
                      <p:nvPicPr>
                        <p:cNvPr id="34822" name="Object 6">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4" y="1625"/>
                          <a:ext cx="764" cy="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a:hlinkClick r:id="" action="ppaction://ole?verb=0"/>
            </p:cNvPr>
            <p:cNvGraphicFramePr>
              <a:graphicFrameLocks/>
            </p:cNvGraphicFramePr>
            <p:nvPr/>
          </p:nvGraphicFramePr>
          <p:xfrm>
            <a:off x="2352" y="2638"/>
            <a:ext cx="759" cy="774"/>
          </p:xfrm>
          <a:graphic>
            <a:graphicData uri="http://schemas.openxmlformats.org/presentationml/2006/ole">
              <mc:AlternateContent xmlns:mc="http://schemas.openxmlformats.org/markup-compatibility/2006">
                <mc:Choice xmlns:v="urn:schemas-microsoft-com:vml" Requires="v">
                  <p:oleObj spid="_x0000_s6674" name="Microsoft ClipArt Gallery" r:id="rId9" imgW="4716463" imgH="4808538" progId="MS_ClipArt_Gallery">
                    <p:embed/>
                  </p:oleObj>
                </mc:Choice>
                <mc:Fallback>
                  <p:oleObj name="Microsoft ClipArt Gallery" r:id="rId9" imgW="4716463" imgH="4808538" progId="MS_ClipArt_Gallery">
                    <p:embed/>
                    <p:pic>
                      <p:nvPicPr>
                        <p:cNvPr id="34823" name="Object 7">
                          <a:hlinkClick r:id="" action="ppaction://ole?verb=0"/>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2" y="2638"/>
                          <a:ext cx="759" cy="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a:hlinkClick r:id="" action="ppaction://ole?verb=0"/>
            </p:cNvPr>
            <p:cNvGraphicFramePr>
              <a:graphicFrameLocks/>
            </p:cNvGraphicFramePr>
            <p:nvPr/>
          </p:nvGraphicFramePr>
          <p:xfrm>
            <a:off x="4612" y="1769"/>
            <a:ext cx="764" cy="855"/>
          </p:xfrm>
          <a:graphic>
            <a:graphicData uri="http://schemas.openxmlformats.org/presentationml/2006/ole">
              <mc:AlternateContent xmlns:mc="http://schemas.openxmlformats.org/markup-compatibility/2006">
                <mc:Choice xmlns:v="urn:schemas-microsoft-com:vml" Requires="v">
                  <p:oleObj spid="_x0000_s6675" name="Microsoft ClipArt Gallery" r:id="rId11" imgW="3405188" imgH="3817938" progId="MS_ClipArt_Gallery">
                    <p:embed/>
                  </p:oleObj>
                </mc:Choice>
                <mc:Fallback>
                  <p:oleObj name="Microsoft ClipArt Gallery" r:id="rId11" imgW="3405188" imgH="3817938" progId="MS_ClipArt_Gallery">
                    <p:embed/>
                    <p:pic>
                      <p:nvPicPr>
                        <p:cNvPr id="34824" name="Object 8">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 y="1769"/>
                          <a:ext cx="764" cy="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a:hlinkClick r:id="" action="ppaction://ole?verb=0"/>
            </p:cNvPr>
            <p:cNvGraphicFramePr>
              <a:graphicFrameLocks/>
            </p:cNvGraphicFramePr>
            <p:nvPr/>
          </p:nvGraphicFramePr>
          <p:xfrm>
            <a:off x="512" y="1813"/>
            <a:ext cx="855" cy="599"/>
          </p:xfrm>
          <a:graphic>
            <a:graphicData uri="http://schemas.openxmlformats.org/presentationml/2006/ole">
              <mc:AlternateContent xmlns:mc="http://schemas.openxmlformats.org/markup-compatibility/2006">
                <mc:Choice xmlns:v="urn:schemas-microsoft-com:vml" Requires="v">
                  <p:oleObj spid="_x0000_s6676" name="Microsoft ClipArt Gallery" r:id="rId12" imgW="6080125" imgH="4716463" progId="MS_ClipArt_Gallery">
                    <p:embed/>
                  </p:oleObj>
                </mc:Choice>
                <mc:Fallback>
                  <p:oleObj name="Microsoft ClipArt Gallery" r:id="rId12" imgW="6080125" imgH="4716463" progId="MS_ClipArt_Gallery">
                    <p:embed/>
                    <p:pic>
                      <p:nvPicPr>
                        <p:cNvPr id="34825" name="Object 9">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 y="1813"/>
                          <a:ext cx="855" cy="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a:hlinkClick r:id="" action="ppaction://ole?verb=0"/>
            </p:cNvPr>
            <p:cNvGraphicFramePr>
              <a:graphicFrameLocks/>
            </p:cNvGraphicFramePr>
            <p:nvPr/>
          </p:nvGraphicFramePr>
          <p:xfrm>
            <a:off x="2016" y="3022"/>
            <a:ext cx="759" cy="774"/>
          </p:xfrm>
          <a:graphic>
            <a:graphicData uri="http://schemas.openxmlformats.org/presentationml/2006/ole">
              <mc:AlternateContent xmlns:mc="http://schemas.openxmlformats.org/markup-compatibility/2006">
                <mc:Choice xmlns:v="urn:schemas-microsoft-com:vml" Requires="v">
                  <p:oleObj spid="_x0000_s6677" name="Microsoft ClipArt Gallery" r:id="rId13" imgW="4716463" imgH="4808538" progId="MS_ClipArt_Gallery">
                    <p:embed/>
                  </p:oleObj>
                </mc:Choice>
                <mc:Fallback>
                  <p:oleObj name="Microsoft ClipArt Gallery" r:id="rId13" imgW="4716463" imgH="4808538" progId="MS_ClipArt_Gallery">
                    <p:embed/>
                    <p:pic>
                      <p:nvPicPr>
                        <p:cNvPr id="34826" name="Object 10">
                          <a:hlinkClick r:id="" action="ppaction://ole?verb=0"/>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 y="3022"/>
                          <a:ext cx="759" cy="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11"/>
            <p:cNvSpPr>
              <a:spLocks noChangeArrowheads="1"/>
            </p:cNvSpPr>
            <p:nvPr/>
          </p:nvSpPr>
          <p:spPr bwMode="auto">
            <a:xfrm>
              <a:off x="97" y="2545"/>
              <a:ext cx="1294"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a:t>users (clients) browse</a:t>
              </a:r>
            </a:p>
          </p:txBody>
        </p:sp>
        <p:sp>
          <p:nvSpPr>
            <p:cNvPr id="14" name="Rectangle 12"/>
            <p:cNvSpPr>
              <a:spLocks noChangeArrowheads="1"/>
            </p:cNvSpPr>
            <p:nvPr/>
          </p:nvSpPr>
          <p:spPr bwMode="auto">
            <a:xfrm>
              <a:off x="2113" y="1297"/>
              <a:ext cx="119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a:t>Internet</a:t>
              </a:r>
            </a:p>
          </p:txBody>
        </p:sp>
        <p:sp>
          <p:nvSpPr>
            <p:cNvPr id="15" name="Rectangle 13"/>
            <p:cNvSpPr>
              <a:spLocks noChangeArrowheads="1"/>
            </p:cNvSpPr>
            <p:nvPr/>
          </p:nvSpPr>
          <p:spPr bwMode="auto">
            <a:xfrm>
              <a:off x="2257" y="2161"/>
              <a:ext cx="100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a:t>(WWW)</a:t>
              </a:r>
            </a:p>
          </p:txBody>
        </p:sp>
        <p:sp>
          <p:nvSpPr>
            <p:cNvPr id="16" name="Rectangle 14"/>
            <p:cNvSpPr>
              <a:spLocks noChangeArrowheads="1"/>
            </p:cNvSpPr>
            <p:nvPr/>
          </p:nvSpPr>
          <p:spPr bwMode="auto">
            <a:xfrm>
              <a:off x="3889" y="1297"/>
              <a:ext cx="143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a:t>WWW servers</a:t>
              </a:r>
            </a:p>
          </p:txBody>
        </p:sp>
        <p:sp>
          <p:nvSpPr>
            <p:cNvPr id="17" name="Rectangle 15"/>
            <p:cNvSpPr>
              <a:spLocks noChangeArrowheads="1"/>
            </p:cNvSpPr>
            <p:nvPr/>
          </p:nvSpPr>
          <p:spPr bwMode="auto">
            <a:xfrm>
              <a:off x="1729" y="3841"/>
              <a:ext cx="182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a:t>authors write HTML</a:t>
              </a:r>
            </a:p>
          </p:txBody>
        </p:sp>
        <p:sp>
          <p:nvSpPr>
            <p:cNvPr id="18" name="Rectangle 16"/>
            <p:cNvSpPr>
              <a:spLocks noChangeArrowheads="1"/>
            </p:cNvSpPr>
            <p:nvPr/>
          </p:nvSpPr>
          <p:spPr bwMode="auto">
            <a:xfrm>
              <a:off x="4180" y="2881"/>
              <a:ext cx="357"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4400">
                  <a:latin typeface="Wingdings" panose="05000000000000000000" pitchFamily="2" charset="2"/>
                </a:rPr>
                <a:t></a:t>
              </a:r>
            </a:p>
          </p:txBody>
        </p:sp>
        <p:sp>
          <p:nvSpPr>
            <p:cNvPr id="19" name="Rectangle 17"/>
            <p:cNvSpPr>
              <a:spLocks noChangeArrowheads="1"/>
            </p:cNvSpPr>
            <p:nvPr/>
          </p:nvSpPr>
          <p:spPr bwMode="auto">
            <a:xfrm>
              <a:off x="3940" y="2977"/>
              <a:ext cx="357"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en-US" sz="4400">
                  <a:latin typeface="Wingdings" panose="05000000000000000000" pitchFamily="2" charset="2"/>
                </a:rPr>
                <a:t></a:t>
              </a:r>
            </a:p>
          </p:txBody>
        </p:sp>
        <p:sp>
          <p:nvSpPr>
            <p:cNvPr id="20" name="Line 18"/>
            <p:cNvSpPr>
              <a:spLocks noChangeShapeType="1"/>
            </p:cNvSpPr>
            <p:nvPr/>
          </p:nvSpPr>
          <p:spPr bwMode="auto">
            <a:xfrm>
              <a:off x="3176" y="3168"/>
              <a:ext cx="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9"/>
            <p:cNvSpPr>
              <a:spLocks noChangeShapeType="1"/>
            </p:cNvSpPr>
            <p:nvPr/>
          </p:nvSpPr>
          <p:spPr bwMode="auto">
            <a:xfrm flipV="1">
              <a:off x="4568" y="2536"/>
              <a:ext cx="176" cy="49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20"/>
            <p:cNvSpPr>
              <a:spLocks noChangeShapeType="1"/>
            </p:cNvSpPr>
            <p:nvPr/>
          </p:nvSpPr>
          <p:spPr bwMode="auto">
            <a:xfrm flipH="1" flipV="1">
              <a:off x="3304" y="1864"/>
              <a:ext cx="976" cy="2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21"/>
            <p:cNvSpPr>
              <a:spLocks noChangeShapeType="1"/>
            </p:cNvSpPr>
            <p:nvPr/>
          </p:nvSpPr>
          <p:spPr bwMode="auto">
            <a:xfrm flipH="1" flipV="1">
              <a:off x="1048" y="1720"/>
              <a:ext cx="1072"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Rectangle 22"/>
            <p:cNvSpPr>
              <a:spLocks noChangeArrowheads="1"/>
            </p:cNvSpPr>
            <p:nvPr/>
          </p:nvSpPr>
          <p:spPr bwMode="auto">
            <a:xfrm>
              <a:off x="4225" y="3313"/>
              <a:ext cx="1198" cy="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defRPr>
                  <a:solidFill>
                    <a:schemeClr val="tx1"/>
                  </a:solidFill>
                  <a:latin typeface="Times New Roman" panose="02020603050405020304" pitchFamily="18" charset="0"/>
                </a:defRPr>
              </a:lvl1pPr>
              <a:lvl2pPr marL="742950" indent="-285750" defTabSz="762000">
                <a:defRPr>
                  <a:solidFill>
                    <a:schemeClr val="tx1"/>
                  </a:solidFill>
                  <a:latin typeface="Times New Roman" panose="02020603050405020304" pitchFamily="18" charset="0"/>
                </a:defRPr>
              </a:lvl2pPr>
              <a:lvl3pPr marL="1143000" indent="-228600" defTabSz="762000">
                <a:defRPr>
                  <a:solidFill>
                    <a:schemeClr val="tx1"/>
                  </a:solidFill>
                  <a:latin typeface="Times New Roman" panose="02020603050405020304" pitchFamily="18" charset="0"/>
                </a:defRPr>
              </a:lvl3pPr>
              <a:lvl4pPr marL="1600200" indent="-228600" defTabSz="762000">
                <a:defRPr>
                  <a:solidFill>
                    <a:schemeClr val="tx1"/>
                  </a:solidFill>
                  <a:latin typeface="Times New Roman" panose="02020603050405020304" pitchFamily="18" charset="0"/>
                </a:defRPr>
              </a:lvl4pPr>
              <a:lvl5pPr marL="2057400" indent="-228600" defTabSz="762000">
                <a:defRPr>
                  <a:solidFill>
                    <a:schemeClr val="tx1"/>
                  </a:solidFill>
                  <a:latin typeface="Times New Roman" panose="02020603050405020304" pitchFamily="18" charset="0"/>
                </a:defRPr>
              </a:lvl5pPr>
              <a:lvl6pPr marL="2514600" indent="-228600" defTabSz="762000" eaLnBrk="0" fontAlgn="base" hangingPunct="0">
                <a:spcBef>
                  <a:spcPct val="0"/>
                </a:spcBef>
                <a:spcAft>
                  <a:spcPct val="0"/>
                </a:spcAft>
                <a:defRPr>
                  <a:solidFill>
                    <a:schemeClr val="tx1"/>
                  </a:solidFill>
                  <a:latin typeface="Times New Roman" panose="02020603050405020304" pitchFamily="18" charset="0"/>
                </a:defRPr>
              </a:lvl6pPr>
              <a:lvl7pPr marL="2971800" indent="-228600" defTabSz="762000" eaLnBrk="0" fontAlgn="base" hangingPunct="0">
                <a:spcBef>
                  <a:spcPct val="0"/>
                </a:spcBef>
                <a:spcAft>
                  <a:spcPct val="0"/>
                </a:spcAft>
                <a:defRPr>
                  <a:solidFill>
                    <a:schemeClr val="tx1"/>
                  </a:solidFill>
                  <a:latin typeface="Times New Roman" panose="02020603050405020304" pitchFamily="18" charset="0"/>
                </a:defRPr>
              </a:lvl7pPr>
              <a:lvl8pPr marL="3429000" indent="-228600" defTabSz="762000" eaLnBrk="0" fontAlgn="base" hangingPunct="0">
                <a:spcBef>
                  <a:spcPct val="0"/>
                </a:spcBef>
                <a:spcAft>
                  <a:spcPct val="0"/>
                </a:spcAft>
                <a:defRPr>
                  <a:solidFill>
                    <a:schemeClr val="tx1"/>
                  </a:solidFill>
                  <a:latin typeface="Times New Roman" panose="02020603050405020304" pitchFamily="18" charset="0"/>
                </a:defRPr>
              </a:lvl8pPr>
              <a:lvl9pPr marL="3886200" indent="-228600" defTabSz="7620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en-US"/>
                <a:t>resources (HTML files)</a:t>
              </a:r>
            </a:p>
          </p:txBody>
        </p:sp>
      </p:grpSp>
    </p:spTree>
    <p:extLst>
      <p:ext uri="{BB962C8B-B14F-4D97-AF65-F5344CB8AC3E}">
        <p14:creationId xmlns:p14="http://schemas.microsoft.com/office/powerpoint/2010/main" val="317271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eaLnBrk="1" hangingPunct="1">
              <a:buNone/>
            </a:pPr>
            <a:r>
              <a:rPr lang="en-US" altLang="en-US" b="1">
                <a:latin typeface="+mj-lt"/>
              </a:rPr>
              <a:t>Trang web </a:t>
            </a:r>
            <a:r>
              <a:rPr lang="en-US" altLang="en-US" b="1" smtClean="0">
                <a:latin typeface="+mj-lt"/>
              </a:rPr>
              <a:t>tĩnh</a:t>
            </a:r>
            <a:endParaRPr lang="en-US" altLang="en-US">
              <a:latin typeface="+mj-lt"/>
            </a:endParaRPr>
          </a:p>
          <a:p>
            <a:pPr lvl="1" eaLnBrk="1" hangingPunct="1"/>
            <a:r>
              <a:rPr lang="en-US" altLang="en-US" sz="2400">
                <a:latin typeface="+mj-lt"/>
              </a:rPr>
              <a:t>Chứa nội dung cố định HTML</a:t>
            </a:r>
          </a:p>
          <a:p>
            <a:pPr lvl="1" eaLnBrk="1" hangingPunct="1"/>
            <a:r>
              <a:rPr lang="en-US" altLang="en-US" sz="2400">
                <a:latin typeface="+mj-lt"/>
              </a:rPr>
              <a:t>Không cho phép NSD tương tác, cập nhật</a:t>
            </a:r>
          </a:p>
          <a:p>
            <a:pPr lvl="1" eaLnBrk="1" hangingPunct="1"/>
            <a:r>
              <a:rPr lang="en-US" altLang="en-US" sz="2400">
                <a:latin typeface="+mj-lt"/>
              </a:rPr>
              <a:t>Một trang web chứa các hình ảnh chuyển động chưa hẳn là trang web động</a:t>
            </a:r>
          </a:p>
          <a:p>
            <a:pPr marL="0" indent="0" eaLnBrk="1" hangingPunct="1">
              <a:buNone/>
            </a:pPr>
            <a:r>
              <a:rPr lang="en-US" altLang="en-US" b="1">
                <a:latin typeface="+mj-lt"/>
              </a:rPr>
              <a:t>Trang web động</a:t>
            </a:r>
          </a:p>
          <a:p>
            <a:pPr lvl="1" eaLnBrk="1" hangingPunct="1"/>
            <a:r>
              <a:rPr lang="en-US" altLang="en-US" sz="2400">
                <a:latin typeface="+mj-lt"/>
              </a:rPr>
              <a:t>Kết hợp HTML và mã lệnh</a:t>
            </a:r>
          </a:p>
          <a:p>
            <a:pPr lvl="1" eaLnBrk="1" hangingPunct="1"/>
            <a:r>
              <a:rPr lang="en-US" altLang="en-US" sz="2400">
                <a:latin typeface="+mj-lt"/>
              </a:rPr>
              <a:t>Mã lệnh được thực thi trên server, gửi kết quả là HTML về NSD</a:t>
            </a:r>
          </a:p>
          <a:p>
            <a:pPr lvl="1" eaLnBrk="1" hangingPunct="1"/>
            <a:r>
              <a:rPr lang="en-US" altLang="en-US" sz="2400">
                <a:latin typeface="+mj-lt"/>
              </a:rPr>
              <a:t>Có khả năng tương tác với NSD</a:t>
            </a: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21</a:t>
            </a:fld>
            <a:endParaRPr lang="en-US"/>
          </a:p>
        </p:txBody>
      </p:sp>
      <p:sp>
        <p:nvSpPr>
          <p:cNvPr id="4" name="Title 3"/>
          <p:cNvSpPr>
            <a:spLocks noGrp="1"/>
          </p:cNvSpPr>
          <p:nvPr>
            <p:ph type="title"/>
          </p:nvPr>
        </p:nvSpPr>
        <p:spPr/>
        <p:txBody>
          <a:bodyPr/>
          <a:lstStyle/>
          <a:p>
            <a:r>
              <a:rPr lang="en-US" smtClean="0"/>
              <a:t>Web tĩnh – Web động</a:t>
            </a:r>
            <a:endParaRPr lang="en-US"/>
          </a:p>
        </p:txBody>
      </p:sp>
    </p:spTree>
    <p:extLst>
      <p:ext uri="{BB962C8B-B14F-4D97-AF65-F5344CB8AC3E}">
        <p14:creationId xmlns:p14="http://schemas.microsoft.com/office/powerpoint/2010/main" val="3059869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mtClean="0"/>
              <a:t>Thiết kế một website giới thiệu gồm :</a:t>
            </a:r>
          </a:p>
          <a:p>
            <a:pPr>
              <a:buFont typeface="Arial" pitchFamily="34" charset="0"/>
              <a:buChar char="•"/>
            </a:pPr>
            <a:r>
              <a:rPr lang="en-US"/>
              <a:t>Trang chủ</a:t>
            </a:r>
          </a:p>
          <a:p>
            <a:pPr marL="1371600">
              <a:buFontTx/>
              <a:buChar char="-"/>
            </a:pPr>
            <a:r>
              <a:rPr lang="en-US"/>
              <a:t>Logo, banner, Slogan</a:t>
            </a:r>
          </a:p>
          <a:p>
            <a:pPr marL="1371600">
              <a:buFontTx/>
              <a:buChar char="-"/>
            </a:pPr>
            <a:r>
              <a:rPr lang="en-US"/>
              <a:t>Danh sách thành viên</a:t>
            </a:r>
          </a:p>
          <a:p>
            <a:pPr marL="0" indent="0">
              <a:buNone/>
            </a:pPr>
            <a:endParaRPr lang="en-US"/>
          </a:p>
          <a:p>
            <a:pPr>
              <a:buFont typeface="Arial" pitchFamily="34" charset="0"/>
              <a:buChar char="•"/>
            </a:pPr>
            <a:r>
              <a:rPr lang="en-US"/>
              <a:t>Mỗi thành viên liên kết đến một trang cá nhân</a:t>
            </a:r>
          </a:p>
          <a:p>
            <a:pPr marL="1371600">
              <a:buFontTx/>
              <a:buChar char="-"/>
            </a:pPr>
            <a:r>
              <a:rPr lang="en-US"/>
              <a:t>Họ tên</a:t>
            </a:r>
          </a:p>
          <a:p>
            <a:pPr marL="1371600">
              <a:buFontTx/>
              <a:buChar char="-"/>
            </a:pPr>
            <a:r>
              <a:rPr lang="en-US"/>
              <a:t>Email</a:t>
            </a:r>
          </a:p>
          <a:p>
            <a:pPr marL="1371600">
              <a:buFontTx/>
              <a:buChar char="-"/>
            </a:pPr>
            <a:r>
              <a:rPr lang="en-US"/>
              <a:t>Hình</a:t>
            </a:r>
          </a:p>
          <a:p>
            <a:pPr marL="1371600">
              <a:buFontTx/>
              <a:buChar char="-"/>
            </a:pPr>
            <a:r>
              <a:rPr lang="en-US"/>
              <a:t>Thông tin </a:t>
            </a:r>
            <a:r>
              <a:rPr lang="en-US" smtClean="0"/>
              <a:t>khác</a:t>
            </a:r>
          </a:p>
          <a:p>
            <a:pPr marL="1371600">
              <a:buFontTx/>
              <a:buChar char="-"/>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22</a:t>
            </a:fld>
            <a:endParaRPr lang="en-US"/>
          </a:p>
        </p:txBody>
      </p:sp>
      <p:sp>
        <p:nvSpPr>
          <p:cNvPr id="4" name="Title 3"/>
          <p:cNvSpPr>
            <a:spLocks noGrp="1"/>
          </p:cNvSpPr>
          <p:nvPr>
            <p:ph type="title"/>
          </p:nvPr>
        </p:nvSpPr>
        <p:spPr/>
        <p:txBody>
          <a:bodyPr/>
          <a:lstStyle/>
          <a:p>
            <a:r>
              <a:rPr lang="en-US" smtClean="0"/>
              <a:t>Ví dụ</a:t>
            </a:r>
            <a:endParaRPr lang="en-US"/>
          </a:p>
        </p:txBody>
      </p:sp>
    </p:spTree>
    <p:extLst>
      <p:ext uri="{BB962C8B-B14F-4D97-AF65-F5344CB8AC3E}">
        <p14:creationId xmlns:p14="http://schemas.microsoft.com/office/powerpoint/2010/main" val="113288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57200" y="990600"/>
          <a:ext cx="8229600" cy="524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23</a:t>
            </a:fld>
            <a:endParaRPr lang="en-US"/>
          </a:p>
        </p:txBody>
      </p:sp>
      <p:sp>
        <p:nvSpPr>
          <p:cNvPr id="4" name="Title 3"/>
          <p:cNvSpPr>
            <a:spLocks noGrp="1"/>
          </p:cNvSpPr>
          <p:nvPr>
            <p:ph type="title"/>
          </p:nvPr>
        </p:nvSpPr>
        <p:spPr>
          <a:xfrm>
            <a:off x="685800" y="228600"/>
            <a:ext cx="7391400" cy="563562"/>
          </a:xfrm>
        </p:spPr>
        <p:txBody>
          <a:bodyPr/>
          <a:lstStyle/>
          <a:p>
            <a:r>
              <a:rPr lang="en-US" sz="2800" smtClean="0"/>
              <a:t>WEB TĨNH</a:t>
            </a:r>
            <a:endParaRPr lang="vi-VN" sz="2800"/>
          </a:p>
        </p:txBody>
      </p:sp>
    </p:spTree>
    <p:extLst>
      <p:ext uri="{BB962C8B-B14F-4D97-AF65-F5344CB8AC3E}">
        <p14:creationId xmlns:p14="http://schemas.microsoft.com/office/powerpoint/2010/main" val="115001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57200" y="1143001"/>
          <a:ext cx="8229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24</a:t>
            </a:fld>
            <a:endParaRPr lang="en-US"/>
          </a:p>
        </p:txBody>
      </p:sp>
      <p:sp>
        <p:nvSpPr>
          <p:cNvPr id="4" name="Title 3"/>
          <p:cNvSpPr>
            <a:spLocks noGrp="1"/>
          </p:cNvSpPr>
          <p:nvPr>
            <p:ph type="title"/>
          </p:nvPr>
        </p:nvSpPr>
        <p:spPr>
          <a:xfrm>
            <a:off x="685800" y="228600"/>
            <a:ext cx="7391400" cy="563562"/>
          </a:xfrm>
        </p:spPr>
        <p:txBody>
          <a:bodyPr/>
          <a:lstStyle/>
          <a:p>
            <a:r>
              <a:rPr lang="en-US" sz="2800" smtClean="0"/>
              <a:t>WEB ĐỘNG</a:t>
            </a:r>
            <a:endParaRPr lang="vi-VN" sz="2800"/>
          </a:p>
        </p:txBody>
      </p:sp>
      <p:sp>
        <p:nvSpPr>
          <p:cNvPr id="2" name="Flowchart: Magnetic Disk 1"/>
          <p:cNvSpPr/>
          <p:nvPr/>
        </p:nvSpPr>
        <p:spPr>
          <a:xfrm>
            <a:off x="2286000" y="4419600"/>
            <a:ext cx="1828800" cy="1676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CSDL</a:t>
            </a:r>
            <a:endParaRPr lang="vi-VN"/>
          </a:p>
        </p:txBody>
      </p:sp>
      <p:cxnSp>
        <p:nvCxnSpPr>
          <p:cNvPr id="7" name="Straight Arrow Connector 6"/>
          <p:cNvCxnSpPr>
            <a:endCxn id="2" idx="1"/>
          </p:cNvCxnSpPr>
          <p:nvPr/>
        </p:nvCxnSpPr>
        <p:spPr>
          <a:xfrm>
            <a:off x="3200400" y="3657600"/>
            <a:ext cx="0" cy="7620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800600" y="4419600"/>
            <a:ext cx="23622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lumMod val="75000"/>
                  </a:schemeClr>
                </a:solidFill>
              </a:rPr>
              <a:t>Member1…</a:t>
            </a:r>
          </a:p>
          <a:p>
            <a:pPr algn="ctr"/>
            <a:r>
              <a:rPr lang="en-US" smtClean="0">
                <a:solidFill>
                  <a:schemeClr val="tx1">
                    <a:lumMod val="75000"/>
                  </a:schemeClr>
                </a:solidFill>
              </a:rPr>
              <a:t>Member2…</a:t>
            </a:r>
            <a:endParaRPr lang="vi-VN">
              <a:solidFill>
                <a:schemeClr val="tx1">
                  <a:lumMod val="75000"/>
                </a:schemeClr>
              </a:solidFill>
            </a:endParaRPr>
          </a:p>
          <a:p>
            <a:pPr algn="ctr"/>
            <a:r>
              <a:rPr lang="en-US" smtClean="0">
                <a:solidFill>
                  <a:schemeClr val="tx1">
                    <a:lumMod val="75000"/>
                  </a:schemeClr>
                </a:solidFill>
              </a:rPr>
              <a:t>Member3…</a:t>
            </a:r>
            <a:endParaRPr lang="vi-VN">
              <a:solidFill>
                <a:schemeClr val="tx1">
                  <a:lumMod val="75000"/>
                </a:schemeClr>
              </a:solidFill>
            </a:endParaRPr>
          </a:p>
          <a:p>
            <a:pPr algn="ctr"/>
            <a:r>
              <a:rPr lang="en-US" smtClean="0">
                <a:solidFill>
                  <a:schemeClr val="tx1">
                    <a:lumMod val="75000"/>
                  </a:schemeClr>
                </a:solidFill>
              </a:rPr>
              <a:t>…</a:t>
            </a:r>
            <a:endParaRPr lang="vi-VN">
              <a:solidFill>
                <a:schemeClr val="tx1">
                  <a:lumMod val="75000"/>
                </a:schemeClr>
              </a:solidFill>
            </a:endParaRPr>
          </a:p>
        </p:txBody>
      </p:sp>
    </p:spTree>
    <p:extLst>
      <p:ext uri="{BB962C8B-B14F-4D97-AF65-F5344CB8AC3E}">
        <p14:creationId xmlns:p14="http://schemas.microsoft.com/office/powerpoint/2010/main" val="738371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
            </a:pPr>
            <a:r>
              <a:rPr lang="vi-VN" altLang="en-US" sz="2400">
                <a:latin typeface="+mj-lt"/>
              </a:rPr>
              <a:t>World Wide Web – WWW: là một hệ thống các máy chủ internet hỗ trợ các tài liệu định dạng bằng ngôn ngữ đánh dấu siêu văn </a:t>
            </a:r>
            <a:r>
              <a:rPr lang="vi-VN" altLang="en-US" sz="2400" smtClean="0">
                <a:latin typeface="+mj-lt"/>
              </a:rPr>
              <a:t>bản</a:t>
            </a:r>
            <a:endParaRPr lang="vi-VN" altLang="en-US" sz="2400">
              <a:latin typeface="+mj-lt"/>
            </a:endParaRPr>
          </a:p>
          <a:p>
            <a:pPr marL="0" indent="0">
              <a:buNone/>
            </a:pPr>
            <a:endParaRPr lang="en-US" sz="240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25</a:t>
            </a:fld>
            <a:endParaRPr lang="en-US"/>
          </a:p>
        </p:txBody>
      </p:sp>
      <p:sp>
        <p:nvSpPr>
          <p:cNvPr id="4" name="Title 3"/>
          <p:cNvSpPr>
            <a:spLocks noGrp="1"/>
          </p:cNvSpPr>
          <p:nvPr>
            <p:ph type="title"/>
          </p:nvPr>
        </p:nvSpPr>
        <p:spPr/>
        <p:txBody>
          <a:bodyPr/>
          <a:lstStyle/>
          <a:p>
            <a:r>
              <a:rPr lang="en-US" smtClean="0"/>
              <a:t>3. Các dịch vụ trên internet</a:t>
            </a: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b="5515"/>
          <a:stretch>
            <a:fillRect/>
          </a:stretch>
        </p:blipFill>
        <p:spPr bwMode="auto">
          <a:xfrm>
            <a:off x="1295400" y="2438400"/>
            <a:ext cx="6477000"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4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228725"/>
            <a:ext cx="8458200" cy="5248275"/>
          </a:xfrm>
        </p:spPr>
        <p:txBody>
          <a:bodyPr/>
          <a:lstStyle/>
          <a:p>
            <a:pPr marL="0" indent="0" eaLnBrk="1" hangingPunct="1">
              <a:buNone/>
            </a:pPr>
            <a:r>
              <a:rPr lang="vi-VN" altLang="en-US" b="1">
                <a:latin typeface="+mj-lt"/>
              </a:rPr>
              <a:t>Thư điện tử – Email (Electronic mail)</a:t>
            </a:r>
          </a:p>
          <a:p>
            <a:pPr lvl="1" eaLnBrk="1" hangingPunct="1"/>
            <a:r>
              <a:rPr lang="vi-VN" altLang="en-US" sz="2400">
                <a:latin typeface="+mj-lt"/>
              </a:rPr>
              <a:t>Là dịch vụ trao đổi các thông đi</a:t>
            </a:r>
            <a:r>
              <a:rPr lang="en-US" altLang="en-US" sz="2400">
                <a:latin typeface="+mj-lt"/>
              </a:rPr>
              <a:t>ệp</a:t>
            </a:r>
            <a:r>
              <a:rPr lang="vi-VN" altLang="en-US" sz="2400">
                <a:latin typeface="+mj-lt"/>
              </a:rPr>
              <a:t> qua mạng viễn thông</a:t>
            </a:r>
          </a:p>
          <a:p>
            <a:pPr lvl="1" eaLnBrk="1" hangingPunct="1"/>
            <a:r>
              <a:rPr lang="vi-VN" altLang="en-US" sz="2400">
                <a:latin typeface="+mj-lt"/>
              </a:rPr>
              <a:t>Sử dụng giao thức SMTP/POP3 để gởi/nhận email</a:t>
            </a:r>
          </a:p>
          <a:p>
            <a:pPr lvl="1" algn="l" eaLnBrk="1" hangingPunct="1"/>
            <a:r>
              <a:rPr lang="vi-VN" altLang="en-US" sz="2400">
                <a:latin typeface="+mj-lt"/>
              </a:rPr>
              <a:t>Địa chỉ email có dạng:  name@</a:t>
            </a:r>
            <a:r>
              <a:rPr lang="en-US" altLang="en-US" sz="2400">
                <a:latin typeface="+mj-lt"/>
              </a:rPr>
              <a:t>subdomain.</a:t>
            </a:r>
            <a:r>
              <a:rPr lang="vi-VN" altLang="en-US" sz="2400">
                <a:latin typeface="+mj-lt"/>
              </a:rPr>
              <a:t>domainame </a:t>
            </a:r>
            <a:br>
              <a:rPr lang="vi-VN" altLang="en-US" sz="2400">
                <a:latin typeface="+mj-lt"/>
              </a:rPr>
            </a:br>
            <a:r>
              <a:rPr lang="vi-VN" altLang="en-US" sz="2400">
                <a:latin typeface="+mj-lt"/>
              </a:rPr>
              <a:t>(VD: </a:t>
            </a:r>
            <a:r>
              <a:rPr lang="vi-VN" altLang="en-US" sz="2400">
                <a:latin typeface="+mj-lt"/>
                <a:hlinkClick r:id="rId2"/>
              </a:rPr>
              <a:t>a</a:t>
            </a:r>
            <a:r>
              <a:rPr lang="en-US" altLang="en-US" sz="2400">
                <a:latin typeface="+mj-lt"/>
                <a:hlinkClick r:id="rId2"/>
              </a:rPr>
              <a:t>dmin</a:t>
            </a:r>
            <a:r>
              <a:rPr lang="vi-VN" altLang="en-US" sz="2400">
                <a:latin typeface="+mj-lt"/>
                <a:hlinkClick r:id="rId2"/>
              </a:rPr>
              <a:t>@</a:t>
            </a:r>
            <a:r>
              <a:rPr lang="en-US" altLang="en-US" sz="2400">
                <a:latin typeface="+mj-lt"/>
                <a:hlinkClick r:id="rId2"/>
              </a:rPr>
              <a:t>cntp.edu.vn</a:t>
            </a:r>
            <a:r>
              <a:rPr lang="vi-VN" altLang="en-US" sz="2400">
                <a:latin typeface="+mj-lt"/>
              </a:rPr>
              <a:t> </a:t>
            </a:r>
            <a:r>
              <a:rPr lang="en-US" altLang="en-US" sz="2400">
                <a:latin typeface="+mj-lt"/>
              </a:rPr>
              <a:t>trong đó</a:t>
            </a:r>
            <a:r>
              <a:rPr lang="vi-VN" altLang="en-US" sz="2400">
                <a:latin typeface="+mj-lt"/>
              </a:rPr>
              <a:t> </a:t>
            </a:r>
            <a:r>
              <a:rPr lang="en-US" altLang="en-US" sz="2400">
                <a:latin typeface="+mj-lt"/>
              </a:rPr>
              <a:t>a</a:t>
            </a:r>
            <a:r>
              <a:rPr lang="vi-VN" altLang="en-US" sz="2400">
                <a:latin typeface="+mj-lt"/>
              </a:rPr>
              <a:t>d</a:t>
            </a:r>
            <a:r>
              <a:rPr lang="en-US" altLang="en-US" sz="2400">
                <a:latin typeface="+mj-lt"/>
              </a:rPr>
              <a:t>min</a:t>
            </a:r>
            <a:r>
              <a:rPr lang="vi-VN" altLang="en-US" sz="2400">
                <a:latin typeface="+mj-lt"/>
              </a:rPr>
              <a:t> – </a:t>
            </a:r>
            <a:r>
              <a:rPr lang="en-US" altLang="en-US" sz="2400">
                <a:latin typeface="+mj-lt"/>
              </a:rPr>
              <a:t>T</a:t>
            </a:r>
            <a:r>
              <a:rPr lang="vi-VN" altLang="en-US" sz="2400">
                <a:latin typeface="+mj-lt"/>
              </a:rPr>
              <a:t>ên tài khoản email, </a:t>
            </a:r>
            <a:r>
              <a:rPr lang="en-US" altLang="en-US" sz="2400">
                <a:latin typeface="+mj-lt"/>
              </a:rPr>
              <a:t>cntp.edu.vn</a:t>
            </a:r>
            <a:r>
              <a:rPr lang="vi-VN" altLang="en-US" sz="2400">
                <a:latin typeface="+mj-lt"/>
              </a:rPr>
              <a:t> – tên miền)</a:t>
            </a:r>
          </a:p>
          <a:p>
            <a:pPr lvl="1" eaLnBrk="1" hangingPunct="1"/>
            <a:r>
              <a:rPr lang="vi-VN" altLang="en-US" sz="2400">
                <a:latin typeface="+mj-lt"/>
              </a:rPr>
              <a:t>Được quản lý bởi Mail Server</a:t>
            </a:r>
          </a:p>
          <a:p>
            <a:pPr marL="0" indent="0" eaLnBrk="1" hangingPunct="1">
              <a:buNone/>
            </a:pPr>
            <a:r>
              <a:rPr lang="vi-VN" altLang="en-US" b="1">
                <a:latin typeface="+mj-lt"/>
              </a:rPr>
              <a:t>Truyền, tải tập tin</a:t>
            </a:r>
            <a:r>
              <a:rPr lang="en-US" altLang="en-US" b="1">
                <a:latin typeface="+mj-lt"/>
              </a:rPr>
              <a:t> (</a:t>
            </a:r>
            <a:r>
              <a:rPr lang="vi-VN" altLang="en-US" b="1">
                <a:latin typeface="+mj-lt"/>
              </a:rPr>
              <a:t>FTP</a:t>
            </a:r>
            <a:r>
              <a:rPr lang="en-US" altLang="en-US" b="1">
                <a:latin typeface="+mj-lt"/>
              </a:rPr>
              <a:t>)</a:t>
            </a:r>
            <a:r>
              <a:rPr lang="vi-VN" altLang="en-US" b="1">
                <a:latin typeface="+mj-lt"/>
              </a:rPr>
              <a:t> – File Transfer Protocol</a:t>
            </a:r>
          </a:p>
          <a:p>
            <a:pPr lvl="1" eaLnBrk="1" hangingPunct="1"/>
            <a:r>
              <a:rPr lang="vi-VN" altLang="en-US" sz="2400">
                <a:latin typeface="+mj-lt"/>
              </a:rPr>
              <a:t>Là dịch vụ trao đổi các tập tin giữa các máy tính trên Internet</a:t>
            </a:r>
          </a:p>
          <a:p>
            <a:pPr marL="0" indent="0" eaLnBrk="1" hangingPunct="1">
              <a:buNone/>
            </a:pPr>
            <a:r>
              <a:rPr lang="vi-VN" altLang="en-US" b="1">
                <a:latin typeface="+mj-lt"/>
              </a:rPr>
              <a:t>Tán gẫu – Chat,...</a:t>
            </a:r>
          </a:p>
          <a:p>
            <a:endParaRPr lang="en-US">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26</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91619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2400" smtClean="0"/>
              <a:t>Tra cứu thông tin</a:t>
            </a:r>
          </a:p>
          <a:p>
            <a:pPr lvl="1" eaLnBrk="1" hangingPunct="1"/>
            <a:r>
              <a:rPr lang="vi-VN" altLang="en-US" sz="2400">
                <a:latin typeface="Times New Roman" panose="02020603050405020304" pitchFamily="18" charset="0"/>
                <a:hlinkClick r:id="rId2"/>
              </a:rPr>
              <a:t>www.google.com</a:t>
            </a:r>
            <a:endParaRPr lang="vi-VN" altLang="en-US" sz="2400">
              <a:latin typeface="Times New Roman" panose="02020603050405020304" pitchFamily="18" charset="0"/>
            </a:endParaRPr>
          </a:p>
          <a:p>
            <a:pPr lvl="1" eaLnBrk="1" hangingPunct="1"/>
            <a:r>
              <a:rPr lang="vi-VN" altLang="en-US" sz="2400">
                <a:latin typeface="Times New Roman" panose="02020603050405020304" pitchFamily="18" charset="0"/>
                <a:hlinkClick r:id="rId3"/>
              </a:rPr>
              <a:t>www.lycos.com</a:t>
            </a:r>
            <a:endParaRPr lang="vi-VN" altLang="en-US" sz="2400">
              <a:latin typeface="Times New Roman" panose="02020603050405020304" pitchFamily="18" charset="0"/>
            </a:endParaRPr>
          </a:p>
          <a:p>
            <a:pPr lvl="1" eaLnBrk="1" hangingPunct="1"/>
            <a:r>
              <a:rPr lang="vi-VN" altLang="en-US" sz="2400">
                <a:latin typeface="Times New Roman" panose="02020603050405020304" pitchFamily="18" charset="0"/>
                <a:hlinkClick r:id="rId4"/>
              </a:rPr>
              <a:t>www.altavista.com</a:t>
            </a:r>
            <a:endParaRPr lang="vi-VN" altLang="en-US" sz="2400">
              <a:latin typeface="Times New Roman" panose="02020603050405020304" pitchFamily="18" charset="0"/>
            </a:endParaRPr>
          </a:p>
          <a:p>
            <a:pPr lvl="1" eaLnBrk="1" hangingPunct="1"/>
            <a:r>
              <a:rPr lang="vi-VN" altLang="en-US" sz="2400">
                <a:latin typeface="Times New Roman" panose="02020603050405020304" pitchFamily="18" charset="0"/>
                <a:hlinkClick r:id="rId5"/>
              </a:rPr>
              <a:t>www.researchindex.com</a:t>
            </a:r>
            <a:r>
              <a:rPr lang="en-US" altLang="en-US" sz="2400">
                <a:latin typeface="Times New Roman" panose="02020603050405020304" pitchFamily="18" charset="0"/>
              </a:rPr>
              <a:t> </a:t>
            </a:r>
            <a:endParaRPr lang="en-US" altLang="en-US" sz="2400" smtClean="0">
              <a:latin typeface="Times New Roman" panose="02020603050405020304" pitchFamily="18" charset="0"/>
            </a:endParaRPr>
          </a:p>
          <a:p>
            <a:pPr marL="457200" lvl="1" indent="0" eaLnBrk="1" hangingPunct="1">
              <a:buNone/>
            </a:pPr>
            <a:r>
              <a:rPr lang="en-US" altLang="en-US" sz="2400" smtClean="0">
                <a:latin typeface="Times New Roman" panose="02020603050405020304" pitchFamily="18" charset="0"/>
              </a:rPr>
              <a:t>(</a:t>
            </a:r>
            <a:r>
              <a:rPr lang="en-US" altLang="en-US" sz="2400">
                <a:latin typeface="Times New Roman" panose="02020603050405020304" pitchFamily="18" charset="0"/>
              </a:rPr>
              <a:t>tra cứu bài báo khoa </a:t>
            </a:r>
            <a:r>
              <a:rPr lang="en-US" altLang="en-US" sz="2400" smtClean="0">
                <a:latin typeface="Times New Roman" panose="02020603050405020304" pitchFamily="18" charset="0"/>
              </a:rPr>
              <a:t>học)</a:t>
            </a:r>
          </a:p>
          <a:p>
            <a:pPr marL="171450" indent="0" eaLnBrk="1" hangingPunct="1">
              <a:buNone/>
            </a:pPr>
            <a:r>
              <a:rPr lang="en-US" altLang="en-US" sz="2400" smtClean="0">
                <a:latin typeface="+mj-lt"/>
              </a:rPr>
              <a:t>Tin tức, thông tin tổng hợp</a:t>
            </a:r>
            <a:endParaRPr lang="vi-VN" altLang="en-US" sz="2400">
              <a:latin typeface="+mj-lt"/>
            </a:endParaRPr>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27</a:t>
            </a:fld>
            <a:endParaRPr lang="en-US"/>
          </a:p>
        </p:txBody>
      </p:sp>
      <p:sp>
        <p:nvSpPr>
          <p:cNvPr id="4" name="Title 3"/>
          <p:cNvSpPr>
            <a:spLocks noGrp="1"/>
          </p:cNvSpPr>
          <p:nvPr>
            <p:ph type="title"/>
          </p:nvPr>
        </p:nvSpPr>
        <p:spPr/>
        <p:txBody>
          <a:bodyPr/>
          <a:lstStyle/>
          <a:p>
            <a:endParaRPr lang="en-US"/>
          </a:p>
        </p:txBody>
      </p:sp>
      <p:pic>
        <p:nvPicPr>
          <p:cNvPr id="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4838700" y="1295399"/>
            <a:ext cx="3760494" cy="2240141"/>
          </a:xfrm>
          <a:prstGeom prst="rect">
            <a:avLst/>
          </a:prstGeom>
          <a:noFill/>
        </p:spPr>
      </p:pic>
      <p:pic>
        <p:nvPicPr>
          <p:cNvPr id="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4821238" y="3733800"/>
            <a:ext cx="3796392" cy="2362200"/>
          </a:xfrm>
          <a:prstGeom prst="rect">
            <a:avLst/>
          </a:prstGeom>
          <a:noFill/>
        </p:spPr>
      </p:pic>
    </p:spTree>
    <p:extLst>
      <p:ext uri="{BB962C8B-B14F-4D97-AF65-F5344CB8AC3E}">
        <p14:creationId xmlns:p14="http://schemas.microsoft.com/office/powerpoint/2010/main" val="2652612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76326"/>
            <a:ext cx="5867400" cy="5248275"/>
          </a:xfrm>
        </p:spPr>
        <p:txBody>
          <a:bodyPr/>
          <a:lstStyle/>
          <a:p>
            <a:pPr marL="0" indent="0" eaLnBrk="1" hangingPunct="1">
              <a:buNone/>
            </a:pPr>
            <a:r>
              <a:rPr lang="en-US" altLang="en-US">
                <a:latin typeface="+mj-lt"/>
              </a:rPr>
              <a:t>Nghiên cứu, khoa học, giáo dục</a:t>
            </a:r>
            <a:endParaRPr lang="vi-VN" altLang="en-US">
              <a:latin typeface="+mj-lt"/>
            </a:endParaRPr>
          </a:p>
          <a:p>
            <a:pPr lvl="1" eaLnBrk="1" hangingPunct="1"/>
            <a:r>
              <a:rPr lang="en-US" altLang="en-US" sz="1800">
                <a:latin typeface="+mj-lt"/>
                <a:hlinkClick r:id="rId2"/>
              </a:rPr>
              <a:t>www.codeproject.com</a:t>
            </a:r>
            <a:endParaRPr lang="en-US" altLang="en-US" sz="1800">
              <a:latin typeface="+mj-lt"/>
            </a:endParaRPr>
          </a:p>
          <a:p>
            <a:pPr lvl="1" eaLnBrk="1" hangingPunct="1"/>
            <a:r>
              <a:rPr lang="en-US" altLang="en-US" sz="1800">
                <a:latin typeface="+mj-lt"/>
                <a:hlinkClick r:id="rId3"/>
              </a:rPr>
              <a:t>http://msdn.microsoft.com</a:t>
            </a:r>
            <a:endParaRPr lang="en-US" altLang="en-US" sz="1800">
              <a:latin typeface="+mj-lt"/>
            </a:endParaRPr>
          </a:p>
          <a:p>
            <a:pPr lvl="1" eaLnBrk="1" hangingPunct="1"/>
            <a:r>
              <a:rPr lang="en-US" altLang="en-US" sz="1800">
                <a:latin typeface="+mj-lt"/>
                <a:hlinkClick r:id="rId4"/>
              </a:rPr>
              <a:t>www.programmersheaven.com</a:t>
            </a:r>
            <a:endParaRPr lang="vi-VN" altLang="en-US" sz="1800">
              <a:latin typeface="+mj-lt"/>
            </a:endParaRPr>
          </a:p>
          <a:p>
            <a:pPr marL="0" indent="0" eaLnBrk="1" hangingPunct="1">
              <a:buNone/>
            </a:pPr>
            <a:r>
              <a:rPr lang="en-US" altLang="en-US">
                <a:latin typeface="+mj-lt"/>
              </a:rPr>
              <a:t>Mua bán trực tuyến</a:t>
            </a:r>
          </a:p>
          <a:p>
            <a:pPr lvl="1" algn="l" eaLnBrk="1" hangingPunct="1"/>
            <a:r>
              <a:rPr lang="en-US" altLang="en-US" sz="1800">
                <a:latin typeface="+mj-lt"/>
              </a:rPr>
              <a:t>Amazon (mua bán sách): </a:t>
            </a:r>
            <a:br>
              <a:rPr lang="en-US" altLang="en-US" sz="1800">
                <a:latin typeface="+mj-lt"/>
              </a:rPr>
            </a:br>
            <a:r>
              <a:rPr lang="en-US" altLang="en-US" sz="1800">
                <a:latin typeface="+mj-lt"/>
                <a:hlinkClick r:id="rId5"/>
              </a:rPr>
              <a:t>www.amazon.com</a:t>
            </a:r>
            <a:endParaRPr lang="en-US" altLang="en-US" sz="1800">
              <a:latin typeface="+mj-lt"/>
            </a:endParaRPr>
          </a:p>
          <a:p>
            <a:pPr lvl="1" algn="l" eaLnBrk="1" hangingPunct="1"/>
            <a:r>
              <a:rPr lang="en-US" altLang="en-US" sz="1800">
                <a:latin typeface="+mj-lt"/>
              </a:rPr>
              <a:t>eBay (đấu giá)</a:t>
            </a:r>
            <a:br>
              <a:rPr lang="en-US" altLang="en-US" sz="1800">
                <a:latin typeface="+mj-lt"/>
              </a:rPr>
            </a:br>
            <a:r>
              <a:rPr lang="en-US" altLang="en-US" sz="1800">
                <a:latin typeface="+mj-lt"/>
                <a:hlinkClick r:id="rId6"/>
              </a:rPr>
              <a:t>www.ebay.com</a:t>
            </a:r>
            <a:endParaRPr lang="en-US" altLang="en-US" sz="1800">
              <a:latin typeface="+mj-lt"/>
            </a:endParaRPr>
          </a:p>
          <a:p>
            <a:pPr lvl="1" algn="l" eaLnBrk="1" hangingPunct="1"/>
            <a:r>
              <a:rPr lang="en-US" altLang="en-US" sz="1800" smtClean="0">
                <a:latin typeface="+mj-lt"/>
              </a:rPr>
              <a:t>Trang TMDT</a:t>
            </a:r>
            <a:endParaRPr lang="en-US" altLang="en-US" sz="1800">
              <a:latin typeface="+mj-lt"/>
            </a:endParaRPr>
          </a:p>
          <a:p>
            <a:pPr marL="0" indent="0">
              <a:buNone/>
            </a:pPr>
            <a:endParaRPr lang="en-US">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28</a:t>
            </a:fld>
            <a:endParaRPr lang="en-US"/>
          </a:p>
        </p:txBody>
      </p:sp>
      <p:sp>
        <p:nvSpPr>
          <p:cNvPr id="4" name="Title 3"/>
          <p:cNvSpPr>
            <a:spLocks noGrp="1"/>
          </p:cNvSpPr>
          <p:nvPr>
            <p:ph type="title"/>
          </p:nvPr>
        </p:nvSpPr>
        <p:spPr/>
        <p:txBody>
          <a:bodyPr/>
          <a:lstStyle/>
          <a:p>
            <a:endParaRPr lang="en-US"/>
          </a:p>
        </p:txBody>
      </p:sp>
      <p:pic>
        <p:nvPicPr>
          <p:cNvPr id="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a:xfrm>
            <a:off x="4687888" y="1646238"/>
            <a:ext cx="3476625" cy="2254250"/>
          </a:xfrm>
          <a:prstGeom prst="rect">
            <a:avLst/>
          </a:prstGeom>
          <a:noFill/>
        </p:spPr>
      </p:pic>
      <p:pic>
        <p:nvPicPr>
          <p:cNvPr id="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4692650" y="4016375"/>
            <a:ext cx="3459163" cy="2249488"/>
          </a:xfrm>
          <a:prstGeom prst="rect">
            <a:avLst/>
          </a:prstGeom>
          <a:noFill/>
        </p:spPr>
      </p:pic>
    </p:spTree>
    <p:extLst>
      <p:ext uri="{BB962C8B-B14F-4D97-AF65-F5344CB8AC3E}">
        <p14:creationId xmlns:p14="http://schemas.microsoft.com/office/powerpoint/2010/main" val="4143475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eaLnBrk="1" hangingPunct="1">
              <a:buNone/>
            </a:pPr>
            <a:r>
              <a:rPr lang="en-US" altLang="en-US" sz="2400">
                <a:latin typeface="+mj-lt"/>
              </a:rPr>
              <a:t>Download Website Offline</a:t>
            </a:r>
          </a:p>
          <a:p>
            <a:pPr lvl="1" eaLnBrk="1" hangingPunct="1"/>
            <a:r>
              <a:rPr lang="en-US" altLang="en-US" sz="2400">
                <a:latin typeface="+mj-lt"/>
              </a:rPr>
              <a:t>Cho phép download website về và truy cập offline</a:t>
            </a:r>
          </a:p>
          <a:p>
            <a:pPr lvl="1" eaLnBrk="1" hangingPunct="1"/>
            <a:r>
              <a:rPr lang="en-US" altLang="en-US" sz="2400">
                <a:latin typeface="+mj-lt"/>
              </a:rPr>
              <a:t>Teleport Pro – </a:t>
            </a:r>
            <a:r>
              <a:rPr lang="en-US" altLang="en-US" sz="2400">
                <a:latin typeface="+mj-lt"/>
                <a:hlinkClick r:id="rId2"/>
              </a:rPr>
              <a:t>http://www.tenmax.com</a:t>
            </a:r>
            <a:endParaRPr lang="en-US" altLang="en-US" sz="2400">
              <a:latin typeface="+mj-lt"/>
            </a:endParaRPr>
          </a:p>
          <a:p>
            <a:pPr lvl="1" algn="l" eaLnBrk="1" hangingPunct="1"/>
            <a:r>
              <a:rPr lang="en-US" altLang="en-US" sz="2400">
                <a:latin typeface="+mj-lt"/>
              </a:rPr>
              <a:t>Offline Explorer Enterprise - </a:t>
            </a:r>
            <a:r>
              <a:rPr lang="en-US" altLang="en-US" sz="2400">
                <a:latin typeface="+mj-lt"/>
                <a:hlinkClick r:id="rId3"/>
              </a:rPr>
              <a:t>http://</a:t>
            </a:r>
            <a:r>
              <a:rPr lang="en-US" altLang="en-US" sz="2400" smtClean="0">
                <a:latin typeface="+mj-lt"/>
                <a:hlinkClick r:id="rId3"/>
              </a:rPr>
              <a:t>www.metaproducts.com</a:t>
            </a:r>
            <a:endParaRPr lang="en-US" altLang="en-US" sz="2400" smtClean="0">
              <a:latin typeface="+mj-lt"/>
            </a:endParaRPr>
          </a:p>
          <a:p>
            <a:pPr marL="0" indent="0" eaLnBrk="1" hangingPunct="1">
              <a:buNone/>
            </a:pPr>
            <a:r>
              <a:rPr lang="en-US" altLang="en-US" sz="2400" smtClean="0">
                <a:latin typeface="+mj-lt"/>
              </a:rPr>
              <a:t>Download File</a:t>
            </a:r>
          </a:p>
          <a:p>
            <a:pPr lvl="1" eaLnBrk="1" hangingPunct="1"/>
            <a:r>
              <a:rPr lang="en-US" altLang="en-US" sz="2400" smtClean="0">
                <a:latin typeface="+mj-lt"/>
              </a:rPr>
              <a:t>FlashGet </a:t>
            </a:r>
            <a:r>
              <a:rPr lang="en-US" altLang="en-US" sz="2400">
                <a:latin typeface="+mj-lt"/>
              </a:rPr>
              <a:t>– </a:t>
            </a:r>
            <a:r>
              <a:rPr lang="en-US" altLang="en-US" sz="2400">
                <a:latin typeface="+mj-lt"/>
                <a:hlinkClick r:id="rId4"/>
              </a:rPr>
              <a:t>www.flashget.com</a:t>
            </a:r>
            <a:r>
              <a:rPr lang="en-US" altLang="en-US" sz="2400">
                <a:latin typeface="+mj-lt"/>
              </a:rPr>
              <a:t> </a:t>
            </a:r>
          </a:p>
          <a:p>
            <a:pPr lvl="1" eaLnBrk="1" hangingPunct="1"/>
            <a:r>
              <a:rPr lang="en-US" altLang="en-US" sz="2400">
                <a:latin typeface="+mj-lt"/>
              </a:rPr>
              <a:t>GetRight - </a:t>
            </a:r>
            <a:r>
              <a:rPr lang="en-US" altLang="en-US" sz="2400">
                <a:latin typeface="+mj-lt"/>
                <a:hlinkClick r:id="rId5"/>
              </a:rPr>
              <a:t>www.getright.com</a:t>
            </a:r>
            <a:endParaRPr lang="en-US" altLang="en-US" sz="2400">
              <a:latin typeface="+mj-lt"/>
            </a:endParaRPr>
          </a:p>
          <a:p>
            <a:pPr marL="0" indent="0" eaLnBrk="1" hangingPunct="1">
              <a:buNone/>
            </a:pPr>
            <a:r>
              <a:rPr lang="en-US" altLang="en-US" sz="2400">
                <a:latin typeface="+mj-lt"/>
              </a:rPr>
              <a:t>Tìm kiếm</a:t>
            </a:r>
          </a:p>
          <a:p>
            <a:pPr lvl="1" eaLnBrk="1" hangingPunct="1"/>
            <a:r>
              <a:rPr lang="en-US" altLang="en-US" sz="2400">
                <a:latin typeface="+mj-lt"/>
              </a:rPr>
              <a:t>Copernic – </a:t>
            </a:r>
            <a:r>
              <a:rPr lang="en-US" altLang="en-US" sz="2400">
                <a:latin typeface="+mj-lt"/>
                <a:hlinkClick r:id="rId6"/>
              </a:rPr>
              <a:t>www.copernic.com</a:t>
            </a:r>
            <a:r>
              <a:rPr lang="en-US" altLang="en-US" sz="2400">
                <a:latin typeface="+mj-lt"/>
              </a:rPr>
              <a:t>: Hỗ trợ tìm kiếm thông minh trên nhiều Search Engine cùng lúc, và loại bỏ kết quả trùng</a:t>
            </a:r>
          </a:p>
          <a:p>
            <a:pPr marL="0" indent="0">
              <a:buNone/>
            </a:pPr>
            <a:endParaRPr lang="en-US" sz="240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29</a:t>
            </a:fld>
            <a:endParaRPr lang="en-US"/>
          </a:p>
        </p:txBody>
      </p:sp>
      <p:sp>
        <p:nvSpPr>
          <p:cNvPr id="4" name="Title 3"/>
          <p:cNvSpPr>
            <a:spLocks noGrp="1"/>
          </p:cNvSpPr>
          <p:nvPr>
            <p:ph type="title"/>
          </p:nvPr>
        </p:nvSpPr>
        <p:spPr/>
        <p:txBody>
          <a:bodyPr/>
          <a:lstStyle/>
          <a:p>
            <a:r>
              <a:rPr lang="en-US" smtClean="0"/>
              <a:t>4. Khai thác tài nguyên</a:t>
            </a:r>
            <a:endParaRPr lang="en-US"/>
          </a:p>
        </p:txBody>
      </p:sp>
    </p:spTree>
    <p:extLst>
      <p:ext uri="{BB962C8B-B14F-4D97-AF65-F5344CB8AC3E}">
        <p14:creationId xmlns:p14="http://schemas.microsoft.com/office/powerpoint/2010/main" val="43761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457200" y="1219200"/>
            <a:ext cx="8305800" cy="5181600"/>
          </a:xfrm>
        </p:spPr>
        <p:txBody>
          <a:bodyPr/>
          <a:lstStyle/>
          <a:p>
            <a:pPr>
              <a:lnSpc>
                <a:spcPct val="150000"/>
              </a:lnSpc>
              <a:spcBef>
                <a:spcPts val="0"/>
              </a:spcBef>
              <a:buFont typeface="Arial" pitchFamily="34" charset="0"/>
              <a:buChar char="•"/>
            </a:pPr>
            <a:r>
              <a:rPr lang="en-US" sz="2400"/>
              <a:t>[1] Web Programming with HTML5, CSS, and JavaScript by John Dean (z-lib.org</a:t>
            </a:r>
            <a:r>
              <a:rPr lang="en-US" sz="2400" smtClean="0"/>
              <a:t>)</a:t>
            </a:r>
            <a:endParaRPr lang="vi-VN" sz="2400"/>
          </a:p>
          <a:p>
            <a:pPr>
              <a:lnSpc>
                <a:spcPct val="150000"/>
              </a:lnSpc>
              <a:spcBef>
                <a:spcPts val="0"/>
              </a:spcBef>
              <a:buFont typeface="Arial" pitchFamily="34" charset="0"/>
              <a:buChar char="•"/>
            </a:pPr>
            <a:r>
              <a:rPr lang="en-US" sz="2400"/>
              <a:t>[2] Khoa Công nghệ Thông tin, Bài giảng </a:t>
            </a:r>
            <a:r>
              <a:rPr lang="en-US" sz="2400" smtClean="0"/>
              <a:t>Thiết kế Web, </a:t>
            </a:r>
            <a:r>
              <a:rPr lang="en-US" sz="2400"/>
              <a:t>Đại học Công nghiệp Thực phẩm </a:t>
            </a:r>
            <a:r>
              <a:rPr lang="en-US" sz="2400" smtClean="0"/>
              <a:t>TP.HCM, 2021.</a:t>
            </a:r>
            <a:endParaRPr lang="vi-VN" sz="2400"/>
          </a:p>
          <a:p>
            <a:pPr>
              <a:lnSpc>
                <a:spcPct val="150000"/>
              </a:lnSpc>
              <a:buFont typeface="Arial" pitchFamily="34" charset="0"/>
              <a:buChar char="•"/>
            </a:pPr>
            <a:r>
              <a:rPr lang="en-US" sz="2400" smtClean="0"/>
              <a:t>ASP.NET </a:t>
            </a:r>
            <a:r>
              <a:rPr lang="en-US" sz="2400" smtClean="0">
                <a:solidFill>
                  <a:srgbClr val="00B050"/>
                </a:solidFill>
              </a:rPr>
              <a:t>http://www.asp.net</a:t>
            </a:r>
          </a:p>
          <a:p>
            <a:pPr algn="l">
              <a:lnSpc>
                <a:spcPct val="150000"/>
              </a:lnSpc>
              <a:buFont typeface="Arial" pitchFamily="34" charset="0"/>
              <a:buChar char="•"/>
            </a:pPr>
            <a:r>
              <a:rPr lang="en-US" sz="2400"/>
              <a:t>HTML, CSS, </a:t>
            </a:r>
            <a:r>
              <a:rPr lang="en-US" sz="2400" smtClean="0"/>
              <a:t>JavaScript </a:t>
            </a:r>
            <a:r>
              <a:rPr lang="en-US" sz="2400">
                <a:solidFill>
                  <a:srgbClr val="00B050"/>
                </a:solidFill>
              </a:rPr>
              <a:t>ht</a:t>
            </a:r>
            <a:r>
              <a:rPr lang="en-US" sz="2400" smtClean="0">
                <a:solidFill>
                  <a:srgbClr val="00B050"/>
                </a:solidFill>
              </a:rPr>
              <a:t>tp://www.w3schools.com</a:t>
            </a:r>
            <a:endParaRPr lang="en-US" sz="2400">
              <a:solidFill>
                <a:srgbClr val="00B050"/>
              </a:solidFill>
            </a:endParaRPr>
          </a:p>
          <a:p>
            <a:pPr>
              <a:lnSpc>
                <a:spcPct val="150000"/>
              </a:lnSpc>
              <a:buFont typeface="Arial" pitchFamily="34" charset="0"/>
              <a:buChar char="•"/>
            </a:pPr>
            <a:r>
              <a:rPr lang="en-US" sz="2400"/>
              <a:t>CSS </a:t>
            </a:r>
            <a:r>
              <a:rPr lang="en-US" sz="2400" smtClean="0"/>
              <a:t>Layout </a:t>
            </a:r>
            <a:r>
              <a:rPr lang="en-US" sz="2400" smtClean="0">
                <a:solidFill>
                  <a:srgbClr val="00B050"/>
                </a:solidFill>
              </a:rPr>
              <a:t>http://www.learnlayout.com</a:t>
            </a:r>
            <a:endParaRPr lang="en-US" sz="2400">
              <a:solidFill>
                <a:srgbClr val="00B050"/>
              </a:solidFill>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a:t>
            </a:fld>
            <a:endParaRPr lang="en-US"/>
          </a:p>
        </p:txBody>
      </p:sp>
      <p:sp>
        <p:nvSpPr>
          <p:cNvPr id="7" name="Title 3"/>
          <p:cNvSpPr>
            <a:spLocks noGrp="1"/>
          </p:cNvSpPr>
          <p:nvPr>
            <p:ph type="title"/>
          </p:nvPr>
        </p:nvSpPr>
        <p:spPr/>
        <p:txBody>
          <a:bodyPr/>
          <a:lstStyle/>
          <a:p>
            <a:r>
              <a:rPr lang="en-US" smtClean="0"/>
              <a:t>TÀI LIỆU THAM KHẢO</a:t>
            </a:r>
            <a:endParaRPr lang="vi-VN"/>
          </a:p>
        </p:txBody>
      </p:sp>
    </p:spTree>
    <p:extLst>
      <p:ext uri="{BB962C8B-B14F-4D97-AF65-F5344CB8AC3E}">
        <p14:creationId xmlns:p14="http://schemas.microsoft.com/office/powerpoint/2010/main" val="14095010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1905000" y="2819400"/>
            <a:ext cx="5867400" cy="3048001"/>
          </a:xfrm>
        </p:spPr>
        <p:txBody>
          <a:bodyPr/>
          <a:lstStyle/>
          <a:p>
            <a:pPr eaLnBrk="1" hangingPunct="1">
              <a:lnSpc>
                <a:spcPct val="150000"/>
              </a:lnSpc>
              <a:buSzTx/>
              <a:buFont typeface="+mj-lt"/>
              <a:buAutoNum type="arabicPeriod"/>
            </a:pPr>
            <a:r>
              <a:rPr lang="vi-VN" altLang="en-US" sz="2400">
                <a:latin typeface="+mj-lt"/>
              </a:rPr>
              <a:t>Giới thiệu lịch sử</a:t>
            </a:r>
          </a:p>
          <a:p>
            <a:pPr eaLnBrk="1" hangingPunct="1">
              <a:lnSpc>
                <a:spcPct val="150000"/>
              </a:lnSpc>
              <a:buSzTx/>
              <a:buFont typeface="+mj-lt"/>
              <a:buAutoNum type="arabicPeriod"/>
            </a:pPr>
            <a:r>
              <a:rPr lang="vi-VN" altLang="en-US" sz="2400">
                <a:latin typeface="+mj-lt"/>
              </a:rPr>
              <a:t>Các khái niệm căn bản</a:t>
            </a:r>
          </a:p>
          <a:p>
            <a:pPr eaLnBrk="1" hangingPunct="1">
              <a:lnSpc>
                <a:spcPct val="150000"/>
              </a:lnSpc>
              <a:buSzTx/>
              <a:buFont typeface="+mj-lt"/>
              <a:buAutoNum type="arabicPeriod"/>
            </a:pPr>
            <a:r>
              <a:rPr lang="en-US" altLang="en-US" sz="2400">
                <a:latin typeface="+mj-lt"/>
              </a:rPr>
              <a:t>Các dịch vụ cơ bản của Internet</a:t>
            </a:r>
          </a:p>
          <a:p>
            <a:pPr eaLnBrk="1" hangingPunct="1">
              <a:lnSpc>
                <a:spcPct val="150000"/>
              </a:lnSpc>
              <a:buSzTx/>
              <a:buFont typeface="+mj-lt"/>
              <a:buAutoNum type="arabicPeriod"/>
            </a:pPr>
            <a:r>
              <a:rPr lang="en-US" altLang="en-US" sz="2400">
                <a:latin typeface="+mj-lt"/>
              </a:rPr>
              <a:t>Khai thác tài nguyên trên Internet</a:t>
            </a:r>
          </a:p>
          <a:p>
            <a:pPr marL="0" indent="0">
              <a:lnSpc>
                <a:spcPct val="150000"/>
              </a:lnSpc>
              <a:buNone/>
            </a:pPr>
            <a:endParaRPr lang="en-US" sz="2400">
              <a:latin typeface="+mj-lt"/>
            </a:endParaRPr>
          </a:p>
          <a:p>
            <a:pPr marL="0" indent="0">
              <a:lnSpc>
                <a:spcPct val="150000"/>
              </a:lnSpc>
              <a:buNone/>
            </a:pPr>
            <a:endParaRPr lang="en-US" smtClean="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30</a:t>
            </a:fld>
            <a:endParaRPr lang="en-US"/>
          </a:p>
        </p:txBody>
      </p:sp>
      <p:sp>
        <p:nvSpPr>
          <p:cNvPr id="5" name="Rectangle 4"/>
          <p:cNvSpPr/>
          <p:nvPr/>
        </p:nvSpPr>
        <p:spPr>
          <a:xfrm>
            <a:off x="152400" y="1097340"/>
            <a:ext cx="8763000" cy="1261884"/>
          </a:xfrm>
          <a:prstGeom prst="rect">
            <a:avLst/>
          </a:prstGeom>
        </p:spPr>
        <p:txBody>
          <a:bodyPr wrap="square">
            <a:spAutoFit/>
          </a:bodyPr>
          <a:lstStyle/>
          <a:p>
            <a:pPr marL="0" indent="0">
              <a:lnSpc>
                <a:spcPct val="150000"/>
              </a:lnSpc>
              <a:buNone/>
            </a:pPr>
            <a:r>
              <a:rPr lang="en-US" sz="2400" b="1" u="sng"/>
              <a:t>Chương </a:t>
            </a:r>
            <a:r>
              <a:rPr lang="en-US" sz="2400" b="1" u="sng" smtClean="0"/>
              <a:t>2. </a:t>
            </a:r>
            <a:endParaRPr lang="en-US" sz="2400" b="1" u="sng"/>
          </a:p>
          <a:p>
            <a:pPr marL="0" indent="0" algn="ctr">
              <a:lnSpc>
                <a:spcPts val="4800"/>
              </a:lnSpc>
              <a:buNone/>
            </a:pPr>
            <a:r>
              <a:rPr lang="en-US" sz="4000" b="1" smtClean="0">
                <a:solidFill>
                  <a:srgbClr val="FF0000"/>
                </a:solidFill>
              </a:rPr>
              <a:t>HTML</a:t>
            </a:r>
            <a:endParaRPr lang="en-US" sz="4000" b="1">
              <a:solidFill>
                <a:srgbClr val="FF0000"/>
              </a:solidFill>
            </a:endParaRPr>
          </a:p>
        </p:txBody>
      </p:sp>
    </p:spTree>
    <p:extLst>
      <p:ext uri="{BB962C8B-B14F-4D97-AF65-F5344CB8AC3E}">
        <p14:creationId xmlns:p14="http://schemas.microsoft.com/office/powerpoint/2010/main" val="40798797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382000" cy="5095874"/>
          </a:xfrm>
        </p:spPr>
        <p:txBody>
          <a:bodyPr/>
          <a:lstStyle/>
          <a:p>
            <a:pPr marL="365760" indent="-256032" eaLnBrk="1" fontAlgn="auto" hangingPunct="1">
              <a:spcAft>
                <a:spcPts val="0"/>
              </a:spcAft>
              <a:buFont typeface="Wingdings 3"/>
              <a:buChar char=""/>
              <a:defRPr/>
            </a:pPr>
            <a:r>
              <a:rPr lang="en-US" sz="2400">
                <a:latin typeface="+mj-lt"/>
              </a:rPr>
              <a:t>HTML (Hyper Text Markup Language - Ngôn ngữ đánh dấu siêu văn bản)</a:t>
            </a:r>
          </a:p>
          <a:p>
            <a:pPr marL="365760" indent="-256032" eaLnBrk="1" fontAlgn="auto" hangingPunct="1">
              <a:spcAft>
                <a:spcPts val="0"/>
              </a:spcAft>
              <a:buFont typeface="Wingdings 3"/>
              <a:buChar char=""/>
              <a:defRPr/>
            </a:pPr>
            <a:r>
              <a:rPr lang="en-US" sz="2400">
                <a:latin typeface="+mj-lt"/>
              </a:rPr>
              <a:t>Là một ngôn ngữ dùng để xây dựng một trang Web. </a:t>
            </a:r>
          </a:p>
          <a:p>
            <a:pPr marL="365760" indent="-256032" eaLnBrk="1" fontAlgn="auto" hangingPunct="1">
              <a:spcAft>
                <a:spcPts val="0"/>
              </a:spcAft>
              <a:buFont typeface="Wingdings 3"/>
              <a:buChar char=""/>
              <a:defRPr/>
            </a:pPr>
            <a:r>
              <a:rPr lang="en-US" sz="2400">
                <a:latin typeface="+mj-lt"/>
              </a:rPr>
              <a:t>Chứa các thành phần định dạng để báo cho trình duyệt Web biết cách để hiển thị một trang Web.</a:t>
            </a:r>
          </a:p>
          <a:p>
            <a:pPr marL="365760" indent="-256032" eaLnBrk="1" fontAlgn="auto" hangingPunct="1">
              <a:spcAft>
                <a:spcPts val="0"/>
              </a:spcAft>
              <a:buFont typeface="Wingdings 3"/>
              <a:buChar char=""/>
              <a:defRPr/>
            </a:pPr>
            <a:r>
              <a:rPr lang="en-US" sz="2400">
                <a:latin typeface="+mj-lt"/>
              </a:rPr>
              <a:t>Một trang web thông thường gồm có 2 thành phần chính:</a:t>
            </a:r>
          </a:p>
          <a:p>
            <a:pPr marL="621792" lvl="1" eaLnBrk="1" fontAlgn="auto" hangingPunct="1">
              <a:spcBef>
                <a:spcPts val="324"/>
              </a:spcBef>
              <a:spcAft>
                <a:spcPts val="0"/>
              </a:spcAft>
              <a:buFont typeface="Verdana"/>
              <a:buChar char="◦"/>
              <a:defRPr/>
            </a:pPr>
            <a:r>
              <a:rPr lang="en-US" sz="2000">
                <a:latin typeface="+mj-lt"/>
              </a:rPr>
              <a:t>Dữ liệu của trang web (văn bản, âm thanh, hình ảnh...)</a:t>
            </a:r>
          </a:p>
          <a:p>
            <a:pPr marL="621792" lvl="1" eaLnBrk="1" fontAlgn="auto" hangingPunct="1">
              <a:spcBef>
                <a:spcPts val="324"/>
              </a:spcBef>
              <a:spcAft>
                <a:spcPts val="0"/>
              </a:spcAft>
              <a:buFont typeface="Verdana"/>
              <a:buChar char="◦"/>
              <a:defRPr/>
            </a:pPr>
            <a:r>
              <a:rPr lang="en-US" sz="2000">
                <a:latin typeface="+mj-lt"/>
              </a:rPr>
              <a:t>Các thẻ (tag) HTML dùng để định dạng mô tả cách thức các dữ liệu ở trên hiển thị trên trình duyệt.</a:t>
            </a:r>
          </a:p>
          <a:p>
            <a:pPr marL="393192" lvl="1" indent="0" algn="l" eaLnBrk="1" fontAlgn="auto" hangingPunct="1">
              <a:spcBef>
                <a:spcPts val="324"/>
              </a:spcBef>
              <a:spcAft>
                <a:spcPts val="0"/>
              </a:spcAft>
              <a:buFont typeface="Verdana" pitchFamily="34" charset="0"/>
              <a:buNone/>
              <a:defRPr/>
            </a:pPr>
            <a:r>
              <a:rPr lang="vi-VN" sz="2000" smtClean="0">
                <a:latin typeface="+mj-lt"/>
              </a:rPr>
              <a:t>google </a:t>
            </a:r>
            <a:r>
              <a:rPr lang="en-US" sz="2000">
                <a:latin typeface="+mj-lt"/>
              </a:rPr>
              <a:t>“ </a:t>
            </a:r>
            <a:r>
              <a:rPr lang="vi-VN" sz="2000" smtClean="0">
                <a:latin typeface="+mj-lt"/>
              </a:rPr>
              <a:t>HTML </a:t>
            </a:r>
            <a:r>
              <a:rPr lang="vi-VN" sz="2000">
                <a:latin typeface="+mj-lt"/>
              </a:rPr>
              <a:t>tag b</a:t>
            </a:r>
            <a:r>
              <a:rPr lang="en-US" sz="2000">
                <a:latin typeface="+mj-lt"/>
              </a:rPr>
              <a:t> “ hoặc </a:t>
            </a:r>
            <a:r>
              <a:rPr lang="en-US" sz="2000">
                <a:latin typeface="+mj-lt"/>
                <a:hlinkClick r:id="rId3"/>
              </a:rPr>
              <a:t>http://www.w3schools.com/html/DEFAULT.asp</a:t>
            </a:r>
            <a:endParaRPr lang="en-US" sz="2000">
              <a:latin typeface="+mj-lt"/>
            </a:endParaRPr>
          </a:p>
          <a:p>
            <a:pPr marL="621792" lvl="1" eaLnBrk="1" fontAlgn="auto" hangingPunct="1">
              <a:spcBef>
                <a:spcPts val="324"/>
              </a:spcBef>
              <a:spcAft>
                <a:spcPts val="0"/>
              </a:spcAft>
              <a:buFont typeface="Verdana"/>
              <a:buChar char="◦"/>
              <a:defRPr/>
            </a:pPr>
            <a:r>
              <a:rPr lang="en-US" sz="2000" smtClean="0">
                <a:latin typeface="+mj-lt"/>
              </a:rPr>
              <a:t>Các </a:t>
            </a:r>
            <a:r>
              <a:rPr lang="en-US" sz="2000">
                <a:latin typeface="+mj-lt"/>
              </a:rPr>
              <a:t>thẻ không phân biệt chữ hoa hay chữ thường</a:t>
            </a:r>
          </a:p>
          <a:p>
            <a:pPr marL="336042" lvl="1" indent="0" eaLnBrk="1" fontAlgn="auto" hangingPunct="1">
              <a:spcBef>
                <a:spcPts val="324"/>
              </a:spcBef>
              <a:spcAft>
                <a:spcPts val="0"/>
              </a:spcAft>
              <a:buNone/>
              <a:defRPr/>
            </a:pPr>
            <a:r>
              <a:rPr lang="en-US" sz="2000">
                <a:latin typeface="+mj-lt"/>
              </a:rPr>
              <a:t> </a:t>
            </a:r>
            <a:r>
              <a:rPr lang="en-US" sz="2400">
                <a:latin typeface="+mj-lt"/>
              </a:rPr>
              <a:t>HTML</a:t>
            </a:r>
            <a:r>
              <a:rPr lang="en-US" sz="2000">
                <a:latin typeface="+mj-lt"/>
              </a:rPr>
              <a:t> file có thể được tạo từ một trình </a:t>
            </a:r>
            <a:r>
              <a:rPr lang="en-US" sz="2000" b="1">
                <a:latin typeface="+mj-lt"/>
              </a:rPr>
              <a:t>soạn thảo văn bản bất kỳ</a:t>
            </a:r>
            <a:r>
              <a:rPr lang="en-US" sz="2400">
                <a:latin typeface="+mj-lt"/>
              </a:rPr>
              <a:t> </a:t>
            </a:r>
          </a:p>
          <a:p>
            <a:pPr>
              <a:lnSpc>
                <a:spcPts val="3700"/>
              </a:lnSpc>
              <a:buFont typeface="Arial" pitchFamily="34" charset="0"/>
              <a:buChar char="•"/>
            </a:pPr>
            <a:endParaRPr lang="en-US" sz="2400">
              <a:latin typeface="+mj-lt"/>
            </a:endParaRPr>
          </a:p>
          <a:p>
            <a:pPr marL="0" indent="0">
              <a:lnSpc>
                <a:spcPts val="3700"/>
              </a:lnSpc>
              <a:buClr>
                <a:srgbClr val="FF0000"/>
              </a:buClr>
              <a:buNone/>
            </a:pPr>
            <a:endParaRPr lang="en-US" sz="2800" b="1" smtClean="0">
              <a:solidFill>
                <a:srgbClr val="FF0000"/>
              </a:solidFill>
              <a:latin typeface="+mj-lt"/>
            </a:endParaRPr>
          </a:p>
          <a:p>
            <a:pPr marL="0" indent="0">
              <a:lnSpc>
                <a:spcPct val="150000"/>
              </a:lnSpc>
              <a:buNone/>
            </a:pPr>
            <a:endParaRPr lang="en-US" sz="2400">
              <a:latin typeface="+mj-lt"/>
            </a:endParaRPr>
          </a:p>
          <a:p>
            <a:pPr marL="58738" indent="0">
              <a:lnSpc>
                <a:spcPts val="3700"/>
              </a:lnSpc>
              <a:buClr>
                <a:schemeClr val="tx1"/>
              </a:buClr>
              <a:buNone/>
            </a:pPr>
            <a:endParaRPr lang="en-US" sz="2800" smtClean="0">
              <a:latin typeface="+mj-lt"/>
            </a:endParaRPr>
          </a:p>
          <a:p>
            <a:pPr marL="58738" indent="0">
              <a:lnSpc>
                <a:spcPts val="3700"/>
              </a:lnSpc>
              <a:buClr>
                <a:schemeClr val="tx1"/>
              </a:buClr>
              <a:buNone/>
            </a:pPr>
            <a:endParaRPr lang="en-US" sz="2800" smtClean="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31</a:t>
            </a:fld>
            <a:endParaRPr lang="en-US"/>
          </a:p>
        </p:txBody>
      </p:sp>
      <p:sp>
        <p:nvSpPr>
          <p:cNvPr id="4" name="Title 3"/>
          <p:cNvSpPr>
            <a:spLocks noGrp="1"/>
          </p:cNvSpPr>
          <p:nvPr>
            <p:ph type="title"/>
          </p:nvPr>
        </p:nvSpPr>
        <p:spPr/>
        <p:txBody>
          <a:bodyPr/>
          <a:lstStyle/>
          <a:p>
            <a:r>
              <a:rPr lang="en-US" smtClean="0"/>
              <a:t>1. GIỚI THIỆU VỀ HTML</a:t>
            </a:r>
            <a:endParaRPr lang="vi-VN"/>
          </a:p>
        </p:txBody>
      </p:sp>
    </p:spTree>
    <p:extLst>
      <p:ext uri="{BB962C8B-B14F-4D97-AF65-F5344CB8AC3E}">
        <p14:creationId xmlns:p14="http://schemas.microsoft.com/office/powerpoint/2010/main" val="2586619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32</a:t>
            </a:fld>
            <a:endParaRPr lang="en-US"/>
          </a:p>
        </p:txBody>
      </p:sp>
      <p:sp>
        <p:nvSpPr>
          <p:cNvPr id="5" name="Title 3"/>
          <p:cNvSpPr>
            <a:spLocks noGrp="1"/>
          </p:cNvSpPr>
          <p:nvPr>
            <p:ph type="title"/>
          </p:nvPr>
        </p:nvSpPr>
        <p:spPr>
          <a:xfrm>
            <a:off x="827088" y="152400"/>
            <a:ext cx="7391400" cy="563562"/>
          </a:xfrm>
        </p:spPr>
        <p:txBody>
          <a:bodyPr/>
          <a:lstStyle/>
          <a:p>
            <a:r>
              <a:rPr lang="en-US" smtClean="0">
                <a:solidFill>
                  <a:srgbClr val="FFC000"/>
                </a:solidFill>
                <a:cs typeface="Times New Roman" pitchFamily="18" charset="0"/>
              </a:rPr>
              <a:t>Cấu trúc trang HTML</a:t>
            </a:r>
            <a:endParaRPr lang="vi-VN">
              <a:solidFill>
                <a:srgbClr val="FFC000"/>
              </a:solidFill>
            </a:endParaRPr>
          </a:p>
        </p:txBody>
      </p:sp>
      <p:grpSp>
        <p:nvGrpSpPr>
          <p:cNvPr id="13" name="Group 3"/>
          <p:cNvGrpSpPr>
            <a:grpSpLocks/>
          </p:cNvGrpSpPr>
          <p:nvPr/>
        </p:nvGrpSpPr>
        <p:grpSpPr bwMode="auto">
          <a:xfrm>
            <a:off x="446088" y="1735138"/>
            <a:ext cx="1524000" cy="4267200"/>
            <a:chOff x="528" y="1248"/>
            <a:chExt cx="960" cy="2688"/>
          </a:xfrm>
        </p:grpSpPr>
        <p:sp>
          <p:nvSpPr>
            <p:cNvPr id="14" name="Text Box 4"/>
            <p:cNvSpPr txBox="1">
              <a:spLocks noChangeArrowheads="1"/>
            </p:cNvSpPr>
            <p:nvPr/>
          </p:nvSpPr>
          <p:spPr bwMode="auto">
            <a:xfrm>
              <a:off x="528" y="1248"/>
              <a:ext cx="816" cy="288"/>
            </a:xfrm>
            <a:prstGeom prst="rect">
              <a:avLst/>
            </a:prstGeom>
            <a:noFill/>
            <a:ln w="9525">
              <a:noFill/>
              <a:miter lim="800000"/>
              <a:headEnd/>
              <a:tailEnd/>
            </a:ln>
          </p:spPr>
          <p:txBody>
            <a:bodyPr>
              <a:spAutoFit/>
            </a:bodyPr>
            <a:lstStyle/>
            <a:p>
              <a:pPr algn="ctr">
                <a:spcBef>
                  <a:spcPct val="50000"/>
                </a:spcBef>
              </a:pPr>
              <a:r>
                <a:rPr kumimoji="1" lang="en-US" sz="2400">
                  <a:latin typeface="Tahoma" pitchFamily="34" charset="0"/>
                </a:rPr>
                <a:t>&lt;html&gt;</a:t>
              </a:r>
            </a:p>
          </p:txBody>
        </p:sp>
        <p:sp>
          <p:nvSpPr>
            <p:cNvPr id="15" name="Text Box 5"/>
            <p:cNvSpPr txBox="1">
              <a:spLocks noChangeArrowheads="1"/>
            </p:cNvSpPr>
            <p:nvPr/>
          </p:nvSpPr>
          <p:spPr bwMode="auto">
            <a:xfrm>
              <a:off x="528" y="3648"/>
              <a:ext cx="960" cy="288"/>
            </a:xfrm>
            <a:prstGeom prst="rect">
              <a:avLst/>
            </a:prstGeom>
            <a:noFill/>
            <a:ln w="9525">
              <a:noFill/>
              <a:miter lim="800000"/>
              <a:headEnd/>
              <a:tailEnd/>
            </a:ln>
          </p:spPr>
          <p:txBody>
            <a:bodyPr>
              <a:spAutoFit/>
            </a:bodyPr>
            <a:lstStyle/>
            <a:p>
              <a:pPr algn="ctr">
                <a:spcBef>
                  <a:spcPct val="50000"/>
                </a:spcBef>
              </a:pPr>
              <a:r>
                <a:rPr kumimoji="1" lang="en-US" sz="2400">
                  <a:latin typeface="Tahoma" pitchFamily="34" charset="0"/>
                </a:rPr>
                <a:t>&lt;/html&gt;</a:t>
              </a:r>
            </a:p>
          </p:txBody>
        </p:sp>
      </p:grpSp>
      <p:grpSp>
        <p:nvGrpSpPr>
          <p:cNvPr id="16" name="Group 6"/>
          <p:cNvGrpSpPr>
            <a:grpSpLocks/>
          </p:cNvGrpSpPr>
          <p:nvPr/>
        </p:nvGrpSpPr>
        <p:grpSpPr bwMode="auto">
          <a:xfrm>
            <a:off x="827088" y="3563938"/>
            <a:ext cx="1447800" cy="1874837"/>
            <a:chOff x="768" y="2400"/>
            <a:chExt cx="912" cy="1181"/>
          </a:xfrm>
        </p:grpSpPr>
        <p:sp>
          <p:nvSpPr>
            <p:cNvPr id="17" name="Text Box 7"/>
            <p:cNvSpPr txBox="1">
              <a:spLocks noChangeArrowheads="1"/>
            </p:cNvSpPr>
            <p:nvPr/>
          </p:nvSpPr>
          <p:spPr bwMode="auto">
            <a:xfrm>
              <a:off x="768" y="2400"/>
              <a:ext cx="816" cy="269"/>
            </a:xfrm>
            <a:prstGeom prst="rect">
              <a:avLst/>
            </a:prstGeom>
            <a:noFill/>
            <a:ln w="9525">
              <a:noFill/>
              <a:miter lim="800000"/>
              <a:headEnd/>
              <a:tailEnd/>
            </a:ln>
          </p:spPr>
          <p:txBody>
            <a:bodyPr>
              <a:spAutoFit/>
            </a:bodyPr>
            <a:lstStyle/>
            <a:p>
              <a:pPr algn="ctr">
                <a:spcBef>
                  <a:spcPct val="50000"/>
                </a:spcBef>
              </a:pPr>
              <a:r>
                <a:rPr kumimoji="1" lang="en-US" sz="2200">
                  <a:solidFill>
                    <a:srgbClr val="FF99FF"/>
                  </a:solidFill>
                  <a:latin typeface="Tahoma" pitchFamily="34" charset="0"/>
                </a:rPr>
                <a:t>&lt;body&gt;</a:t>
              </a:r>
            </a:p>
          </p:txBody>
        </p:sp>
        <p:sp>
          <p:nvSpPr>
            <p:cNvPr id="18" name="Text Box 8"/>
            <p:cNvSpPr txBox="1">
              <a:spLocks noChangeArrowheads="1"/>
            </p:cNvSpPr>
            <p:nvPr/>
          </p:nvSpPr>
          <p:spPr bwMode="auto">
            <a:xfrm>
              <a:off x="768" y="3312"/>
              <a:ext cx="912" cy="269"/>
            </a:xfrm>
            <a:prstGeom prst="rect">
              <a:avLst/>
            </a:prstGeom>
            <a:noFill/>
            <a:ln w="9525">
              <a:noFill/>
              <a:miter lim="800000"/>
              <a:headEnd/>
              <a:tailEnd/>
            </a:ln>
          </p:spPr>
          <p:txBody>
            <a:bodyPr>
              <a:spAutoFit/>
            </a:bodyPr>
            <a:lstStyle/>
            <a:p>
              <a:pPr algn="ctr">
                <a:spcBef>
                  <a:spcPct val="50000"/>
                </a:spcBef>
              </a:pPr>
              <a:r>
                <a:rPr kumimoji="1" lang="en-US" sz="2200">
                  <a:solidFill>
                    <a:srgbClr val="FF99FF"/>
                  </a:solidFill>
                  <a:latin typeface="Tahoma" pitchFamily="34" charset="0"/>
                </a:rPr>
                <a:t>&lt;/body&gt;</a:t>
              </a:r>
            </a:p>
          </p:txBody>
        </p:sp>
      </p:grpSp>
      <p:grpSp>
        <p:nvGrpSpPr>
          <p:cNvPr id="19" name="Group 9"/>
          <p:cNvGrpSpPr>
            <a:grpSpLocks/>
          </p:cNvGrpSpPr>
          <p:nvPr/>
        </p:nvGrpSpPr>
        <p:grpSpPr bwMode="auto">
          <a:xfrm>
            <a:off x="750888" y="2192338"/>
            <a:ext cx="1524000" cy="1265237"/>
            <a:chOff x="720" y="1536"/>
            <a:chExt cx="960" cy="797"/>
          </a:xfrm>
        </p:grpSpPr>
        <p:sp>
          <p:nvSpPr>
            <p:cNvPr id="20" name="Text Box 10"/>
            <p:cNvSpPr txBox="1">
              <a:spLocks noChangeArrowheads="1"/>
            </p:cNvSpPr>
            <p:nvPr/>
          </p:nvSpPr>
          <p:spPr bwMode="auto">
            <a:xfrm>
              <a:off x="768" y="1536"/>
              <a:ext cx="816" cy="269"/>
            </a:xfrm>
            <a:prstGeom prst="rect">
              <a:avLst/>
            </a:prstGeom>
            <a:noFill/>
            <a:ln w="9525">
              <a:noFill/>
              <a:miter lim="800000"/>
              <a:headEnd/>
              <a:tailEnd/>
            </a:ln>
            <a:effectLst/>
          </p:spPr>
          <p:txBody>
            <a:bodyPr>
              <a:spAutoFit/>
            </a:bodyPr>
            <a:lstStyle/>
            <a:p>
              <a:pPr algn="ctr">
                <a:spcBef>
                  <a:spcPct val="50000"/>
                </a:spcBef>
                <a:defRPr/>
              </a:pPr>
              <a:r>
                <a:rPr kumimoji="1" lang="en-US" sz="2200">
                  <a:solidFill>
                    <a:schemeClr val="accent6">
                      <a:lumMod val="60000"/>
                      <a:lumOff val="40000"/>
                    </a:schemeClr>
                  </a:solidFill>
                  <a:latin typeface="Tahoma" pitchFamily="34" charset="0"/>
                  <a:ea typeface="MS PGothic" pitchFamily="34" charset="-128"/>
                  <a:cs typeface="+mn-cs"/>
                </a:rPr>
                <a:t>&lt;head&gt;</a:t>
              </a:r>
            </a:p>
          </p:txBody>
        </p:sp>
        <p:sp>
          <p:nvSpPr>
            <p:cNvPr id="21" name="Text Box 11"/>
            <p:cNvSpPr txBox="1">
              <a:spLocks noChangeArrowheads="1"/>
            </p:cNvSpPr>
            <p:nvPr/>
          </p:nvSpPr>
          <p:spPr bwMode="auto">
            <a:xfrm>
              <a:off x="720" y="2064"/>
              <a:ext cx="960" cy="269"/>
            </a:xfrm>
            <a:prstGeom prst="rect">
              <a:avLst/>
            </a:prstGeom>
            <a:noFill/>
            <a:ln w="9525">
              <a:noFill/>
              <a:miter lim="800000"/>
              <a:headEnd/>
              <a:tailEnd/>
            </a:ln>
            <a:effectLst/>
          </p:spPr>
          <p:txBody>
            <a:bodyPr>
              <a:spAutoFit/>
            </a:bodyPr>
            <a:lstStyle/>
            <a:p>
              <a:pPr algn="ctr">
                <a:spcBef>
                  <a:spcPct val="50000"/>
                </a:spcBef>
                <a:defRPr/>
              </a:pPr>
              <a:r>
                <a:rPr kumimoji="1" lang="en-US" sz="2200">
                  <a:solidFill>
                    <a:schemeClr val="accent6">
                      <a:lumMod val="60000"/>
                      <a:lumOff val="40000"/>
                    </a:schemeClr>
                  </a:solidFill>
                  <a:latin typeface="Tahoma" pitchFamily="34" charset="0"/>
                  <a:ea typeface="MS PGothic" pitchFamily="34" charset="-128"/>
                  <a:cs typeface="+mn-cs"/>
                </a:rPr>
                <a:t>&lt;/head&gt;</a:t>
              </a:r>
            </a:p>
          </p:txBody>
        </p:sp>
      </p:grpSp>
      <p:sp>
        <p:nvSpPr>
          <p:cNvPr id="22" name="Text Box 29"/>
          <p:cNvSpPr txBox="1">
            <a:spLocks noChangeArrowheads="1"/>
          </p:cNvSpPr>
          <p:nvPr/>
        </p:nvSpPr>
        <p:spPr bwMode="auto">
          <a:xfrm>
            <a:off x="1208088" y="2633663"/>
            <a:ext cx="2819400" cy="396875"/>
          </a:xfrm>
          <a:prstGeom prst="rect">
            <a:avLst/>
          </a:prstGeom>
          <a:noFill/>
          <a:ln w="9525">
            <a:noFill/>
            <a:miter lim="800000"/>
            <a:headEnd/>
            <a:tailEnd/>
          </a:ln>
          <a:effectLst/>
        </p:spPr>
        <p:txBody>
          <a:bodyPr>
            <a:spAutoFit/>
          </a:bodyPr>
          <a:lstStyle/>
          <a:p>
            <a:pPr algn="ctr">
              <a:spcBef>
                <a:spcPct val="50000"/>
              </a:spcBef>
              <a:defRPr/>
            </a:pPr>
            <a:r>
              <a:rPr kumimoji="1" lang="en-US" sz="2000">
                <a:solidFill>
                  <a:schemeClr val="tx2">
                    <a:lumMod val="75000"/>
                  </a:schemeClr>
                </a:solidFill>
                <a:latin typeface="Tahoma" pitchFamily="34" charset="0"/>
                <a:ea typeface="MS PGothic" pitchFamily="34" charset="-128"/>
                <a:cs typeface="+mn-cs"/>
              </a:rPr>
              <a:t>&lt;title&gt;</a:t>
            </a:r>
            <a:r>
              <a:rPr kumimoji="1" lang="en-US" sz="2000">
                <a:solidFill>
                  <a:srgbClr val="FF9900"/>
                </a:solidFill>
                <a:latin typeface="Tahoma" pitchFamily="34" charset="0"/>
                <a:ea typeface="MS PGothic" pitchFamily="34" charset="-128"/>
                <a:cs typeface="+mn-cs"/>
              </a:rPr>
              <a:t>Tiêu đề</a:t>
            </a:r>
            <a:r>
              <a:rPr kumimoji="1" lang="en-US" sz="2000">
                <a:latin typeface="Tahoma" pitchFamily="34" charset="0"/>
                <a:ea typeface="MS PGothic" pitchFamily="34" charset="-128"/>
                <a:cs typeface="+mn-cs"/>
              </a:rPr>
              <a:t> </a:t>
            </a:r>
            <a:r>
              <a:rPr kumimoji="1" lang="en-US" sz="2000">
                <a:solidFill>
                  <a:schemeClr val="tx2">
                    <a:lumMod val="75000"/>
                  </a:schemeClr>
                </a:solidFill>
                <a:latin typeface="Tahoma" pitchFamily="34" charset="0"/>
                <a:ea typeface="MS PGothic" pitchFamily="34" charset="-128"/>
                <a:cs typeface="+mn-cs"/>
              </a:rPr>
              <a:t>&lt;/title&gt;</a:t>
            </a:r>
          </a:p>
        </p:txBody>
      </p:sp>
      <p:sp>
        <p:nvSpPr>
          <p:cNvPr id="23" name="Text Box 30"/>
          <p:cNvSpPr txBox="1">
            <a:spLocks noChangeArrowheads="1"/>
          </p:cNvSpPr>
          <p:nvPr/>
        </p:nvSpPr>
        <p:spPr bwMode="auto">
          <a:xfrm>
            <a:off x="1512888" y="4005263"/>
            <a:ext cx="1600200" cy="1006475"/>
          </a:xfrm>
          <a:prstGeom prst="rect">
            <a:avLst/>
          </a:prstGeom>
          <a:noFill/>
          <a:ln w="9525">
            <a:noFill/>
            <a:miter lim="800000"/>
            <a:headEnd/>
            <a:tailEnd/>
          </a:ln>
        </p:spPr>
        <p:txBody>
          <a:bodyPr>
            <a:spAutoFit/>
          </a:bodyPr>
          <a:lstStyle/>
          <a:p>
            <a:pPr algn="ctr">
              <a:spcBef>
                <a:spcPct val="50000"/>
              </a:spcBef>
            </a:pPr>
            <a:r>
              <a:rPr kumimoji="1" lang="en-US" sz="2000">
                <a:solidFill>
                  <a:srgbClr val="FF9900"/>
                </a:solidFill>
                <a:latin typeface="Tahoma" pitchFamily="34" charset="0"/>
              </a:rPr>
              <a:t>Nội dung 1 Nội dung 2 Nội dung 3</a:t>
            </a:r>
          </a:p>
        </p:txBody>
      </p:sp>
      <p:grpSp>
        <p:nvGrpSpPr>
          <p:cNvPr id="24" name="Group 23"/>
          <p:cNvGrpSpPr>
            <a:grpSpLocks/>
          </p:cNvGrpSpPr>
          <p:nvPr/>
        </p:nvGrpSpPr>
        <p:grpSpPr bwMode="auto">
          <a:xfrm>
            <a:off x="2274888" y="1963738"/>
            <a:ext cx="6477000" cy="3810000"/>
            <a:chOff x="1584" y="1392"/>
            <a:chExt cx="4080" cy="2400"/>
          </a:xfrm>
        </p:grpSpPr>
        <p:sp>
          <p:nvSpPr>
            <p:cNvPr id="25" name="Text Box 13"/>
            <p:cNvSpPr txBox="1">
              <a:spLocks noChangeArrowheads="1"/>
            </p:cNvSpPr>
            <p:nvPr/>
          </p:nvSpPr>
          <p:spPr bwMode="auto">
            <a:xfrm>
              <a:off x="4560" y="2016"/>
              <a:ext cx="1104" cy="64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Bắt đầu và Kết thúc của trang HTML</a:t>
              </a:r>
            </a:p>
          </p:txBody>
        </p:sp>
        <p:sp>
          <p:nvSpPr>
            <p:cNvPr id="26" name="Line 14"/>
            <p:cNvSpPr>
              <a:spLocks noChangeShapeType="1"/>
            </p:cNvSpPr>
            <p:nvPr/>
          </p:nvSpPr>
          <p:spPr bwMode="auto">
            <a:xfrm flipH="1">
              <a:off x="1632" y="3792"/>
              <a:ext cx="3504" cy="0"/>
            </a:xfrm>
            <a:prstGeom prst="line">
              <a:avLst/>
            </a:prstGeom>
            <a:noFill/>
            <a:ln w="9525">
              <a:solidFill>
                <a:srgbClr val="FF0000"/>
              </a:solidFill>
              <a:miter lim="800000"/>
              <a:headEnd/>
              <a:tailEnd type="triangle" w="med" len="med"/>
            </a:ln>
          </p:spPr>
          <p:txBody>
            <a:bodyPr wrap="none"/>
            <a:lstStyle/>
            <a:p>
              <a:endParaRPr lang="en-US"/>
            </a:p>
          </p:txBody>
        </p:sp>
        <p:sp>
          <p:nvSpPr>
            <p:cNvPr id="27" name="Line 15"/>
            <p:cNvSpPr>
              <a:spLocks noChangeShapeType="1"/>
            </p:cNvSpPr>
            <p:nvPr/>
          </p:nvSpPr>
          <p:spPr bwMode="auto">
            <a:xfrm flipH="1">
              <a:off x="1584" y="1392"/>
              <a:ext cx="3504" cy="0"/>
            </a:xfrm>
            <a:prstGeom prst="line">
              <a:avLst/>
            </a:prstGeom>
            <a:noFill/>
            <a:ln w="9525">
              <a:solidFill>
                <a:srgbClr val="FF0000"/>
              </a:solidFill>
              <a:miter lim="800000"/>
              <a:headEnd/>
              <a:tailEnd type="triangle" w="med" len="med"/>
            </a:ln>
          </p:spPr>
          <p:txBody>
            <a:bodyPr wrap="none"/>
            <a:lstStyle/>
            <a:p>
              <a:endParaRPr lang="en-US"/>
            </a:p>
          </p:txBody>
        </p:sp>
        <p:sp>
          <p:nvSpPr>
            <p:cNvPr id="28" name="Line 16"/>
            <p:cNvSpPr>
              <a:spLocks noChangeShapeType="1"/>
            </p:cNvSpPr>
            <p:nvPr/>
          </p:nvSpPr>
          <p:spPr bwMode="auto">
            <a:xfrm>
              <a:off x="5088" y="1392"/>
              <a:ext cx="0" cy="624"/>
            </a:xfrm>
            <a:prstGeom prst="line">
              <a:avLst/>
            </a:prstGeom>
            <a:noFill/>
            <a:ln w="9525">
              <a:solidFill>
                <a:srgbClr val="FF0000"/>
              </a:solidFill>
              <a:miter lim="800000"/>
              <a:headEnd/>
              <a:tailEnd/>
            </a:ln>
          </p:spPr>
          <p:txBody>
            <a:bodyPr wrap="none"/>
            <a:lstStyle/>
            <a:p>
              <a:endParaRPr lang="en-US"/>
            </a:p>
          </p:txBody>
        </p:sp>
        <p:sp>
          <p:nvSpPr>
            <p:cNvPr id="29" name="Line 17"/>
            <p:cNvSpPr>
              <a:spLocks noChangeShapeType="1"/>
            </p:cNvSpPr>
            <p:nvPr/>
          </p:nvSpPr>
          <p:spPr bwMode="auto">
            <a:xfrm flipV="1">
              <a:off x="5136" y="2688"/>
              <a:ext cx="0" cy="1104"/>
            </a:xfrm>
            <a:prstGeom prst="line">
              <a:avLst/>
            </a:prstGeom>
            <a:noFill/>
            <a:ln w="9525">
              <a:solidFill>
                <a:srgbClr val="FF0000"/>
              </a:solidFill>
              <a:miter lim="800000"/>
              <a:headEnd/>
              <a:tailEnd/>
            </a:ln>
          </p:spPr>
          <p:txBody>
            <a:bodyPr wrap="none"/>
            <a:lstStyle/>
            <a:p>
              <a:endParaRPr lang="en-US"/>
            </a:p>
          </p:txBody>
        </p:sp>
      </p:grpSp>
      <p:grpSp>
        <p:nvGrpSpPr>
          <p:cNvPr id="30" name="Group 29"/>
          <p:cNvGrpSpPr>
            <a:grpSpLocks/>
          </p:cNvGrpSpPr>
          <p:nvPr/>
        </p:nvGrpSpPr>
        <p:grpSpPr bwMode="auto">
          <a:xfrm>
            <a:off x="2579688" y="2344738"/>
            <a:ext cx="4038600" cy="990600"/>
            <a:chOff x="1680" y="1632"/>
            <a:chExt cx="2544" cy="624"/>
          </a:xfrm>
        </p:grpSpPr>
        <p:sp>
          <p:nvSpPr>
            <p:cNvPr id="31" name="Text Box 19"/>
            <p:cNvSpPr txBox="1">
              <a:spLocks noChangeArrowheads="1"/>
            </p:cNvSpPr>
            <p:nvPr/>
          </p:nvSpPr>
          <p:spPr bwMode="auto">
            <a:xfrm>
              <a:off x="3168" y="1728"/>
              <a:ext cx="1056" cy="44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Phần đầu trang HTML</a:t>
              </a:r>
            </a:p>
          </p:txBody>
        </p:sp>
        <p:sp>
          <p:nvSpPr>
            <p:cNvPr id="32" name="Line 20"/>
            <p:cNvSpPr>
              <a:spLocks noChangeShapeType="1"/>
            </p:cNvSpPr>
            <p:nvPr/>
          </p:nvSpPr>
          <p:spPr bwMode="auto">
            <a:xfrm flipH="1">
              <a:off x="1680" y="1632"/>
              <a:ext cx="2016" cy="0"/>
            </a:xfrm>
            <a:prstGeom prst="line">
              <a:avLst/>
            </a:prstGeom>
            <a:noFill/>
            <a:ln w="9525">
              <a:solidFill>
                <a:srgbClr val="FF0000"/>
              </a:solidFill>
              <a:miter lim="800000"/>
              <a:headEnd/>
              <a:tailEnd type="triangle" w="med" len="med"/>
            </a:ln>
          </p:spPr>
          <p:txBody>
            <a:bodyPr wrap="none"/>
            <a:lstStyle/>
            <a:p>
              <a:endParaRPr lang="en-US"/>
            </a:p>
          </p:txBody>
        </p:sp>
        <p:sp>
          <p:nvSpPr>
            <p:cNvPr id="33" name="Line 21"/>
            <p:cNvSpPr>
              <a:spLocks noChangeShapeType="1"/>
            </p:cNvSpPr>
            <p:nvPr/>
          </p:nvSpPr>
          <p:spPr bwMode="auto">
            <a:xfrm flipH="1">
              <a:off x="1680" y="2256"/>
              <a:ext cx="2016" cy="0"/>
            </a:xfrm>
            <a:prstGeom prst="line">
              <a:avLst/>
            </a:prstGeom>
            <a:noFill/>
            <a:ln w="9525">
              <a:solidFill>
                <a:srgbClr val="FF0000"/>
              </a:solidFill>
              <a:miter lim="800000"/>
              <a:headEnd/>
              <a:tailEnd type="triangle" w="med" len="med"/>
            </a:ln>
          </p:spPr>
          <p:txBody>
            <a:bodyPr wrap="none"/>
            <a:lstStyle/>
            <a:p>
              <a:endParaRPr lang="en-US"/>
            </a:p>
          </p:txBody>
        </p:sp>
        <p:sp>
          <p:nvSpPr>
            <p:cNvPr id="34" name="Line 22"/>
            <p:cNvSpPr>
              <a:spLocks noChangeShapeType="1"/>
            </p:cNvSpPr>
            <p:nvPr/>
          </p:nvSpPr>
          <p:spPr bwMode="auto">
            <a:xfrm>
              <a:off x="3696" y="1632"/>
              <a:ext cx="0" cy="96"/>
            </a:xfrm>
            <a:prstGeom prst="line">
              <a:avLst/>
            </a:prstGeom>
            <a:noFill/>
            <a:ln w="9525">
              <a:solidFill>
                <a:srgbClr val="FF0000"/>
              </a:solidFill>
              <a:miter lim="800000"/>
              <a:headEnd/>
              <a:tailEnd/>
            </a:ln>
          </p:spPr>
          <p:txBody>
            <a:bodyPr wrap="none"/>
            <a:lstStyle/>
            <a:p>
              <a:endParaRPr lang="en-US"/>
            </a:p>
          </p:txBody>
        </p:sp>
        <p:sp>
          <p:nvSpPr>
            <p:cNvPr id="35" name="Line 23"/>
            <p:cNvSpPr>
              <a:spLocks noChangeShapeType="1"/>
            </p:cNvSpPr>
            <p:nvPr/>
          </p:nvSpPr>
          <p:spPr bwMode="auto">
            <a:xfrm flipV="1">
              <a:off x="3696" y="2208"/>
              <a:ext cx="0" cy="48"/>
            </a:xfrm>
            <a:prstGeom prst="line">
              <a:avLst/>
            </a:prstGeom>
            <a:noFill/>
            <a:ln w="9525">
              <a:solidFill>
                <a:srgbClr val="FF0000"/>
              </a:solidFill>
              <a:miter lim="800000"/>
              <a:headEnd/>
              <a:tailEnd/>
            </a:ln>
          </p:spPr>
          <p:txBody>
            <a:bodyPr wrap="none"/>
            <a:lstStyle/>
            <a:p>
              <a:endParaRPr lang="en-US"/>
            </a:p>
          </p:txBody>
        </p:sp>
      </p:grpSp>
      <p:grpSp>
        <p:nvGrpSpPr>
          <p:cNvPr id="36" name="Group 35"/>
          <p:cNvGrpSpPr>
            <a:grpSpLocks/>
          </p:cNvGrpSpPr>
          <p:nvPr/>
        </p:nvGrpSpPr>
        <p:grpSpPr bwMode="auto">
          <a:xfrm>
            <a:off x="2427288" y="3716338"/>
            <a:ext cx="4267200" cy="1600200"/>
            <a:chOff x="2427514" y="3715657"/>
            <a:chExt cx="4267200" cy="1600200"/>
          </a:xfrm>
        </p:grpSpPr>
        <p:grpSp>
          <p:nvGrpSpPr>
            <p:cNvPr id="37" name="Group 31"/>
            <p:cNvGrpSpPr>
              <a:grpSpLocks/>
            </p:cNvGrpSpPr>
            <p:nvPr/>
          </p:nvGrpSpPr>
          <p:grpSpPr bwMode="auto">
            <a:xfrm>
              <a:off x="2427514" y="3715657"/>
              <a:ext cx="4267200" cy="1600200"/>
              <a:chOff x="2427514" y="3715657"/>
              <a:chExt cx="4267200" cy="1600200"/>
            </a:xfrm>
          </p:grpSpPr>
          <p:sp>
            <p:nvSpPr>
              <p:cNvPr id="40" name="Text Box 24"/>
              <p:cNvSpPr txBox="1">
                <a:spLocks noChangeArrowheads="1"/>
              </p:cNvSpPr>
              <p:nvPr/>
            </p:nvSpPr>
            <p:spPr bwMode="auto">
              <a:xfrm>
                <a:off x="4865914" y="4096657"/>
                <a:ext cx="1828800" cy="7112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lgn="ctr">
                  <a:spcBef>
                    <a:spcPct val="50000"/>
                  </a:spcBef>
                  <a:defRPr/>
                </a:pPr>
                <a:r>
                  <a:rPr kumimoji="1" lang="en-US" sz="2000">
                    <a:solidFill>
                      <a:schemeClr val="bg1"/>
                    </a:solidFill>
                    <a:latin typeface="Tahoma" pitchFamily="34" charset="0"/>
                  </a:rPr>
                  <a:t>Nội dung trang HTML</a:t>
                </a:r>
              </a:p>
            </p:txBody>
          </p:sp>
          <p:sp>
            <p:nvSpPr>
              <p:cNvPr id="41" name="Line 25"/>
              <p:cNvSpPr>
                <a:spLocks noChangeShapeType="1"/>
              </p:cNvSpPr>
              <p:nvPr/>
            </p:nvSpPr>
            <p:spPr bwMode="auto">
              <a:xfrm flipH="1">
                <a:off x="2427514" y="3715657"/>
                <a:ext cx="3200400" cy="0"/>
              </a:xfrm>
              <a:prstGeom prst="line">
                <a:avLst/>
              </a:prstGeom>
              <a:noFill/>
              <a:ln w="9525">
                <a:solidFill>
                  <a:srgbClr val="FF0000"/>
                </a:solidFill>
                <a:miter lim="800000"/>
                <a:headEnd/>
                <a:tailEnd type="triangle" w="med" len="med"/>
              </a:ln>
            </p:spPr>
            <p:txBody>
              <a:bodyPr wrap="none"/>
              <a:lstStyle/>
              <a:p>
                <a:endParaRPr lang="en-US"/>
              </a:p>
            </p:txBody>
          </p:sp>
          <p:sp>
            <p:nvSpPr>
              <p:cNvPr id="42" name="Line 26"/>
              <p:cNvSpPr>
                <a:spLocks noChangeShapeType="1"/>
              </p:cNvSpPr>
              <p:nvPr/>
            </p:nvSpPr>
            <p:spPr bwMode="auto">
              <a:xfrm flipH="1">
                <a:off x="2427514" y="5315857"/>
                <a:ext cx="3200400" cy="0"/>
              </a:xfrm>
              <a:prstGeom prst="line">
                <a:avLst/>
              </a:prstGeom>
              <a:noFill/>
              <a:ln w="9525">
                <a:solidFill>
                  <a:srgbClr val="FF0000"/>
                </a:solidFill>
                <a:miter lim="800000"/>
                <a:headEnd/>
                <a:tailEnd type="triangle" w="med" len="med"/>
              </a:ln>
            </p:spPr>
            <p:txBody>
              <a:bodyPr wrap="none"/>
              <a:lstStyle/>
              <a:p>
                <a:endParaRPr lang="en-US"/>
              </a:p>
            </p:txBody>
          </p:sp>
        </p:grpSp>
        <p:sp>
          <p:nvSpPr>
            <p:cNvPr id="38" name="Line 27"/>
            <p:cNvSpPr>
              <a:spLocks noChangeShapeType="1"/>
            </p:cNvSpPr>
            <p:nvPr/>
          </p:nvSpPr>
          <p:spPr bwMode="auto">
            <a:xfrm>
              <a:off x="5627914" y="3715657"/>
              <a:ext cx="0" cy="381000"/>
            </a:xfrm>
            <a:prstGeom prst="line">
              <a:avLst/>
            </a:prstGeom>
            <a:noFill/>
            <a:ln w="9525">
              <a:solidFill>
                <a:srgbClr val="FF0000"/>
              </a:solidFill>
              <a:miter lim="800000"/>
              <a:headEnd/>
              <a:tailEnd/>
            </a:ln>
          </p:spPr>
          <p:txBody>
            <a:bodyPr wrap="none"/>
            <a:lstStyle/>
            <a:p>
              <a:endParaRPr lang="en-US"/>
            </a:p>
          </p:txBody>
        </p:sp>
        <p:sp>
          <p:nvSpPr>
            <p:cNvPr id="39" name="Line 28"/>
            <p:cNvSpPr>
              <a:spLocks noChangeShapeType="1"/>
            </p:cNvSpPr>
            <p:nvPr/>
          </p:nvSpPr>
          <p:spPr bwMode="auto">
            <a:xfrm flipV="1">
              <a:off x="5627914" y="4858657"/>
              <a:ext cx="0" cy="457200"/>
            </a:xfrm>
            <a:prstGeom prst="line">
              <a:avLst/>
            </a:prstGeom>
            <a:noFill/>
            <a:ln w="9525">
              <a:solidFill>
                <a:srgbClr val="FF0000"/>
              </a:solidFill>
              <a:miter lim="800000"/>
              <a:headEnd/>
              <a:tailEnd/>
            </a:ln>
          </p:spPr>
          <p:txBody>
            <a:bodyPr wrap="none"/>
            <a:lstStyle/>
            <a:p>
              <a:endParaRPr lang="en-US"/>
            </a:p>
          </p:txBody>
        </p:sp>
      </p:grpSp>
    </p:spTree>
    <p:extLst>
      <p:ext uri="{BB962C8B-B14F-4D97-AF65-F5344CB8AC3E}">
        <p14:creationId xmlns:p14="http://schemas.microsoft.com/office/powerpoint/2010/main" val="31527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33</a:t>
            </a:fld>
            <a:endParaRPr lang="en-US"/>
          </a:p>
        </p:txBody>
      </p:sp>
      <p:sp>
        <p:nvSpPr>
          <p:cNvPr id="5" name="Content Placeholder 2"/>
          <p:cNvSpPr>
            <a:spLocks noGrp="1"/>
          </p:cNvSpPr>
          <p:nvPr>
            <p:ph idx="1"/>
          </p:nvPr>
        </p:nvSpPr>
        <p:spPr>
          <a:xfrm>
            <a:off x="685800" y="1776413"/>
            <a:ext cx="7775575" cy="3902075"/>
          </a:xfrm>
        </p:spPr>
        <p:txBody>
          <a:bodyPr/>
          <a:lstStyle/>
          <a:p>
            <a:pPr>
              <a:spcBef>
                <a:spcPts val="1800"/>
              </a:spcBef>
              <a:spcAft>
                <a:spcPts val="1200"/>
              </a:spcAft>
              <a:buFont typeface="Arial" pitchFamily="34" charset="0"/>
              <a:buChar char="•"/>
              <a:defRPr/>
            </a:pPr>
            <a:r>
              <a:rPr lang="sv-SE" sz="2500" smtClean="0"/>
              <a:t>&lt;html&gt;&lt;/html&gt; : </a:t>
            </a:r>
            <a:r>
              <a:rPr lang="sv-SE" sz="2000" smtClean="0"/>
              <a:t>Định nghĩa phạm vi của văn bản HTML</a:t>
            </a:r>
            <a:endParaRPr lang="sv-SE" sz="2500" b="1" smtClean="0"/>
          </a:p>
          <a:p>
            <a:pPr>
              <a:spcBef>
                <a:spcPts val="1800"/>
              </a:spcBef>
              <a:spcAft>
                <a:spcPts val="1200"/>
              </a:spcAft>
              <a:buFont typeface="Arial" pitchFamily="34" charset="0"/>
              <a:buChar char="•"/>
              <a:defRPr/>
            </a:pPr>
            <a:r>
              <a:rPr lang="sv-SE" sz="2500" smtClean="0">
                <a:solidFill>
                  <a:schemeClr val="accent6">
                    <a:lumMod val="60000"/>
                    <a:lumOff val="40000"/>
                  </a:schemeClr>
                </a:solidFill>
              </a:rPr>
              <a:t>&lt;head&gt;&lt;/head&gt; </a:t>
            </a:r>
            <a:r>
              <a:rPr lang="sv-SE" sz="2500" smtClean="0"/>
              <a:t>: </a:t>
            </a:r>
            <a:r>
              <a:rPr lang="sv-SE" sz="2000" smtClean="0"/>
              <a:t>Định nghĩa các mô tả về trang HTML. Thông tin trong tag này không được hiển thị trên trang web</a:t>
            </a:r>
            <a:endParaRPr lang="en-US" sz="2500" b="1" smtClean="0"/>
          </a:p>
          <a:p>
            <a:pPr>
              <a:spcBef>
                <a:spcPts val="1800"/>
              </a:spcBef>
              <a:spcAft>
                <a:spcPts val="1200"/>
              </a:spcAft>
              <a:buFont typeface="Arial" pitchFamily="34" charset="0"/>
              <a:buChar char="•"/>
              <a:defRPr/>
            </a:pPr>
            <a:r>
              <a:rPr lang="en-US" sz="2500" smtClean="0">
                <a:solidFill>
                  <a:schemeClr val="tx2">
                    <a:lumMod val="75000"/>
                  </a:schemeClr>
                </a:solidFill>
              </a:rPr>
              <a:t>&lt;title&gt;&lt;/title&gt; </a:t>
            </a:r>
            <a:r>
              <a:rPr lang="en-US" sz="2500" smtClean="0"/>
              <a:t>: </a:t>
            </a:r>
            <a:r>
              <a:rPr lang="en-US" sz="2000" smtClean="0"/>
              <a:t>Mô tả tiêu đề trang web</a:t>
            </a:r>
            <a:endParaRPr lang="en-US" sz="2000" b="1" smtClean="0"/>
          </a:p>
          <a:p>
            <a:pPr>
              <a:spcBef>
                <a:spcPts val="1800"/>
              </a:spcBef>
              <a:spcAft>
                <a:spcPts val="1200"/>
              </a:spcAft>
              <a:buFont typeface="Arial" pitchFamily="34" charset="0"/>
              <a:buChar char="•"/>
              <a:defRPr/>
            </a:pPr>
            <a:r>
              <a:rPr kumimoji="1" lang="en-US" sz="2500" kern="1200" smtClean="0">
                <a:solidFill>
                  <a:srgbClr val="FF99FF"/>
                </a:solidFill>
                <a:latin typeface="Tahoma" pitchFamily="34" charset="0"/>
                <a:ea typeface="MS PGothic" pitchFamily="34" charset="-128"/>
              </a:rPr>
              <a:t>&lt;body&gt;&lt;/body&gt; : </a:t>
            </a:r>
            <a:r>
              <a:rPr lang="en-US" sz="2000" smtClean="0"/>
              <a:t>Xác định vùng thân của trang web, nơi chứa các thông tin</a:t>
            </a:r>
          </a:p>
        </p:txBody>
      </p:sp>
      <p:sp>
        <p:nvSpPr>
          <p:cNvPr id="6" name="Title 3"/>
          <p:cNvSpPr>
            <a:spLocks noGrp="1"/>
          </p:cNvSpPr>
          <p:nvPr>
            <p:ph type="title"/>
          </p:nvPr>
        </p:nvSpPr>
        <p:spPr>
          <a:xfrm>
            <a:off x="838200" y="198438"/>
            <a:ext cx="7391400" cy="563562"/>
          </a:xfrm>
        </p:spPr>
        <p:txBody>
          <a:bodyPr/>
          <a:lstStyle/>
          <a:p>
            <a:r>
              <a:rPr lang="en-US" smtClean="0">
                <a:solidFill>
                  <a:srgbClr val="FFC000"/>
                </a:solidFill>
                <a:cs typeface="Times New Roman" pitchFamily="18" charset="0"/>
              </a:rPr>
              <a:t>Cấu trúc trang HTML</a:t>
            </a:r>
            <a:endParaRPr lang="vi-VN">
              <a:solidFill>
                <a:srgbClr val="FFC000"/>
              </a:solidFill>
            </a:endParaRPr>
          </a:p>
        </p:txBody>
      </p:sp>
    </p:spTree>
    <p:extLst>
      <p:ext uri="{BB962C8B-B14F-4D97-AF65-F5344CB8AC3E}">
        <p14:creationId xmlns:p14="http://schemas.microsoft.com/office/powerpoint/2010/main" val="1837480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34</a:t>
            </a:fld>
            <a:endParaRPr lang="en-US"/>
          </a:p>
        </p:txBody>
      </p:sp>
      <p:sp>
        <p:nvSpPr>
          <p:cNvPr id="5" name="Title 3"/>
          <p:cNvSpPr>
            <a:spLocks noGrp="1"/>
          </p:cNvSpPr>
          <p:nvPr>
            <p:ph type="title"/>
          </p:nvPr>
        </p:nvSpPr>
        <p:spPr>
          <a:xfrm>
            <a:off x="838200" y="198438"/>
            <a:ext cx="7391400" cy="563562"/>
          </a:xfrm>
        </p:spPr>
        <p:txBody>
          <a:bodyPr/>
          <a:lstStyle/>
          <a:p>
            <a:r>
              <a:rPr lang="en-US" smtClean="0">
                <a:solidFill>
                  <a:srgbClr val="FFC000"/>
                </a:solidFill>
                <a:cs typeface="Times New Roman" pitchFamily="18" charset="0"/>
              </a:rPr>
              <a:t>Cú pháp tag HTML</a:t>
            </a:r>
            <a:endParaRPr lang="vi-VN">
              <a:solidFill>
                <a:srgbClr val="FFC000"/>
              </a:solidFill>
            </a:endParaRPr>
          </a:p>
        </p:txBody>
      </p:sp>
      <p:sp>
        <p:nvSpPr>
          <p:cNvPr id="10" name="Content Placeholder 1"/>
          <p:cNvSpPr>
            <a:spLocks noGrp="1"/>
          </p:cNvSpPr>
          <p:nvPr>
            <p:ph idx="1"/>
          </p:nvPr>
        </p:nvSpPr>
        <p:spPr>
          <a:xfrm>
            <a:off x="457200" y="1152526"/>
            <a:ext cx="8229600" cy="5095874"/>
          </a:xfrm>
        </p:spPr>
        <p:txBody>
          <a:bodyPr/>
          <a:lstStyle/>
          <a:p>
            <a:pPr marL="365760" indent="-256032" defTabSz="762000" eaLnBrk="1" fontAlgn="auto" hangingPunct="1">
              <a:spcAft>
                <a:spcPts val="0"/>
              </a:spcAft>
              <a:buClr>
                <a:srgbClr val="00B0F0"/>
              </a:buClr>
              <a:buFont typeface="Wingdings 3"/>
              <a:buChar char=""/>
              <a:defRPr/>
            </a:pPr>
            <a:r>
              <a:rPr lang="en-US" sz="2400">
                <a:latin typeface="+mj-lt"/>
              </a:rPr>
              <a:t>&lt;</a:t>
            </a:r>
            <a:r>
              <a:rPr lang="en-US">
                <a:latin typeface="+mj-lt"/>
              </a:rPr>
              <a:t>Tag</a:t>
            </a:r>
            <a:r>
              <a:rPr lang="en-US" sz="2400">
                <a:latin typeface="+mj-lt"/>
              </a:rPr>
              <a:t>&gt; Dữ liệu &lt;/Tag&gt;</a:t>
            </a:r>
          </a:p>
          <a:p>
            <a:pPr marL="365760" indent="-256032" defTabSz="762000" eaLnBrk="1" fontAlgn="auto" hangingPunct="1">
              <a:spcAft>
                <a:spcPts val="0"/>
              </a:spcAft>
              <a:buClr>
                <a:srgbClr val="00B0F0"/>
              </a:buClr>
              <a:buFont typeface="Wingdings 3"/>
              <a:buChar char=""/>
              <a:defRPr/>
            </a:pPr>
            <a:r>
              <a:rPr lang="en-US" sz="2400">
                <a:latin typeface="+mj-lt"/>
              </a:rPr>
              <a:t>Tên Tag thường bắt nguồn từ một từ tiếng Anh</a:t>
            </a:r>
          </a:p>
          <a:p>
            <a:pPr marL="109728" indent="0" defTabSz="762000" eaLnBrk="1" fontAlgn="auto" hangingPunct="1">
              <a:spcAft>
                <a:spcPts val="0"/>
              </a:spcAft>
              <a:buClr>
                <a:srgbClr val="00B0F0"/>
              </a:buClr>
              <a:buSzPct val="130000"/>
              <a:buNone/>
              <a:defRPr/>
            </a:pPr>
            <a:r>
              <a:rPr lang="en-US" sz="2400">
                <a:latin typeface="+mj-lt"/>
              </a:rPr>
              <a:t>Ví dụ: B ~ Bold, I ~ Italic, P ~ Paragraph</a:t>
            </a:r>
          </a:p>
          <a:p>
            <a:pPr marL="109728" indent="0" defTabSz="762000" eaLnBrk="1" fontAlgn="auto" hangingPunct="1">
              <a:spcAft>
                <a:spcPts val="0"/>
              </a:spcAft>
              <a:buClr>
                <a:srgbClr val="00B0F0"/>
              </a:buClr>
              <a:buSzPct val="130000"/>
              <a:buNone/>
              <a:defRPr/>
            </a:pPr>
            <a:r>
              <a:rPr lang="en-US" sz="2400">
                <a:latin typeface="+mj-lt"/>
              </a:rPr>
              <a:t>Các thẻ không cần Tag đóng &lt;br&gt;, &lt;hr&gt;</a:t>
            </a:r>
          </a:p>
          <a:p>
            <a:pPr marL="109728" indent="0" defTabSz="762000" eaLnBrk="1" fontAlgn="auto" hangingPunct="1">
              <a:spcAft>
                <a:spcPts val="0"/>
              </a:spcAft>
              <a:buClr>
                <a:srgbClr val="00B0F0"/>
              </a:buClr>
              <a:buSzPct val="130000"/>
              <a:buNone/>
              <a:defRPr/>
            </a:pPr>
            <a:r>
              <a:rPr lang="en-US" b="1">
                <a:latin typeface="+mj-lt"/>
              </a:rPr>
              <a:t>Cú pháp </a:t>
            </a:r>
            <a:r>
              <a:rPr lang="en-US" b="1" smtClean="0">
                <a:latin typeface="+mj-lt"/>
              </a:rPr>
              <a:t>:</a:t>
            </a:r>
            <a:endParaRPr lang="en-US" b="1">
              <a:latin typeface="+mj-lt"/>
            </a:endParaRPr>
          </a:p>
          <a:p>
            <a:pPr marL="0" indent="0" defTabSz="762000" eaLnBrk="1" fontAlgn="auto" hangingPunct="1">
              <a:spcAft>
                <a:spcPts val="0"/>
              </a:spcAft>
              <a:buClr>
                <a:srgbClr val="00B0F0"/>
              </a:buClr>
              <a:buSzPct val="130000"/>
              <a:buNone/>
              <a:defRPr/>
            </a:pPr>
            <a:r>
              <a:rPr lang="en-US" sz="2000" b="1" i="1">
                <a:solidFill>
                  <a:srgbClr val="FF0000"/>
                </a:solidFill>
                <a:latin typeface="+mj-lt"/>
              </a:rPr>
              <a:t>&lt;tentag</a:t>
            </a:r>
            <a:r>
              <a:rPr lang="en-US" sz="2000" b="1">
                <a:solidFill>
                  <a:srgbClr val="FF0000"/>
                </a:solidFill>
                <a:latin typeface="+mj-lt"/>
              </a:rPr>
              <a:t> </a:t>
            </a:r>
            <a:r>
              <a:rPr lang="en-US" sz="2000" b="1">
                <a:latin typeface="+mj-lt"/>
              </a:rPr>
              <a:t>ThuocTinh1</a:t>
            </a:r>
            <a:r>
              <a:rPr lang="en-US" sz="2000" b="1">
                <a:solidFill>
                  <a:srgbClr val="FF0000"/>
                </a:solidFill>
                <a:latin typeface="+mj-lt"/>
              </a:rPr>
              <a:t>=“GiaTri1” </a:t>
            </a:r>
            <a:r>
              <a:rPr lang="en-US" sz="2000" b="1">
                <a:latin typeface="+mj-lt"/>
              </a:rPr>
              <a:t>ThuocTinh2</a:t>
            </a:r>
            <a:r>
              <a:rPr lang="en-US" sz="2000" b="1">
                <a:solidFill>
                  <a:srgbClr val="FF0000"/>
                </a:solidFill>
                <a:latin typeface="+mj-lt"/>
              </a:rPr>
              <a:t>=“GiaTri2” …&gt;</a:t>
            </a:r>
          </a:p>
          <a:p>
            <a:pPr marL="0" indent="0" defTabSz="762000" eaLnBrk="1" fontAlgn="auto" hangingPunct="1">
              <a:spcAft>
                <a:spcPts val="0"/>
              </a:spcAft>
              <a:buClr>
                <a:srgbClr val="00B0F0"/>
              </a:buClr>
              <a:buSzPct val="130000"/>
              <a:buNone/>
              <a:defRPr/>
            </a:pPr>
            <a:r>
              <a:rPr lang="en-US" sz="2000" b="1">
                <a:latin typeface="+mj-lt"/>
              </a:rPr>
              <a:t>                    </a:t>
            </a:r>
            <a:r>
              <a:rPr lang="en-US" sz="2000">
                <a:latin typeface="+mj-lt"/>
              </a:rPr>
              <a:t>Dữ liệu </a:t>
            </a:r>
          </a:p>
          <a:p>
            <a:pPr marL="0" indent="0" defTabSz="762000" eaLnBrk="1" fontAlgn="auto" hangingPunct="1">
              <a:spcAft>
                <a:spcPts val="0"/>
              </a:spcAft>
              <a:buClr>
                <a:srgbClr val="00B0F0"/>
              </a:buClr>
              <a:buSzPct val="130000"/>
              <a:buNone/>
              <a:defRPr/>
            </a:pPr>
            <a:r>
              <a:rPr lang="en-US" sz="2000" b="1" i="1">
                <a:solidFill>
                  <a:srgbClr val="FF0000"/>
                </a:solidFill>
                <a:latin typeface="+mj-lt"/>
              </a:rPr>
              <a:t> </a:t>
            </a:r>
            <a:r>
              <a:rPr lang="en-US" sz="2000" b="1" i="1" smtClean="0">
                <a:solidFill>
                  <a:srgbClr val="FF0000"/>
                </a:solidFill>
                <a:latin typeface="+mj-lt"/>
              </a:rPr>
              <a:t>&lt;/ </a:t>
            </a:r>
            <a:r>
              <a:rPr lang="en-US" sz="2000" b="1" i="1">
                <a:solidFill>
                  <a:srgbClr val="FF0000"/>
                </a:solidFill>
                <a:latin typeface="+mj-lt"/>
              </a:rPr>
              <a:t>tentag&gt;</a:t>
            </a:r>
          </a:p>
          <a:p>
            <a:pPr marL="0" indent="0" defTabSz="762000" eaLnBrk="1" fontAlgn="auto" hangingPunct="1">
              <a:spcAft>
                <a:spcPts val="0"/>
              </a:spcAft>
              <a:buClr>
                <a:srgbClr val="00B0F0"/>
              </a:buClr>
              <a:buSzPct val="130000"/>
              <a:buNone/>
              <a:defRPr/>
            </a:pPr>
            <a:r>
              <a:rPr lang="en-US" sz="2000" b="1">
                <a:latin typeface="+mj-lt"/>
              </a:rPr>
              <a:t>VD:</a:t>
            </a:r>
          </a:p>
          <a:p>
            <a:pPr marL="0" indent="0" defTabSz="762000" eaLnBrk="1" fontAlgn="auto" hangingPunct="1">
              <a:spcAft>
                <a:spcPts val="0"/>
              </a:spcAft>
              <a:buClr>
                <a:srgbClr val="00B0F0"/>
              </a:buClr>
              <a:buSzPct val="130000"/>
              <a:buNone/>
              <a:defRPr/>
            </a:pPr>
            <a:r>
              <a:rPr lang="en-US" sz="2000">
                <a:latin typeface="+mj-lt"/>
              </a:rPr>
              <a:t>&lt;font color=“black” size=“5”&gt;Danh sách có đánh số &lt;/font&gt;</a:t>
            </a:r>
          </a:p>
          <a:p>
            <a:pPr marL="0" indent="0" defTabSz="762000" eaLnBrk="1" fontAlgn="auto" hangingPunct="1">
              <a:spcAft>
                <a:spcPts val="0"/>
              </a:spcAft>
              <a:buClr>
                <a:srgbClr val="00B0F0"/>
              </a:buClr>
              <a:buSzPct val="130000"/>
              <a:buNone/>
              <a:defRPr/>
            </a:pPr>
            <a:r>
              <a:rPr lang="en-US" sz="2000">
                <a:latin typeface="+mj-lt"/>
              </a:rPr>
              <a:t>&lt;body bgcolor =“magenta”&gt; ….&lt;/body&gt;</a:t>
            </a:r>
          </a:p>
          <a:p>
            <a:pPr marL="914400" indent="0">
              <a:lnSpc>
                <a:spcPct val="150000"/>
              </a:lnSpc>
              <a:buNone/>
            </a:pPr>
            <a:endParaRPr lang="en-US" sz="2000" smtClean="0">
              <a:solidFill>
                <a:srgbClr val="00B050"/>
              </a:solidFill>
              <a:latin typeface="+mj-lt"/>
            </a:endParaRPr>
          </a:p>
        </p:txBody>
      </p:sp>
    </p:spTree>
    <p:extLst>
      <p:ext uri="{BB962C8B-B14F-4D97-AF65-F5344CB8AC3E}">
        <p14:creationId xmlns:p14="http://schemas.microsoft.com/office/powerpoint/2010/main" val="9625184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600200"/>
            <a:ext cx="4495800" cy="3352801"/>
          </a:xfrm>
        </p:spPr>
        <p:txBody>
          <a:bodyPr/>
          <a:lstStyle/>
          <a:p>
            <a:pPr>
              <a:lnSpc>
                <a:spcPct val="150000"/>
              </a:lnSpc>
              <a:buFont typeface="Arial" pitchFamily="34" charset="0"/>
              <a:buChar char="•"/>
            </a:pPr>
            <a:r>
              <a:rPr lang="en-US"/>
              <a:t>Các Tag xử lý văn bản</a:t>
            </a:r>
          </a:p>
          <a:p>
            <a:pPr>
              <a:lnSpc>
                <a:spcPct val="150000"/>
              </a:lnSpc>
              <a:buFont typeface="Arial" pitchFamily="34" charset="0"/>
              <a:buChar char="•"/>
            </a:pPr>
            <a:r>
              <a:rPr lang="en-US"/>
              <a:t>Tag hình </a:t>
            </a:r>
            <a:r>
              <a:rPr lang="en-US" smtClean="0"/>
              <a:t>ảnh</a:t>
            </a:r>
          </a:p>
          <a:p>
            <a:pPr>
              <a:lnSpc>
                <a:spcPct val="150000"/>
              </a:lnSpc>
              <a:buFont typeface="Arial" pitchFamily="34" charset="0"/>
              <a:buChar char="•"/>
            </a:pPr>
            <a:r>
              <a:rPr lang="en-US"/>
              <a:t>Tag âm thanh</a:t>
            </a:r>
          </a:p>
          <a:p>
            <a:pPr>
              <a:lnSpc>
                <a:spcPct val="150000"/>
              </a:lnSpc>
              <a:buFont typeface="Arial" pitchFamily="34" charset="0"/>
              <a:buChar char="•"/>
            </a:pPr>
            <a:r>
              <a:rPr lang="en-US" smtClean="0"/>
              <a:t>Tag tạo danh sách</a:t>
            </a:r>
          </a:p>
          <a:p>
            <a:pPr>
              <a:lnSpc>
                <a:spcPct val="150000"/>
              </a:lnSpc>
              <a:buFont typeface="Arial" pitchFamily="34" charset="0"/>
              <a:buChar char="•"/>
            </a:pPr>
            <a:endParaRPr lang="en-US" smtClean="0"/>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35</a:t>
            </a:fld>
            <a:endParaRPr lang="en-US"/>
          </a:p>
        </p:txBody>
      </p:sp>
      <p:sp>
        <p:nvSpPr>
          <p:cNvPr id="4" name="Title 3"/>
          <p:cNvSpPr>
            <a:spLocks noGrp="1"/>
          </p:cNvSpPr>
          <p:nvPr>
            <p:ph type="title"/>
          </p:nvPr>
        </p:nvSpPr>
        <p:spPr/>
        <p:txBody>
          <a:bodyPr/>
          <a:lstStyle/>
          <a:p>
            <a:r>
              <a:rPr lang="en-US" smtClean="0"/>
              <a:t>2. CÁC THẺ HTML</a:t>
            </a:r>
            <a:endParaRPr lang="vi-VN"/>
          </a:p>
        </p:txBody>
      </p:sp>
      <p:sp>
        <p:nvSpPr>
          <p:cNvPr id="5" name="Content Placeholder 1"/>
          <p:cNvSpPr txBox="1">
            <a:spLocks/>
          </p:cNvSpPr>
          <p:nvPr/>
        </p:nvSpPr>
        <p:spPr bwMode="auto">
          <a:xfrm>
            <a:off x="5562600" y="1600199"/>
            <a:ext cx="3581400" cy="335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150000"/>
              </a:lnSpc>
              <a:buFont typeface="Arial" pitchFamily="34" charset="0"/>
              <a:buChar char="•"/>
            </a:pPr>
            <a:r>
              <a:rPr lang="en-US" smtClean="0"/>
              <a:t>Tag tạo liên kết</a:t>
            </a:r>
          </a:p>
          <a:p>
            <a:pPr>
              <a:lnSpc>
                <a:spcPct val="150000"/>
              </a:lnSpc>
              <a:buFont typeface="Arial" pitchFamily="34" charset="0"/>
              <a:buChar char="•"/>
            </a:pPr>
            <a:r>
              <a:rPr lang="en-US" smtClean="0"/>
              <a:t>Tag tạo bảng</a:t>
            </a:r>
          </a:p>
          <a:p>
            <a:pPr>
              <a:lnSpc>
                <a:spcPct val="150000"/>
              </a:lnSpc>
              <a:buFont typeface="Arial" pitchFamily="34" charset="0"/>
              <a:buChar char="•"/>
            </a:pPr>
            <a:r>
              <a:rPr lang="en-US" smtClean="0"/>
              <a:t>Form</a:t>
            </a:r>
          </a:p>
          <a:p>
            <a:pPr>
              <a:lnSpc>
                <a:spcPct val="150000"/>
              </a:lnSpc>
              <a:buFont typeface="Arial" pitchFamily="34" charset="0"/>
              <a:buChar char="•"/>
            </a:pPr>
            <a:r>
              <a:rPr lang="en-US" smtClean="0"/>
              <a:t>Frame</a:t>
            </a:r>
          </a:p>
          <a:p>
            <a:pPr>
              <a:lnSpc>
                <a:spcPct val="150000"/>
              </a:lnSpc>
              <a:buFont typeface="Arial" pitchFamily="34" charset="0"/>
              <a:buChar char="•"/>
            </a:pPr>
            <a:endParaRPr lang="en-US" smtClean="0"/>
          </a:p>
          <a:p>
            <a:pPr>
              <a:lnSpc>
                <a:spcPct val="150000"/>
              </a:lnSpc>
              <a:buFont typeface="Arial" pitchFamily="34" charset="0"/>
              <a:buChar char="•"/>
            </a:pPr>
            <a:endParaRPr lang="en-US" smtClean="0"/>
          </a:p>
          <a:p>
            <a:pPr marL="0" indent="0">
              <a:buFont typeface="Wingdings" pitchFamily="2" charset="2"/>
              <a:buNone/>
            </a:pPr>
            <a:endParaRPr lang="vi-VN"/>
          </a:p>
        </p:txBody>
      </p:sp>
    </p:spTree>
    <p:extLst>
      <p:ext uri="{BB962C8B-B14F-4D97-AF65-F5344CB8AC3E}">
        <p14:creationId xmlns:p14="http://schemas.microsoft.com/office/powerpoint/2010/main" val="1679732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029201"/>
          </a:xfrm>
        </p:spPr>
        <p:txBody>
          <a:bodyPr/>
          <a:lstStyle/>
          <a:p>
            <a:pPr marL="0" indent="0">
              <a:buNone/>
              <a:defRPr/>
            </a:pPr>
            <a:r>
              <a:rPr lang="en-US" b="1"/>
              <a:t>Các thẻ định dạng khối văn bản</a:t>
            </a:r>
          </a:p>
          <a:p>
            <a:pPr lvl="1">
              <a:defRPr/>
            </a:pPr>
            <a:r>
              <a:rPr lang="en-US" sz="2400">
                <a:cs typeface="Times New Roman" pitchFamily="18" charset="0"/>
              </a:rPr>
              <a:t>Tiêu đề (Heading) : </a:t>
            </a:r>
            <a:r>
              <a:rPr lang="en-US" sz="2100" b="1">
                <a:solidFill>
                  <a:schemeClr val="tx2">
                    <a:lumMod val="75000"/>
                  </a:schemeClr>
                </a:solidFill>
                <a:latin typeface="Courier New" pitchFamily="49" charset="0"/>
                <a:cs typeface="Courier New" pitchFamily="49" charset="0"/>
              </a:rPr>
              <a:t>&lt;h1&gt;, &lt;h2&gt;, &lt;h3&gt;, &lt;h4&gt;, &lt;h5&gt;, &lt;h6&gt;</a:t>
            </a:r>
            <a:endParaRPr lang="en-US" sz="2400" b="1">
              <a:solidFill>
                <a:schemeClr val="tx2">
                  <a:lumMod val="75000"/>
                </a:schemeClr>
              </a:solidFill>
              <a:latin typeface="Courier New" pitchFamily="49" charset="0"/>
              <a:cs typeface="Courier New" pitchFamily="49" charset="0"/>
            </a:endParaRPr>
          </a:p>
          <a:p>
            <a:pPr lvl="1">
              <a:defRPr/>
            </a:pPr>
            <a:r>
              <a:rPr lang="en-US" sz="2400">
                <a:cs typeface="Times New Roman" pitchFamily="18" charset="0"/>
              </a:rPr>
              <a:t>Đoạn văn bản (Paragraph): </a:t>
            </a:r>
            <a:r>
              <a:rPr lang="en-US" sz="2100" b="1">
                <a:solidFill>
                  <a:schemeClr val="tx2">
                    <a:lumMod val="75000"/>
                  </a:schemeClr>
                </a:solidFill>
                <a:latin typeface="Courier New" pitchFamily="49" charset="0"/>
                <a:cs typeface="Courier New" pitchFamily="49" charset="0"/>
              </a:rPr>
              <a:t>&lt;p&gt;</a:t>
            </a:r>
          </a:p>
          <a:p>
            <a:pPr lvl="1">
              <a:defRPr/>
            </a:pPr>
            <a:r>
              <a:rPr lang="en-US" sz="2400">
                <a:cs typeface="Times New Roman" pitchFamily="18" charset="0"/>
              </a:rPr>
              <a:t>Danh sách (List Items):</a:t>
            </a:r>
            <a:r>
              <a:rPr lang="en-US" sz="2100" b="1">
                <a:solidFill>
                  <a:schemeClr val="tx2">
                    <a:lumMod val="75000"/>
                  </a:schemeClr>
                </a:solidFill>
                <a:latin typeface="Courier New" pitchFamily="49" charset="0"/>
                <a:cs typeface="Courier New" pitchFamily="49" charset="0"/>
              </a:rPr>
              <a:t> &lt;li&gt;</a:t>
            </a:r>
          </a:p>
          <a:p>
            <a:pPr lvl="1">
              <a:defRPr/>
            </a:pPr>
            <a:r>
              <a:rPr lang="en-US" sz="2400">
                <a:cs typeface="Times New Roman" pitchFamily="18" charset="0"/>
              </a:rPr>
              <a:t>Đường kẻ ngang (Horizontal Rules): </a:t>
            </a:r>
            <a:r>
              <a:rPr lang="en-US" sz="2100" b="1">
                <a:solidFill>
                  <a:schemeClr val="tx2">
                    <a:lumMod val="75000"/>
                  </a:schemeClr>
                </a:solidFill>
                <a:latin typeface="Courier New" pitchFamily="49" charset="0"/>
                <a:cs typeface="Courier New" pitchFamily="49" charset="0"/>
              </a:rPr>
              <a:t>&lt;hr</a:t>
            </a:r>
            <a:r>
              <a:rPr lang="en-US" sz="2100" b="1" smtClean="0">
                <a:solidFill>
                  <a:schemeClr val="tx2">
                    <a:lumMod val="75000"/>
                  </a:schemeClr>
                </a:solidFill>
                <a:latin typeface="Courier New" pitchFamily="49" charset="0"/>
                <a:cs typeface="Courier New" pitchFamily="49" charset="0"/>
              </a:rPr>
              <a:t>&gt;</a:t>
            </a:r>
            <a:endParaRPr lang="en-US"/>
          </a:p>
          <a:p>
            <a:pPr marL="0" indent="0">
              <a:buNone/>
              <a:defRPr/>
            </a:pPr>
            <a:r>
              <a:rPr lang="en-US" b="1"/>
              <a:t>Các thẻ định dạng chuổi văn bản</a:t>
            </a:r>
          </a:p>
          <a:p>
            <a:pPr lvl="1">
              <a:defRPr/>
            </a:pPr>
            <a:r>
              <a:rPr lang="en-US" sz="2400">
                <a:cs typeface="Times New Roman" pitchFamily="18" charset="0"/>
              </a:rPr>
              <a:t>Định dạng chữ : </a:t>
            </a:r>
            <a:r>
              <a:rPr lang="en-US" sz="2100" b="1">
                <a:solidFill>
                  <a:schemeClr val="tx2">
                    <a:lumMod val="75000"/>
                  </a:schemeClr>
                </a:solidFill>
                <a:latin typeface="Courier New" pitchFamily="49" charset="0"/>
                <a:cs typeface="Courier New" pitchFamily="49" charset="0"/>
              </a:rPr>
              <a:t>&lt;em&gt;, &lt;i&gt;, &lt;b&gt; và &lt;font&gt;</a:t>
            </a:r>
          </a:p>
          <a:p>
            <a:pPr lvl="1">
              <a:defRPr/>
            </a:pPr>
            <a:r>
              <a:rPr lang="en-US" sz="2400">
                <a:cs typeface="Times New Roman" pitchFamily="18" charset="0"/>
              </a:rPr>
              <a:t>Tạo siêu liên kết : </a:t>
            </a:r>
            <a:r>
              <a:rPr lang="en-US" sz="2100" b="1">
                <a:solidFill>
                  <a:schemeClr val="tx2">
                    <a:lumMod val="75000"/>
                  </a:schemeClr>
                </a:solidFill>
                <a:latin typeface="Courier New" pitchFamily="49" charset="0"/>
                <a:cs typeface="Courier New" pitchFamily="49" charset="0"/>
              </a:rPr>
              <a:t>&lt;a&gt;</a:t>
            </a:r>
          </a:p>
          <a:p>
            <a:pPr lvl="1">
              <a:defRPr/>
            </a:pPr>
            <a:r>
              <a:rPr lang="en-US" sz="2400">
                <a:cs typeface="Times New Roman" pitchFamily="18" charset="0"/>
              </a:rPr>
              <a:t>Xuống dòng : </a:t>
            </a:r>
            <a:r>
              <a:rPr lang="en-US" sz="2100" b="1">
                <a:solidFill>
                  <a:schemeClr val="tx2">
                    <a:lumMod val="75000"/>
                  </a:schemeClr>
                </a:solidFill>
                <a:latin typeface="Courier New" pitchFamily="49" charset="0"/>
                <a:cs typeface="Courier New" pitchFamily="49" charset="0"/>
              </a:rPr>
              <a:t>&lt;br&gt;</a:t>
            </a:r>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36</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3187375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029" y="2209800"/>
            <a:ext cx="3350571"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76200" y="1295400"/>
            <a:ext cx="5791200" cy="5029201"/>
          </a:xfrm>
        </p:spPr>
        <p:txBody>
          <a:bodyPr/>
          <a:lstStyle/>
          <a:p>
            <a:pPr marL="0" indent="0">
              <a:buNone/>
              <a:defRPr/>
            </a:pPr>
            <a:r>
              <a:rPr lang="en-US" b="1" smtClean="0"/>
              <a:t>Ví dụ về Heading</a:t>
            </a:r>
            <a:endParaRPr lang="en-US" b="1"/>
          </a:p>
          <a:p>
            <a:pPr>
              <a:lnSpc>
                <a:spcPct val="80000"/>
              </a:lnSpc>
              <a:buNone/>
              <a:defRPr/>
            </a:pPr>
            <a:r>
              <a:rPr lang="en-US" sz="2000">
                <a:latin typeface="Courier New" pitchFamily="49" charset="0"/>
                <a:cs typeface="Courier New" pitchFamily="49" charset="0"/>
              </a:rPr>
              <a:t>&lt;HTML&gt;</a:t>
            </a:r>
          </a:p>
          <a:p>
            <a:pPr>
              <a:lnSpc>
                <a:spcPct val="80000"/>
              </a:lnSpc>
              <a:buNone/>
              <a:defRPr/>
            </a:pPr>
            <a:r>
              <a:rPr lang="en-US" sz="2000">
                <a:latin typeface="Courier New" pitchFamily="49" charset="0"/>
                <a:cs typeface="Courier New" pitchFamily="49" charset="0"/>
              </a:rPr>
              <a:t>    &lt;HEAD&gt;</a:t>
            </a:r>
          </a:p>
          <a:p>
            <a:pPr>
              <a:lnSpc>
                <a:spcPct val="80000"/>
              </a:lnSpc>
              <a:buNone/>
              <a:defRPr/>
            </a:pPr>
            <a:r>
              <a:rPr lang="en-US" sz="1800">
                <a:latin typeface="Courier New" pitchFamily="49" charset="0"/>
                <a:cs typeface="Courier New" pitchFamily="49" charset="0"/>
              </a:rPr>
              <a:t>       &lt;</a:t>
            </a:r>
            <a:r>
              <a:rPr lang="en-US" sz="2000">
                <a:latin typeface="Courier New" pitchFamily="49" charset="0"/>
                <a:cs typeface="Courier New" pitchFamily="49" charset="0"/>
              </a:rPr>
              <a:t>TITLE&gt;</a:t>
            </a:r>
            <a:r>
              <a:rPr lang="en-US" sz="1800">
                <a:latin typeface="Times New Roman" pitchFamily="18" charset="0"/>
                <a:cs typeface="Times New Roman" pitchFamily="18" charset="0"/>
              </a:rPr>
              <a:t>Introduction to HTML</a:t>
            </a:r>
            <a:r>
              <a:rPr lang="en-US" sz="2000">
                <a:latin typeface="Courier New" pitchFamily="49" charset="0"/>
                <a:cs typeface="Courier New" pitchFamily="49" charset="0"/>
              </a:rPr>
              <a:t>&lt;/TITLE&gt;</a:t>
            </a:r>
          </a:p>
          <a:p>
            <a:pPr>
              <a:lnSpc>
                <a:spcPct val="80000"/>
              </a:lnSpc>
              <a:buNone/>
              <a:defRPr/>
            </a:pPr>
            <a:r>
              <a:rPr lang="en-US" sz="2000">
                <a:latin typeface="Courier New" pitchFamily="49" charset="0"/>
                <a:cs typeface="Courier New" pitchFamily="49" charset="0"/>
              </a:rPr>
              <a:t>    &lt;/HEAD&gt;</a:t>
            </a:r>
          </a:p>
          <a:p>
            <a:pPr>
              <a:lnSpc>
                <a:spcPct val="80000"/>
              </a:lnSpc>
              <a:buNone/>
              <a:defRPr/>
            </a:pPr>
            <a:r>
              <a:rPr lang="en-US" sz="1800">
                <a:latin typeface="Times New Roman" pitchFamily="18" charset="0"/>
                <a:cs typeface="Times New Roman" pitchFamily="18" charset="0"/>
              </a:rPr>
              <a:t>    </a:t>
            </a:r>
          </a:p>
          <a:p>
            <a:pPr>
              <a:lnSpc>
                <a:spcPct val="80000"/>
              </a:lnSpc>
              <a:buNone/>
              <a:defRPr/>
            </a:pPr>
            <a:r>
              <a:rPr lang="en-US" sz="2000">
                <a:latin typeface="Courier New" pitchFamily="49" charset="0"/>
                <a:cs typeface="Courier New" pitchFamily="49" charset="0"/>
              </a:rPr>
              <a:t>    &lt;BODY&gt;</a:t>
            </a:r>
          </a:p>
          <a:p>
            <a:pPr>
              <a:lnSpc>
                <a:spcPct val="80000"/>
              </a:lnSpc>
              <a:buNone/>
              <a:defRPr/>
            </a:pPr>
            <a:r>
              <a:rPr lang="en-US" sz="2000" b="1">
                <a:solidFill>
                  <a:schemeClr val="tx2">
                    <a:lumMod val="75000"/>
                  </a:schemeClr>
                </a:solidFill>
                <a:latin typeface="Courier New" pitchFamily="49" charset="0"/>
                <a:cs typeface="Courier New" pitchFamily="49" charset="0"/>
              </a:rPr>
              <a:t>		&lt;H1&gt;</a:t>
            </a:r>
            <a:r>
              <a:rPr lang="en-US" sz="1800">
                <a:latin typeface="Times New Roman" pitchFamily="18" charset="0"/>
                <a:cs typeface="Times New Roman" pitchFamily="18" charset="0"/>
              </a:rPr>
              <a:t>Introduction to HTML - H1</a:t>
            </a:r>
            <a:r>
              <a:rPr lang="en-US" sz="1800" b="1">
                <a:solidFill>
                  <a:schemeClr val="tx2">
                    <a:lumMod val="75000"/>
                  </a:schemeClr>
                </a:solidFill>
                <a:latin typeface="Courier New" pitchFamily="49" charset="0"/>
                <a:cs typeface="Courier New" pitchFamily="49" charset="0"/>
              </a:rPr>
              <a:t>&lt;/H1&gt;</a:t>
            </a:r>
          </a:p>
          <a:p>
            <a:pPr>
              <a:lnSpc>
                <a:spcPct val="80000"/>
              </a:lnSpc>
              <a:buNone/>
              <a:defRPr/>
            </a:pPr>
            <a:r>
              <a:rPr lang="en-US" sz="2000" b="1">
                <a:solidFill>
                  <a:schemeClr val="tx2">
                    <a:lumMod val="75000"/>
                  </a:schemeClr>
                </a:solidFill>
                <a:latin typeface="Courier New" pitchFamily="49" charset="0"/>
                <a:cs typeface="Courier New" pitchFamily="49" charset="0"/>
              </a:rPr>
              <a:t>      </a:t>
            </a:r>
            <a:r>
              <a:rPr lang="en-US" sz="2000" b="1" smtClean="0">
                <a:solidFill>
                  <a:schemeClr val="tx2">
                    <a:lumMod val="75000"/>
                  </a:schemeClr>
                </a:solidFill>
                <a:latin typeface="Courier New" pitchFamily="49" charset="0"/>
                <a:cs typeface="Courier New" pitchFamily="49" charset="0"/>
              </a:rPr>
              <a:t>&lt;</a:t>
            </a:r>
            <a:r>
              <a:rPr lang="en-US" sz="2000" b="1">
                <a:solidFill>
                  <a:schemeClr val="tx2">
                    <a:lumMod val="75000"/>
                  </a:schemeClr>
                </a:solidFill>
                <a:latin typeface="Courier New" pitchFamily="49" charset="0"/>
                <a:cs typeface="Courier New" pitchFamily="49" charset="0"/>
              </a:rPr>
              <a:t>H2&gt;</a:t>
            </a:r>
            <a:r>
              <a:rPr lang="en-US" sz="1800">
                <a:latin typeface="Times New Roman" pitchFamily="18" charset="0"/>
                <a:cs typeface="Times New Roman" pitchFamily="18" charset="0"/>
              </a:rPr>
              <a:t>Introduction to HTML - H2</a:t>
            </a:r>
            <a:r>
              <a:rPr lang="en-US" sz="1800" b="1">
                <a:solidFill>
                  <a:schemeClr val="tx2">
                    <a:lumMod val="75000"/>
                  </a:schemeClr>
                </a:solidFill>
                <a:latin typeface="Courier New" pitchFamily="49" charset="0"/>
                <a:cs typeface="Courier New" pitchFamily="49" charset="0"/>
              </a:rPr>
              <a:t>&lt;/H2&gt;</a:t>
            </a:r>
          </a:p>
          <a:p>
            <a:pPr>
              <a:lnSpc>
                <a:spcPct val="80000"/>
              </a:lnSpc>
              <a:buNone/>
              <a:defRPr/>
            </a:pPr>
            <a:r>
              <a:rPr lang="en-US" sz="2000" b="1">
                <a:latin typeface="Courier New" pitchFamily="49" charset="0"/>
                <a:cs typeface="Courier New" pitchFamily="49" charset="0"/>
              </a:rPr>
              <a:t>      </a:t>
            </a:r>
            <a:r>
              <a:rPr lang="en-US" sz="2000" b="1" smtClean="0">
                <a:solidFill>
                  <a:schemeClr val="tx2">
                    <a:lumMod val="75000"/>
                  </a:schemeClr>
                </a:solidFill>
                <a:latin typeface="Courier New" pitchFamily="49" charset="0"/>
                <a:cs typeface="Courier New" pitchFamily="49" charset="0"/>
              </a:rPr>
              <a:t>&lt;</a:t>
            </a:r>
            <a:r>
              <a:rPr lang="en-US" sz="2000" b="1">
                <a:solidFill>
                  <a:schemeClr val="tx2">
                    <a:lumMod val="75000"/>
                  </a:schemeClr>
                </a:solidFill>
                <a:latin typeface="Courier New" pitchFamily="49" charset="0"/>
                <a:cs typeface="Courier New" pitchFamily="49" charset="0"/>
              </a:rPr>
              <a:t>H3&gt;</a:t>
            </a:r>
            <a:r>
              <a:rPr lang="en-US" sz="1800">
                <a:latin typeface="Times New Roman" pitchFamily="18" charset="0"/>
                <a:cs typeface="Times New Roman" pitchFamily="18" charset="0"/>
              </a:rPr>
              <a:t>Introduction to HTML - H3</a:t>
            </a:r>
            <a:r>
              <a:rPr lang="en-US" sz="1800" b="1">
                <a:solidFill>
                  <a:schemeClr val="tx2">
                    <a:lumMod val="75000"/>
                  </a:schemeClr>
                </a:solidFill>
                <a:latin typeface="Courier New" pitchFamily="49" charset="0"/>
                <a:cs typeface="Courier New" pitchFamily="49" charset="0"/>
              </a:rPr>
              <a:t>&lt;/H3&gt;</a:t>
            </a:r>
          </a:p>
          <a:p>
            <a:pPr>
              <a:lnSpc>
                <a:spcPct val="80000"/>
              </a:lnSpc>
              <a:buNone/>
              <a:defRPr/>
            </a:pPr>
            <a:r>
              <a:rPr lang="en-US" sz="2000" b="1">
                <a:latin typeface="Courier New" pitchFamily="49" charset="0"/>
                <a:cs typeface="Courier New" pitchFamily="49" charset="0"/>
              </a:rPr>
              <a:t>      </a:t>
            </a:r>
            <a:r>
              <a:rPr lang="en-US" sz="2000" b="1" smtClean="0">
                <a:solidFill>
                  <a:schemeClr val="tx2">
                    <a:lumMod val="75000"/>
                  </a:schemeClr>
                </a:solidFill>
                <a:latin typeface="Courier New" pitchFamily="49" charset="0"/>
                <a:cs typeface="Courier New" pitchFamily="49" charset="0"/>
              </a:rPr>
              <a:t>&lt;H4&gt;</a:t>
            </a:r>
            <a:r>
              <a:rPr lang="en-US" sz="1800" smtClean="0">
                <a:latin typeface="Times New Roman" pitchFamily="18" charset="0"/>
                <a:cs typeface="Times New Roman" pitchFamily="18" charset="0"/>
              </a:rPr>
              <a:t>Introduction </a:t>
            </a:r>
            <a:r>
              <a:rPr lang="en-US" sz="1800">
                <a:latin typeface="Times New Roman" pitchFamily="18" charset="0"/>
                <a:cs typeface="Times New Roman" pitchFamily="18" charset="0"/>
              </a:rPr>
              <a:t>to HTML - H4</a:t>
            </a:r>
            <a:r>
              <a:rPr lang="en-US" sz="1800" b="1">
                <a:solidFill>
                  <a:schemeClr val="tx2">
                    <a:lumMod val="75000"/>
                  </a:schemeClr>
                </a:solidFill>
                <a:latin typeface="Courier New" pitchFamily="49" charset="0"/>
                <a:cs typeface="Courier New" pitchFamily="49" charset="0"/>
              </a:rPr>
              <a:t>&lt;/H4&gt;</a:t>
            </a:r>
          </a:p>
          <a:p>
            <a:pPr>
              <a:lnSpc>
                <a:spcPct val="80000"/>
              </a:lnSpc>
              <a:buNone/>
              <a:defRPr/>
            </a:pPr>
            <a:r>
              <a:rPr lang="en-US" sz="2000" b="1">
                <a:latin typeface="Courier New" pitchFamily="49" charset="0"/>
                <a:cs typeface="Courier New" pitchFamily="49" charset="0"/>
              </a:rPr>
              <a:t>      </a:t>
            </a:r>
            <a:r>
              <a:rPr lang="en-US" sz="2000" b="1" smtClean="0">
                <a:solidFill>
                  <a:schemeClr val="tx2">
                    <a:lumMod val="75000"/>
                  </a:schemeClr>
                </a:solidFill>
                <a:latin typeface="Courier New" pitchFamily="49" charset="0"/>
                <a:cs typeface="Courier New" pitchFamily="49" charset="0"/>
              </a:rPr>
              <a:t>&lt;</a:t>
            </a:r>
            <a:r>
              <a:rPr lang="en-US" sz="2000" b="1">
                <a:solidFill>
                  <a:schemeClr val="tx2">
                    <a:lumMod val="75000"/>
                  </a:schemeClr>
                </a:solidFill>
                <a:latin typeface="Courier New" pitchFamily="49" charset="0"/>
                <a:cs typeface="Courier New" pitchFamily="49" charset="0"/>
              </a:rPr>
              <a:t>H5&gt;</a:t>
            </a:r>
            <a:r>
              <a:rPr lang="en-US" sz="1800">
                <a:latin typeface="Times New Roman" pitchFamily="18" charset="0"/>
                <a:cs typeface="Times New Roman" pitchFamily="18" charset="0"/>
              </a:rPr>
              <a:t>Introduction to HTML - H5</a:t>
            </a:r>
            <a:r>
              <a:rPr lang="en-US" sz="1800" b="1">
                <a:solidFill>
                  <a:schemeClr val="tx2">
                    <a:lumMod val="75000"/>
                  </a:schemeClr>
                </a:solidFill>
                <a:latin typeface="Courier New" pitchFamily="49" charset="0"/>
                <a:cs typeface="Courier New" pitchFamily="49" charset="0"/>
              </a:rPr>
              <a:t>&lt;/H5&gt;</a:t>
            </a:r>
          </a:p>
          <a:p>
            <a:pPr>
              <a:lnSpc>
                <a:spcPct val="80000"/>
              </a:lnSpc>
              <a:buNone/>
              <a:defRPr/>
            </a:pPr>
            <a:r>
              <a:rPr lang="en-US" sz="2000" b="1">
                <a:latin typeface="Courier New" pitchFamily="49" charset="0"/>
                <a:cs typeface="Courier New" pitchFamily="49" charset="0"/>
              </a:rPr>
              <a:t>      </a:t>
            </a:r>
            <a:r>
              <a:rPr lang="en-US" sz="2000" b="1" smtClean="0">
                <a:solidFill>
                  <a:schemeClr val="tx2">
                    <a:lumMod val="75000"/>
                  </a:schemeClr>
                </a:solidFill>
                <a:latin typeface="Courier New" pitchFamily="49" charset="0"/>
                <a:cs typeface="Courier New" pitchFamily="49" charset="0"/>
              </a:rPr>
              <a:t>&lt;</a:t>
            </a:r>
            <a:r>
              <a:rPr lang="en-US" sz="2000" b="1">
                <a:solidFill>
                  <a:schemeClr val="tx2">
                    <a:lumMod val="75000"/>
                  </a:schemeClr>
                </a:solidFill>
                <a:latin typeface="Courier New" pitchFamily="49" charset="0"/>
                <a:cs typeface="Courier New" pitchFamily="49" charset="0"/>
              </a:rPr>
              <a:t>H6&gt;</a:t>
            </a:r>
            <a:r>
              <a:rPr lang="en-US" sz="1800">
                <a:latin typeface="Times New Roman" pitchFamily="18" charset="0"/>
                <a:cs typeface="Times New Roman" pitchFamily="18" charset="0"/>
              </a:rPr>
              <a:t>Introduction to HTML - H6</a:t>
            </a:r>
            <a:r>
              <a:rPr lang="en-US" sz="1800" b="1">
                <a:solidFill>
                  <a:schemeClr val="tx2">
                    <a:lumMod val="75000"/>
                  </a:schemeClr>
                </a:solidFill>
                <a:latin typeface="Courier New" pitchFamily="49" charset="0"/>
                <a:cs typeface="Courier New" pitchFamily="49" charset="0"/>
              </a:rPr>
              <a:t>&lt;/H6&gt;</a:t>
            </a:r>
          </a:p>
          <a:p>
            <a:pPr>
              <a:lnSpc>
                <a:spcPct val="80000"/>
              </a:lnSpc>
              <a:buNone/>
              <a:defRPr/>
            </a:pPr>
            <a:r>
              <a:rPr lang="en-US" sz="1800">
                <a:latin typeface="Courier New" pitchFamily="49" charset="0"/>
                <a:cs typeface="Courier New" pitchFamily="49" charset="0"/>
              </a:rPr>
              <a:t>    &lt;/BODY&gt;</a:t>
            </a:r>
          </a:p>
          <a:p>
            <a:pPr>
              <a:lnSpc>
                <a:spcPct val="80000"/>
              </a:lnSpc>
              <a:buNone/>
              <a:defRPr/>
            </a:pPr>
            <a:r>
              <a:rPr lang="en-US" sz="1800">
                <a:latin typeface="Courier New" pitchFamily="49" charset="0"/>
                <a:cs typeface="Courier New" pitchFamily="49" charset="0"/>
              </a:rPr>
              <a:t>&lt;/HTML&gt;</a:t>
            </a:r>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37</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326042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38</a:t>
            </a:fld>
            <a:endParaRPr lang="en-US"/>
          </a:p>
        </p:txBody>
      </p:sp>
      <p:sp>
        <p:nvSpPr>
          <p:cNvPr id="4" name="Title 3"/>
          <p:cNvSpPr>
            <a:spLocks noGrp="1"/>
          </p:cNvSpPr>
          <p:nvPr>
            <p:ph type="title"/>
          </p:nvPr>
        </p:nvSpPr>
        <p:spPr/>
        <p:txBody>
          <a:bodyPr/>
          <a:lstStyle/>
          <a:p>
            <a:endParaRPr lang="vi-V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1152525"/>
            <a:ext cx="5734050" cy="509587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813" y="1152524"/>
            <a:ext cx="4886325" cy="509587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190625"/>
            <a:ext cx="4810125" cy="505777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252291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00200" y="1295400"/>
            <a:ext cx="5867400" cy="5029201"/>
          </a:xfrm>
        </p:spPr>
        <p:txBody>
          <a:bodyPr/>
          <a:lstStyle/>
          <a:p>
            <a:pPr marL="0" indent="0">
              <a:buNone/>
              <a:defRPr/>
            </a:pPr>
            <a:r>
              <a:rPr lang="en-US" b="1" smtClean="0"/>
              <a:t>Ví dụ về Paragraph</a:t>
            </a:r>
            <a:endParaRPr lang="en-US" b="1"/>
          </a:p>
          <a:p>
            <a:pPr>
              <a:lnSpc>
                <a:spcPct val="80000"/>
              </a:lnSpc>
              <a:buNone/>
              <a:defRPr/>
            </a:pPr>
            <a:r>
              <a:rPr lang="en-US" sz="2000">
                <a:latin typeface="Courier New" pitchFamily="49" charset="0"/>
                <a:cs typeface="Courier New" pitchFamily="49" charset="0"/>
              </a:rPr>
              <a:t>&lt;html&gt;</a:t>
            </a:r>
          </a:p>
          <a:p>
            <a:pPr>
              <a:lnSpc>
                <a:spcPct val="80000"/>
              </a:lnSpc>
              <a:buNone/>
              <a:defRPr/>
            </a:pPr>
            <a:r>
              <a:rPr lang="en-US" sz="2000">
                <a:latin typeface="Courier New" pitchFamily="49" charset="0"/>
                <a:cs typeface="Courier New" pitchFamily="49" charset="0"/>
              </a:rPr>
              <a:t>&lt;head&gt;</a:t>
            </a:r>
          </a:p>
          <a:p>
            <a:pPr>
              <a:lnSpc>
                <a:spcPct val="80000"/>
              </a:lnSpc>
              <a:buNone/>
              <a:defRPr/>
            </a:pPr>
            <a:r>
              <a:rPr lang="en-US" sz="2000">
                <a:latin typeface="Courier New" pitchFamily="49" charset="0"/>
                <a:cs typeface="Courier New" pitchFamily="49" charset="0"/>
              </a:rPr>
              <a:t>    &lt;title&gt;</a:t>
            </a:r>
            <a:r>
              <a:rPr lang="en-US" sz="2400">
                <a:latin typeface="Times New Roman" pitchFamily="18" charset="0"/>
                <a:cs typeface="Times New Roman" pitchFamily="18" charset="0"/>
              </a:rPr>
              <a:t>Welcome to HTML</a:t>
            </a:r>
            <a:r>
              <a:rPr lang="en-US" sz="2000">
                <a:latin typeface="Courier New" pitchFamily="49" charset="0"/>
                <a:cs typeface="Courier New" pitchFamily="49" charset="0"/>
              </a:rPr>
              <a:t>&lt;/title&gt;</a:t>
            </a:r>
          </a:p>
          <a:p>
            <a:pPr>
              <a:lnSpc>
                <a:spcPct val="80000"/>
              </a:lnSpc>
              <a:buNone/>
              <a:defRPr/>
            </a:pPr>
            <a:r>
              <a:rPr lang="en-US" sz="2000">
                <a:latin typeface="Courier New" pitchFamily="49" charset="0"/>
                <a:cs typeface="Courier New" pitchFamily="49" charset="0"/>
              </a:rPr>
              <a:t>&lt;/head&gt;</a:t>
            </a:r>
          </a:p>
          <a:p>
            <a:pPr>
              <a:lnSpc>
                <a:spcPct val="80000"/>
              </a:lnSpc>
              <a:buNone/>
              <a:defRPr/>
            </a:pPr>
            <a:r>
              <a:rPr lang="en-US" sz="2000">
                <a:latin typeface="Courier New" pitchFamily="49" charset="0"/>
                <a:cs typeface="Courier New" pitchFamily="49" charset="0"/>
              </a:rPr>
              <a:t>&lt;body bgcolor=‘lavender’&gt;</a:t>
            </a:r>
          </a:p>
          <a:p>
            <a:pPr>
              <a:lnSpc>
                <a:spcPct val="80000"/>
              </a:lnSpc>
              <a:buNone/>
              <a:defRPr/>
            </a:pPr>
            <a:r>
              <a:rPr lang="en-US" sz="2000">
                <a:latin typeface="Courier New" pitchFamily="49" charset="0"/>
                <a:cs typeface="Courier New" pitchFamily="49" charset="0"/>
              </a:rPr>
              <a:t>    &lt;h3&gt;</a:t>
            </a:r>
            <a:r>
              <a:rPr lang="en-US" sz="2400">
                <a:latin typeface="Times New Roman" pitchFamily="18" charset="0"/>
                <a:cs typeface="Times New Roman" pitchFamily="18" charset="0"/>
              </a:rPr>
              <a:t>My first HTML document</a:t>
            </a:r>
            <a:r>
              <a:rPr lang="en-US" sz="2000">
                <a:latin typeface="Courier New" pitchFamily="49" charset="0"/>
                <a:cs typeface="Courier New" pitchFamily="49" charset="0"/>
              </a:rPr>
              <a:t>&lt;/h3&gt;</a:t>
            </a:r>
          </a:p>
          <a:p>
            <a:pPr>
              <a:lnSpc>
                <a:spcPct val="80000"/>
              </a:lnSpc>
              <a:buNone/>
              <a:defRPr/>
            </a:pPr>
            <a:r>
              <a:rPr lang="en-US" sz="2000" b="1">
                <a:latin typeface="Courier New" pitchFamily="49" charset="0"/>
                <a:cs typeface="Courier New" pitchFamily="49" charset="0"/>
              </a:rPr>
              <a:t>    </a:t>
            </a:r>
            <a:r>
              <a:rPr lang="en-US" sz="2000" b="1">
                <a:solidFill>
                  <a:schemeClr val="tx2">
                    <a:lumMod val="75000"/>
                  </a:schemeClr>
                </a:solidFill>
                <a:latin typeface="Courier New" pitchFamily="49" charset="0"/>
                <a:cs typeface="Courier New" pitchFamily="49" charset="0"/>
              </a:rPr>
              <a:t>&lt;p&gt;</a:t>
            </a:r>
          </a:p>
          <a:p>
            <a:pPr>
              <a:lnSpc>
                <a:spcPct val="80000"/>
              </a:lnSpc>
              <a:buNone/>
              <a:defRPr/>
            </a:pPr>
            <a:r>
              <a:rPr lang="en-US" sz="2400">
                <a:latin typeface="Times New Roman" pitchFamily="18" charset="0"/>
                <a:cs typeface="Times New Roman" pitchFamily="18" charset="0"/>
              </a:rPr>
              <a:t>        	This is going to be real fun</a:t>
            </a:r>
          </a:p>
          <a:p>
            <a:pPr>
              <a:lnSpc>
                <a:spcPct val="80000"/>
              </a:lnSpc>
              <a:buNone/>
              <a:defRPr/>
            </a:pPr>
            <a:r>
              <a:rPr lang="en-US" sz="2000">
                <a:latin typeface="Courier New" pitchFamily="49" charset="0"/>
                <a:cs typeface="Courier New" pitchFamily="49" charset="0"/>
              </a:rPr>
              <a:t>		&lt;h2&gt;</a:t>
            </a:r>
            <a:r>
              <a:rPr lang="en-US" sz="2400">
                <a:latin typeface="Times New Roman" pitchFamily="18" charset="0"/>
                <a:cs typeface="Times New Roman" pitchFamily="18" charset="0"/>
              </a:rPr>
              <a:t>Using another heading</a:t>
            </a:r>
            <a:r>
              <a:rPr lang="en-US" sz="2000">
                <a:latin typeface="Courier New" pitchFamily="49" charset="0"/>
                <a:cs typeface="Courier New" pitchFamily="49" charset="0"/>
              </a:rPr>
              <a:t>&lt;/h2&gt;</a:t>
            </a:r>
          </a:p>
          <a:p>
            <a:pPr>
              <a:lnSpc>
                <a:spcPct val="80000"/>
              </a:lnSpc>
              <a:buNone/>
              <a:defRPr/>
            </a:pPr>
            <a:r>
              <a:rPr lang="en-US" sz="2000" b="1">
                <a:solidFill>
                  <a:schemeClr val="tx2">
                    <a:lumMod val="75000"/>
                  </a:schemeClr>
                </a:solidFill>
                <a:latin typeface="Courier New" pitchFamily="49" charset="0"/>
                <a:cs typeface="Courier New" pitchFamily="49" charset="0"/>
              </a:rPr>
              <a:t>    &lt;/p&gt;</a:t>
            </a:r>
          </a:p>
          <a:p>
            <a:pPr>
              <a:lnSpc>
                <a:spcPct val="80000"/>
              </a:lnSpc>
              <a:buNone/>
              <a:defRPr/>
            </a:pPr>
            <a:r>
              <a:rPr lang="en-US" sz="2000" b="1">
                <a:latin typeface="Courier New" pitchFamily="49" charset="0"/>
                <a:cs typeface="Courier New" pitchFamily="49" charset="0"/>
              </a:rPr>
              <a:t>    </a:t>
            </a:r>
            <a:r>
              <a:rPr lang="en-US" sz="2000" b="1">
                <a:solidFill>
                  <a:schemeClr val="tx2">
                    <a:lumMod val="75000"/>
                  </a:schemeClr>
                </a:solidFill>
                <a:latin typeface="Courier New" pitchFamily="49" charset="0"/>
                <a:cs typeface="Courier New" pitchFamily="49" charset="0"/>
              </a:rPr>
              <a:t>&lt;</a:t>
            </a:r>
            <a:r>
              <a:rPr lang="en-US" sz="2000" b="1" smtClean="0">
                <a:solidFill>
                  <a:schemeClr val="tx2">
                    <a:lumMod val="75000"/>
                  </a:schemeClr>
                </a:solidFill>
                <a:latin typeface="Courier New" pitchFamily="49" charset="0"/>
                <a:cs typeface="Courier New" pitchFamily="49" charset="0"/>
              </a:rPr>
              <a:t>p align</a:t>
            </a:r>
            <a:r>
              <a:rPr lang="en-US" sz="2000" b="1">
                <a:solidFill>
                  <a:schemeClr val="tx2">
                    <a:lumMod val="75000"/>
                  </a:schemeClr>
                </a:solidFill>
                <a:latin typeface="Courier New" pitchFamily="49" charset="0"/>
                <a:cs typeface="Courier New" pitchFamily="49" charset="0"/>
              </a:rPr>
              <a:t>=‘center’&gt;</a:t>
            </a:r>
            <a:r>
              <a:rPr lang="en-US" sz="2400">
                <a:latin typeface="Times New Roman" pitchFamily="18" charset="0"/>
                <a:cs typeface="Times New Roman" pitchFamily="18" charset="0"/>
              </a:rPr>
              <a:t>Another paragraph element</a:t>
            </a:r>
            <a:r>
              <a:rPr lang="en-US" sz="2000" b="1">
                <a:solidFill>
                  <a:schemeClr val="tx2">
                    <a:lumMod val="75000"/>
                  </a:schemeClr>
                </a:solidFill>
                <a:latin typeface="Courier New" pitchFamily="49" charset="0"/>
                <a:cs typeface="Courier New" pitchFamily="49" charset="0"/>
              </a:rPr>
              <a:t>&lt;/p&gt;</a:t>
            </a:r>
          </a:p>
          <a:p>
            <a:pPr>
              <a:lnSpc>
                <a:spcPct val="80000"/>
              </a:lnSpc>
              <a:buNone/>
              <a:defRPr/>
            </a:pPr>
            <a:r>
              <a:rPr lang="en-US" sz="2000">
                <a:latin typeface="Courier New" pitchFamily="49" charset="0"/>
                <a:cs typeface="Courier New" pitchFamily="49" charset="0"/>
              </a:rPr>
              <a:t>&lt;/body&gt;</a:t>
            </a:r>
          </a:p>
          <a:p>
            <a:pPr>
              <a:lnSpc>
                <a:spcPct val="80000"/>
              </a:lnSpc>
              <a:buNone/>
              <a:defRPr/>
            </a:pPr>
            <a:r>
              <a:rPr lang="en-US" sz="2000">
                <a:latin typeface="Courier New" pitchFamily="49" charset="0"/>
                <a:cs typeface="Courier New" pitchFamily="49" charset="0"/>
              </a:rPr>
              <a:t>&lt;/html&gt;</a:t>
            </a:r>
          </a:p>
          <a:p>
            <a:pPr>
              <a:lnSpc>
                <a:spcPct val="80000"/>
              </a:lnSpc>
              <a:buNone/>
              <a:defRPr/>
            </a:pPr>
            <a:endParaRPr lang="en-US" sz="1800">
              <a:latin typeface="Courier New" pitchFamily="49" charset="0"/>
              <a:cs typeface="Courier New" pitchFamily="49" charset="0"/>
            </a:endParaRPr>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39</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1900402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1143000" y="1371600"/>
            <a:ext cx="7010400" cy="4724400"/>
          </a:xfrm>
        </p:spPr>
        <p:txBody>
          <a:bodyPr/>
          <a:lstStyle/>
          <a:p>
            <a:pPr lvl="0">
              <a:lnSpc>
                <a:spcPct val="150000"/>
              </a:lnSpc>
              <a:buFont typeface="Arial" pitchFamily="34" charset="0"/>
              <a:buChar char="•"/>
            </a:pPr>
            <a:r>
              <a:rPr lang="en-US" sz="2400" smtClean="0"/>
              <a:t>Chuyên cần : 10%</a:t>
            </a:r>
          </a:p>
          <a:p>
            <a:pPr lvl="0">
              <a:lnSpc>
                <a:spcPct val="150000"/>
              </a:lnSpc>
              <a:buFont typeface="Arial" pitchFamily="34" charset="0"/>
              <a:buChar char="•"/>
            </a:pPr>
            <a:r>
              <a:rPr lang="en-US" sz="2400" smtClean="0"/>
              <a:t>Quá trình: 60% (Trung bình 03 bài kiểm tra)</a:t>
            </a:r>
            <a:endParaRPr lang="en-US" sz="2400"/>
          </a:p>
          <a:p>
            <a:pPr lvl="0">
              <a:lnSpc>
                <a:spcPct val="150000"/>
              </a:lnSpc>
              <a:buFont typeface="Arial" pitchFamily="34" charset="0"/>
              <a:buChar char="•"/>
            </a:pPr>
            <a:r>
              <a:rPr lang="en-US" sz="2400" smtClean="0"/>
              <a:t>Đồ án: 30% </a:t>
            </a:r>
            <a:r>
              <a:rPr lang="en-US" sz="2400" smtClean="0">
                <a:sym typeface="Wingdings" pitchFamily="2" charset="2"/>
              </a:rPr>
              <a:t> yêu cầu đồ án đính kèm</a:t>
            </a: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a:t>
            </a:fld>
            <a:endParaRPr lang="en-US"/>
          </a:p>
        </p:txBody>
      </p:sp>
      <p:sp>
        <p:nvSpPr>
          <p:cNvPr id="6" name="Title 3"/>
          <p:cNvSpPr>
            <a:spLocks noGrp="1"/>
          </p:cNvSpPr>
          <p:nvPr>
            <p:ph type="title"/>
          </p:nvPr>
        </p:nvSpPr>
        <p:spPr/>
        <p:txBody>
          <a:bodyPr/>
          <a:lstStyle/>
          <a:p>
            <a:r>
              <a:rPr lang="en-US" smtClean="0"/>
              <a:t>KIỂM TRA – ĐÁNH GIÁ</a:t>
            </a:r>
            <a:endParaRPr lang="vi-VN"/>
          </a:p>
        </p:txBody>
      </p:sp>
    </p:spTree>
    <p:extLst>
      <p:ext uri="{BB962C8B-B14F-4D97-AF65-F5344CB8AC3E}">
        <p14:creationId xmlns:p14="http://schemas.microsoft.com/office/powerpoint/2010/main" val="1475677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95400"/>
            <a:ext cx="8001000" cy="5029201"/>
          </a:xfrm>
        </p:spPr>
        <p:txBody>
          <a:bodyPr/>
          <a:lstStyle/>
          <a:p>
            <a:pPr marL="0" indent="0">
              <a:buNone/>
              <a:defRPr/>
            </a:pPr>
            <a:r>
              <a:rPr lang="en-US" b="1" smtClean="0"/>
              <a:t>Ví dụ về &lt;hr&gt;</a:t>
            </a:r>
            <a:endParaRPr lang="en-US" b="1"/>
          </a:p>
          <a:p>
            <a:pPr>
              <a:lnSpc>
                <a:spcPct val="150000"/>
              </a:lnSpc>
              <a:spcBef>
                <a:spcPts val="0"/>
              </a:spcBef>
              <a:buFont typeface="Arial" pitchFamily="34" charset="0"/>
              <a:buChar char="•"/>
              <a:defRPr/>
            </a:pPr>
            <a:r>
              <a:rPr lang="en-US" sz="2000" b="1">
                <a:solidFill>
                  <a:schemeClr val="tx2">
                    <a:lumMod val="75000"/>
                  </a:schemeClr>
                </a:solidFill>
                <a:latin typeface="Courier New" pitchFamily="49" charset="0"/>
                <a:cs typeface="Courier New" pitchFamily="49" charset="0"/>
              </a:rPr>
              <a:t>&lt;HR …&gt;</a:t>
            </a:r>
          </a:p>
          <a:p>
            <a:pPr lvl="1">
              <a:lnSpc>
                <a:spcPct val="150000"/>
              </a:lnSpc>
              <a:spcBef>
                <a:spcPts val="0"/>
              </a:spcBef>
              <a:buFont typeface="Arial" pitchFamily="34" charset="0"/>
              <a:buChar char="−"/>
              <a:defRPr/>
            </a:pPr>
            <a:r>
              <a:rPr lang="en-US" sz="2000"/>
              <a:t>Thuộc tính :</a:t>
            </a:r>
          </a:p>
          <a:p>
            <a:pPr lvl="2">
              <a:lnSpc>
                <a:spcPct val="150000"/>
              </a:lnSpc>
              <a:spcBef>
                <a:spcPts val="0"/>
              </a:spcBef>
              <a:buFont typeface="Arial" pitchFamily="34" charset="0"/>
              <a:buChar char="•"/>
              <a:defRPr/>
            </a:pPr>
            <a:r>
              <a:rPr lang="en-US" sz="1800"/>
              <a:t>align : Canh hàng đường kẻ ngang so với trang web</a:t>
            </a:r>
          </a:p>
          <a:p>
            <a:pPr lvl="2">
              <a:lnSpc>
                <a:spcPct val="150000"/>
              </a:lnSpc>
              <a:spcBef>
                <a:spcPts val="0"/>
              </a:spcBef>
              <a:buFont typeface="Arial" pitchFamily="34" charset="0"/>
              <a:buChar char="•"/>
              <a:defRPr/>
            </a:pPr>
            <a:r>
              <a:rPr lang="en-US" sz="1800"/>
              <a:t>width : Chiều dài đường kẻ ngang</a:t>
            </a:r>
          </a:p>
          <a:p>
            <a:pPr lvl="2">
              <a:lnSpc>
                <a:spcPct val="150000"/>
              </a:lnSpc>
              <a:spcBef>
                <a:spcPts val="0"/>
              </a:spcBef>
              <a:buFont typeface="Arial" pitchFamily="34" charset="0"/>
              <a:buChar char="•"/>
              <a:defRPr/>
            </a:pPr>
            <a:r>
              <a:rPr lang="en-US" sz="1800"/>
              <a:t>size : Bề rộng của đường kẻ ngang</a:t>
            </a:r>
          </a:p>
          <a:p>
            <a:pPr lvl="2">
              <a:lnSpc>
                <a:spcPct val="150000"/>
              </a:lnSpc>
              <a:spcBef>
                <a:spcPts val="0"/>
              </a:spcBef>
              <a:buFont typeface="Arial" pitchFamily="34" charset="0"/>
              <a:buChar char="•"/>
              <a:defRPr/>
            </a:pPr>
            <a:r>
              <a:rPr lang="en-US" sz="1800"/>
              <a:t>noshade : Không có bóng</a:t>
            </a:r>
          </a:p>
          <a:p>
            <a:pPr>
              <a:lnSpc>
                <a:spcPct val="150000"/>
              </a:lnSpc>
              <a:spcBef>
                <a:spcPts val="0"/>
              </a:spcBef>
              <a:buFont typeface="Arial" pitchFamily="34" charset="0"/>
              <a:buChar char="•"/>
              <a:defRPr/>
            </a:pPr>
            <a:r>
              <a:rPr lang="en-US" sz="1800" b="1">
                <a:solidFill>
                  <a:schemeClr val="tx2">
                    <a:lumMod val="75000"/>
                  </a:schemeClr>
                </a:solidFill>
                <a:latin typeface="Courier New" pitchFamily="49" charset="0"/>
                <a:cs typeface="Courier New" pitchFamily="49" charset="0"/>
              </a:rPr>
              <a:t>&lt;HR noshade size=‘5’ align=‘center’ width=‘40%’&gt;&lt;/HR&gt;</a:t>
            </a:r>
          </a:p>
          <a:p>
            <a:pPr>
              <a:lnSpc>
                <a:spcPct val="150000"/>
              </a:lnSpc>
              <a:spcBef>
                <a:spcPts val="0"/>
              </a:spcBef>
              <a:buFont typeface="Arial" pitchFamily="34" charset="0"/>
              <a:buChar char="•"/>
              <a:defRPr/>
            </a:pPr>
            <a:r>
              <a:rPr lang="en-US" sz="1800" b="1">
                <a:solidFill>
                  <a:schemeClr val="tx2">
                    <a:lumMod val="75000"/>
                  </a:schemeClr>
                </a:solidFill>
                <a:latin typeface="Courier New" pitchFamily="49" charset="0"/>
                <a:cs typeface="Courier New" pitchFamily="49" charset="0"/>
              </a:rPr>
              <a:t>&lt;HR size=’15’ align=‘right’ width=‘80%’&gt;&lt;/HR&gt;</a:t>
            </a:r>
          </a:p>
          <a:p>
            <a:pPr marL="0" indent="0">
              <a:lnSpc>
                <a:spcPct val="80000"/>
              </a:lnSpc>
              <a:buNone/>
              <a:defRPr/>
            </a:pPr>
            <a:endParaRPr lang="en-US" sz="1800">
              <a:latin typeface="Courier New" pitchFamily="49" charset="0"/>
              <a:cs typeface="Courier New" pitchFamily="49" charset="0"/>
            </a:endParaRPr>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40</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27706230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95400"/>
            <a:ext cx="8001000" cy="5029201"/>
          </a:xfrm>
        </p:spPr>
        <p:txBody>
          <a:bodyPr/>
          <a:lstStyle/>
          <a:p>
            <a:pPr marL="0" indent="0">
              <a:buNone/>
              <a:defRPr/>
            </a:pPr>
            <a:r>
              <a:rPr lang="en-US" b="1" smtClean="0"/>
              <a:t>Tag định dạng chữ</a:t>
            </a:r>
            <a:endParaRPr lang="en-US" b="1"/>
          </a:p>
          <a:p>
            <a:pPr>
              <a:lnSpc>
                <a:spcPct val="150000"/>
              </a:lnSpc>
              <a:spcBef>
                <a:spcPts val="1200"/>
              </a:spcBef>
              <a:buNone/>
              <a:defRPr/>
            </a:pPr>
            <a:r>
              <a:rPr lang="en-US" sz="1800" b="1">
                <a:solidFill>
                  <a:schemeClr val="tx2">
                    <a:lumMod val="75000"/>
                  </a:schemeClr>
                </a:solidFill>
                <a:latin typeface="Courier New" pitchFamily="49" charset="0"/>
                <a:cs typeface="Courier New" pitchFamily="49" charset="0"/>
              </a:rPr>
              <a:t>&lt;b&gt;</a:t>
            </a:r>
            <a:r>
              <a:rPr lang="en-US" sz="2000"/>
              <a:t>This text is bold</a:t>
            </a:r>
            <a:r>
              <a:rPr lang="en-US" sz="1800" b="1">
                <a:solidFill>
                  <a:schemeClr val="tx2">
                    <a:lumMod val="75000"/>
                  </a:schemeClr>
                </a:solidFill>
                <a:latin typeface="Courier New" pitchFamily="49" charset="0"/>
                <a:cs typeface="Courier New" pitchFamily="49" charset="0"/>
              </a:rPr>
              <a:t>&lt;/b&gt;</a:t>
            </a:r>
          </a:p>
          <a:p>
            <a:pPr>
              <a:lnSpc>
                <a:spcPct val="150000"/>
              </a:lnSpc>
              <a:buNone/>
              <a:defRPr/>
            </a:pPr>
            <a:r>
              <a:rPr lang="en-US" sz="1800" b="1">
                <a:solidFill>
                  <a:schemeClr val="tx2">
                    <a:lumMod val="75000"/>
                  </a:schemeClr>
                </a:solidFill>
                <a:latin typeface="Courier New" pitchFamily="49" charset="0"/>
                <a:cs typeface="Courier New" pitchFamily="49" charset="0"/>
              </a:rPr>
              <a:t>&lt;strong&gt;</a:t>
            </a:r>
            <a:r>
              <a:rPr lang="en-US" sz="2000"/>
              <a:t>This text is strong </a:t>
            </a:r>
            <a:r>
              <a:rPr lang="en-US" sz="1800" b="1">
                <a:solidFill>
                  <a:schemeClr val="tx2">
                    <a:lumMod val="75000"/>
                  </a:schemeClr>
                </a:solidFill>
                <a:latin typeface="Courier New" pitchFamily="49" charset="0"/>
                <a:cs typeface="Courier New" pitchFamily="49" charset="0"/>
              </a:rPr>
              <a:t>&lt;/strong&gt;</a:t>
            </a:r>
          </a:p>
          <a:p>
            <a:pPr>
              <a:lnSpc>
                <a:spcPct val="150000"/>
              </a:lnSpc>
              <a:buNone/>
              <a:defRPr/>
            </a:pPr>
            <a:r>
              <a:rPr lang="en-US" sz="1800" b="1">
                <a:solidFill>
                  <a:schemeClr val="tx2">
                    <a:lumMod val="75000"/>
                  </a:schemeClr>
                </a:solidFill>
                <a:latin typeface="Courier New" pitchFamily="49" charset="0"/>
                <a:cs typeface="Courier New" pitchFamily="49" charset="0"/>
              </a:rPr>
              <a:t>&lt;big&gt;</a:t>
            </a:r>
            <a:r>
              <a:rPr lang="en-US" sz="2000"/>
              <a:t>This text is big </a:t>
            </a:r>
            <a:r>
              <a:rPr lang="en-US" sz="1800" b="1">
                <a:solidFill>
                  <a:schemeClr val="tx2">
                    <a:lumMod val="75000"/>
                  </a:schemeClr>
                </a:solidFill>
                <a:latin typeface="Courier New" pitchFamily="49" charset="0"/>
                <a:cs typeface="Courier New" pitchFamily="49" charset="0"/>
              </a:rPr>
              <a:t>&lt;/big&gt;</a:t>
            </a:r>
          </a:p>
          <a:p>
            <a:pPr>
              <a:lnSpc>
                <a:spcPct val="150000"/>
              </a:lnSpc>
              <a:buNone/>
              <a:defRPr/>
            </a:pPr>
            <a:r>
              <a:rPr lang="en-US" sz="1800" b="1">
                <a:solidFill>
                  <a:schemeClr val="tx2">
                    <a:lumMod val="75000"/>
                  </a:schemeClr>
                </a:solidFill>
                <a:latin typeface="Courier New" pitchFamily="49" charset="0"/>
                <a:cs typeface="Courier New" pitchFamily="49" charset="0"/>
              </a:rPr>
              <a:t>&lt;em&gt;</a:t>
            </a:r>
            <a:r>
              <a:rPr lang="en-US" sz="2000"/>
              <a:t>This text is emphasized </a:t>
            </a:r>
            <a:r>
              <a:rPr lang="en-US" sz="1800" b="1">
                <a:solidFill>
                  <a:schemeClr val="tx2">
                    <a:lumMod val="75000"/>
                  </a:schemeClr>
                </a:solidFill>
                <a:latin typeface="Courier New" pitchFamily="49" charset="0"/>
                <a:cs typeface="Courier New" pitchFamily="49" charset="0"/>
              </a:rPr>
              <a:t>&lt;/em&gt;</a:t>
            </a:r>
          </a:p>
          <a:p>
            <a:pPr>
              <a:lnSpc>
                <a:spcPct val="150000"/>
              </a:lnSpc>
              <a:buNone/>
              <a:defRPr/>
            </a:pPr>
            <a:r>
              <a:rPr lang="en-US" sz="1800" b="1">
                <a:solidFill>
                  <a:schemeClr val="tx2">
                    <a:lumMod val="75000"/>
                  </a:schemeClr>
                </a:solidFill>
                <a:latin typeface="Courier New" pitchFamily="49" charset="0"/>
                <a:cs typeface="Courier New" pitchFamily="49" charset="0"/>
              </a:rPr>
              <a:t>&lt;i&gt;</a:t>
            </a:r>
            <a:r>
              <a:rPr lang="en-US" sz="2000"/>
              <a:t>This text is italic </a:t>
            </a:r>
            <a:r>
              <a:rPr lang="en-US" sz="1800" b="1">
                <a:solidFill>
                  <a:schemeClr val="tx2">
                    <a:lumMod val="75000"/>
                  </a:schemeClr>
                </a:solidFill>
                <a:latin typeface="Courier New" pitchFamily="49" charset="0"/>
                <a:cs typeface="Courier New" pitchFamily="49" charset="0"/>
              </a:rPr>
              <a:t>&lt;/i&gt;</a:t>
            </a:r>
          </a:p>
          <a:p>
            <a:pPr>
              <a:lnSpc>
                <a:spcPct val="150000"/>
              </a:lnSpc>
              <a:buNone/>
              <a:defRPr/>
            </a:pPr>
            <a:r>
              <a:rPr lang="en-US" sz="1800" b="1">
                <a:solidFill>
                  <a:schemeClr val="tx2">
                    <a:lumMod val="75000"/>
                  </a:schemeClr>
                </a:solidFill>
                <a:latin typeface="Courier New" pitchFamily="49" charset="0"/>
                <a:cs typeface="Courier New" pitchFamily="49" charset="0"/>
              </a:rPr>
              <a:t>&lt;small&gt;</a:t>
            </a:r>
            <a:r>
              <a:rPr lang="en-US" sz="2000"/>
              <a:t>This text is small</a:t>
            </a:r>
            <a:r>
              <a:rPr lang="en-US" sz="1800">
                <a:solidFill>
                  <a:schemeClr val="tx2">
                    <a:lumMod val="75000"/>
                  </a:schemeClr>
                </a:solidFill>
                <a:latin typeface="Courier New" pitchFamily="49" charset="0"/>
                <a:cs typeface="Courier New" pitchFamily="49" charset="0"/>
              </a:rPr>
              <a:t> </a:t>
            </a:r>
            <a:r>
              <a:rPr lang="en-US" sz="1800" b="1">
                <a:solidFill>
                  <a:schemeClr val="tx2">
                    <a:lumMod val="75000"/>
                  </a:schemeClr>
                </a:solidFill>
                <a:latin typeface="Courier New" pitchFamily="49" charset="0"/>
                <a:cs typeface="Courier New" pitchFamily="49" charset="0"/>
              </a:rPr>
              <a:t>&lt;/small&gt;</a:t>
            </a:r>
          </a:p>
          <a:p>
            <a:pPr>
              <a:lnSpc>
                <a:spcPct val="150000"/>
              </a:lnSpc>
              <a:buNone/>
              <a:defRPr/>
            </a:pPr>
            <a:r>
              <a:rPr lang="en-US" sz="2000"/>
              <a:t>This text contains a</a:t>
            </a:r>
            <a:r>
              <a:rPr lang="en-US" sz="1800" b="1">
                <a:solidFill>
                  <a:schemeClr val="tx2">
                    <a:lumMod val="75000"/>
                  </a:schemeClr>
                </a:solidFill>
                <a:latin typeface="Courier New" pitchFamily="49" charset="0"/>
                <a:cs typeface="Courier New" pitchFamily="49" charset="0"/>
              </a:rPr>
              <a:t>&lt;sub&gt;</a:t>
            </a:r>
            <a:r>
              <a:rPr lang="en-US" sz="2000"/>
              <a:t>2</a:t>
            </a:r>
            <a:r>
              <a:rPr lang="en-US" sz="1800" b="1">
                <a:solidFill>
                  <a:schemeClr val="tx2">
                    <a:lumMod val="75000"/>
                  </a:schemeClr>
                </a:solidFill>
                <a:latin typeface="Courier New" pitchFamily="49" charset="0"/>
                <a:cs typeface="Courier New" pitchFamily="49" charset="0"/>
              </a:rPr>
              <a:t>&lt;/sub&gt;</a:t>
            </a:r>
          </a:p>
          <a:p>
            <a:pPr>
              <a:lnSpc>
                <a:spcPct val="150000"/>
              </a:lnSpc>
              <a:buNone/>
              <a:defRPr/>
            </a:pPr>
            <a:r>
              <a:rPr lang="en-US" sz="2000"/>
              <a:t>This text contains x</a:t>
            </a:r>
            <a:r>
              <a:rPr lang="en-US" sz="1800" b="1">
                <a:solidFill>
                  <a:schemeClr val="tx2">
                    <a:lumMod val="75000"/>
                  </a:schemeClr>
                </a:solidFill>
                <a:latin typeface="Courier New" pitchFamily="49" charset="0"/>
                <a:cs typeface="Courier New" pitchFamily="49" charset="0"/>
              </a:rPr>
              <a:t>&lt;sup&gt;</a:t>
            </a:r>
            <a:r>
              <a:rPr lang="en-US" sz="2000"/>
              <a:t>2</a:t>
            </a:r>
            <a:r>
              <a:rPr lang="en-US" sz="1800" b="1">
                <a:solidFill>
                  <a:schemeClr val="tx2">
                    <a:lumMod val="75000"/>
                  </a:schemeClr>
                </a:solidFill>
                <a:latin typeface="Courier New" pitchFamily="49" charset="0"/>
                <a:cs typeface="Courier New" pitchFamily="49" charset="0"/>
              </a:rPr>
              <a:t>&lt;/sup&gt;</a:t>
            </a:r>
            <a:r>
              <a:rPr lang="en-US" sz="1800">
                <a:solidFill>
                  <a:schemeClr val="tx2">
                    <a:lumMod val="75000"/>
                  </a:schemeClr>
                </a:solidFill>
                <a:latin typeface="Courier New" pitchFamily="49" charset="0"/>
                <a:cs typeface="Courier New" pitchFamily="49" charset="0"/>
              </a:rPr>
              <a:t> </a:t>
            </a:r>
            <a:r>
              <a:rPr lang="en-US" sz="2000"/>
              <a:t>= a x a</a:t>
            </a:r>
          </a:p>
          <a:p>
            <a:pPr marL="0" indent="0">
              <a:lnSpc>
                <a:spcPct val="80000"/>
              </a:lnSpc>
              <a:buNone/>
              <a:defRPr/>
            </a:pPr>
            <a:endParaRPr lang="en-US" sz="1800">
              <a:latin typeface="Courier New" pitchFamily="49" charset="0"/>
              <a:cs typeface="Courier New" pitchFamily="49" charset="0"/>
            </a:endParaRPr>
          </a:p>
          <a:p>
            <a:pPr>
              <a:buFont typeface="Arial" pitchFamily="34" charset="0"/>
              <a:buChar char="•"/>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41</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30746793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95400"/>
            <a:ext cx="8001000" cy="5029201"/>
          </a:xfrm>
        </p:spPr>
        <p:txBody>
          <a:bodyPr/>
          <a:lstStyle/>
          <a:p>
            <a:pPr marL="0" indent="0">
              <a:buNone/>
              <a:defRPr/>
            </a:pPr>
            <a:r>
              <a:rPr lang="en-US" b="1" smtClean="0"/>
              <a:t>Tag định dạng chữ</a:t>
            </a:r>
            <a:endParaRPr lang="en-US" b="1"/>
          </a:p>
          <a:p>
            <a:pPr>
              <a:lnSpc>
                <a:spcPct val="150000"/>
              </a:lnSpc>
              <a:spcBef>
                <a:spcPts val="1200"/>
              </a:spcBef>
              <a:buNone/>
              <a:defRPr/>
            </a:pPr>
            <a:r>
              <a:rPr lang="en-US" sz="1800" b="1">
                <a:solidFill>
                  <a:schemeClr val="tx2">
                    <a:lumMod val="75000"/>
                  </a:schemeClr>
                </a:solidFill>
                <a:latin typeface="Courier New" pitchFamily="49" charset="0"/>
                <a:cs typeface="Courier New" pitchFamily="49" charset="0"/>
              </a:rPr>
              <a:t>&lt;EM&gt;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&lt;/EM&gt;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&lt;STRONG&gt;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&lt;/STRONG&gt;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&lt;DFN&gt;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&lt;/DFN&gt;</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&lt;CODE&gt;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&lt;/CODE&gt;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&lt;KBD&gt;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&lt;/KBD&gt;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&lt;VAR&gt;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&lt;/VAR&gt;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&lt;CITE&gt;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&lt;/CITE&gt;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&lt;BLINK&gt;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&lt;/BLINK&gt;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&lt;DEL&gt;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&lt;/DEL&gt; </a:t>
            </a:r>
          </a:p>
          <a:p>
            <a:pPr>
              <a:lnSpc>
                <a:spcPct val="150000"/>
              </a:lnSpc>
              <a:spcBef>
                <a:spcPts val="0"/>
              </a:spcBef>
              <a:buNone/>
              <a:defRPr/>
            </a:pPr>
            <a:r>
              <a:rPr lang="en-US" sz="1800" b="1">
                <a:solidFill>
                  <a:schemeClr val="tx2">
                    <a:lumMod val="75000"/>
                  </a:schemeClr>
                </a:solidFill>
                <a:latin typeface="Courier New" pitchFamily="49" charset="0"/>
                <a:cs typeface="Courier New" pitchFamily="49" charset="0"/>
              </a:rPr>
              <a:t>&lt;INS&gt;</a:t>
            </a:r>
            <a:r>
              <a:rPr lang="en-US" sz="1800">
                <a:cs typeface="Times New Roman" pitchFamily="18" charset="0"/>
              </a:rPr>
              <a:t>Computer Sciences</a:t>
            </a:r>
            <a:r>
              <a:rPr lang="en-US" sz="1800" b="1">
                <a:solidFill>
                  <a:schemeClr val="tx2">
                    <a:lumMod val="75000"/>
                  </a:schemeClr>
                </a:solidFill>
                <a:latin typeface="Courier New" pitchFamily="49" charset="0"/>
                <a:cs typeface="Courier New" pitchFamily="49" charset="0"/>
              </a:rPr>
              <a:t>&lt;/INS&gt; </a:t>
            </a:r>
          </a:p>
          <a:p>
            <a:pPr marL="0" indent="0">
              <a:lnSpc>
                <a:spcPct val="80000"/>
              </a:lnSpc>
              <a:buNone/>
              <a:defRPr/>
            </a:pPr>
            <a:endParaRPr lang="en-US" sz="1800">
              <a:latin typeface="Courier New" pitchFamily="49" charset="0"/>
              <a:cs typeface="Courier New" pitchFamily="49" charset="0"/>
            </a:endParaRPr>
          </a:p>
          <a:p>
            <a:pPr>
              <a:buFont typeface="Arial" pitchFamily="34" charset="0"/>
              <a:buChar char="•"/>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42</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spTree>
    <p:extLst>
      <p:ext uri="{BB962C8B-B14F-4D97-AF65-F5344CB8AC3E}">
        <p14:creationId xmlns:p14="http://schemas.microsoft.com/office/powerpoint/2010/main" val="3087913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p:cNvPicPr>
            <a:picLocks noChangeAspect="1" noChangeArrowheads="1"/>
          </p:cNvPicPr>
          <p:nvPr/>
        </p:nvPicPr>
        <p:blipFill>
          <a:blip r:embed="rId2" cstate="print"/>
          <a:srcRect/>
          <a:stretch>
            <a:fillRect/>
          </a:stretch>
        </p:blipFill>
        <p:spPr bwMode="auto">
          <a:xfrm>
            <a:off x="4495800" y="3225800"/>
            <a:ext cx="4495800" cy="3192463"/>
          </a:xfrm>
          <a:prstGeom prst="rect">
            <a:avLst/>
          </a:prstGeom>
          <a:ln>
            <a:noFill/>
          </a:ln>
          <a:effectLst>
            <a:outerShdw blurRad="292100" dist="139700" dir="2700000" algn="tl" rotWithShape="0">
              <a:srgbClr val="333333">
                <a:alpha val="65000"/>
              </a:srgbClr>
            </a:outerShdw>
          </a:effectLst>
        </p:spPr>
      </p:pic>
      <p:sp>
        <p:nvSpPr>
          <p:cNvPr id="2" name="Content Placeholder 1"/>
          <p:cNvSpPr>
            <a:spLocks noGrp="1"/>
          </p:cNvSpPr>
          <p:nvPr>
            <p:ph idx="1"/>
          </p:nvPr>
        </p:nvSpPr>
        <p:spPr>
          <a:xfrm>
            <a:off x="228600" y="1066800"/>
            <a:ext cx="4572000" cy="5257801"/>
          </a:xfrm>
        </p:spPr>
        <p:txBody>
          <a:bodyPr/>
          <a:lstStyle/>
          <a:p>
            <a:pPr marL="0" indent="0">
              <a:buNone/>
              <a:defRPr/>
            </a:pPr>
            <a:r>
              <a:rPr lang="en-US" b="1" smtClean="0"/>
              <a:t>Tag &lt;pre&gt;</a:t>
            </a:r>
            <a:endParaRPr lang="en-US" b="1"/>
          </a:p>
          <a:p>
            <a:pPr marL="0" indent="0">
              <a:lnSpc>
                <a:spcPct val="150000"/>
              </a:lnSpc>
              <a:spcBef>
                <a:spcPts val="0"/>
              </a:spcBef>
              <a:buNone/>
              <a:defRPr/>
            </a:pPr>
            <a:r>
              <a:rPr lang="en-US" sz="1800"/>
              <a:t>Hiển thị đúng dạng văn bản đã soạn thảo (khoảng trắng, xuống dòng, tag,…)</a:t>
            </a:r>
          </a:p>
          <a:p>
            <a:pPr marL="0" indent="0">
              <a:lnSpc>
                <a:spcPct val="80000"/>
              </a:lnSpc>
              <a:buNone/>
              <a:defRPr/>
            </a:pPr>
            <a:endParaRPr lang="en-US" sz="1800">
              <a:latin typeface="Courier New" pitchFamily="49" charset="0"/>
              <a:cs typeface="Courier New" pitchFamily="49" charset="0"/>
            </a:endParaRPr>
          </a:p>
          <a:p>
            <a:pPr>
              <a:lnSpc>
                <a:spcPct val="90000"/>
              </a:lnSpc>
              <a:buNone/>
              <a:defRPr/>
            </a:pPr>
            <a:r>
              <a:rPr lang="en-US" sz="1800" b="1">
                <a:solidFill>
                  <a:schemeClr val="tx2">
                    <a:lumMod val="75000"/>
                  </a:schemeClr>
                </a:solidFill>
                <a:latin typeface="Courier New" pitchFamily="49" charset="0"/>
                <a:cs typeface="Courier New" pitchFamily="49" charset="0"/>
              </a:rPr>
              <a:t>&lt;pre&gt;</a:t>
            </a:r>
          </a:p>
          <a:p>
            <a:pPr>
              <a:lnSpc>
                <a:spcPct val="90000"/>
              </a:lnSpc>
              <a:buNone/>
              <a:defRPr/>
            </a:pPr>
            <a:r>
              <a:rPr lang="en-US" sz="1800"/>
              <a:t>		Ban co the xuong dong </a:t>
            </a:r>
          </a:p>
          <a:p>
            <a:pPr>
              <a:lnSpc>
                <a:spcPct val="90000"/>
              </a:lnSpc>
              <a:buNone/>
              <a:defRPr/>
            </a:pPr>
            <a:r>
              <a:rPr lang="en-US" sz="1800"/>
              <a:t>   		va cach khoang trang     thoai mai</a:t>
            </a:r>
          </a:p>
          <a:p>
            <a:pPr>
              <a:buNone/>
              <a:defRPr/>
            </a:pPr>
            <a:r>
              <a:rPr lang="en-US" sz="1800" b="1" smtClean="0">
                <a:solidFill>
                  <a:schemeClr val="tx2">
                    <a:lumMod val="75000"/>
                  </a:schemeClr>
                </a:solidFill>
                <a:latin typeface="Courier New" pitchFamily="49" charset="0"/>
                <a:cs typeface="Courier New" pitchFamily="49" charset="0"/>
              </a:rPr>
              <a:t>&lt;/</a:t>
            </a:r>
            <a:r>
              <a:rPr lang="en-US" sz="1800" b="1">
                <a:solidFill>
                  <a:schemeClr val="tx2">
                    <a:lumMod val="75000"/>
                  </a:schemeClr>
                </a:solidFill>
                <a:latin typeface="Courier New" pitchFamily="49" charset="0"/>
                <a:cs typeface="Courier New" pitchFamily="49" charset="0"/>
              </a:rPr>
              <a:t>pre&gt;</a:t>
            </a:r>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43</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pic>
        <p:nvPicPr>
          <p:cNvPr id="5" name="Picture 2"/>
          <p:cNvPicPr>
            <a:picLocks noChangeAspect="1" noChangeArrowheads="1"/>
          </p:cNvPicPr>
          <p:nvPr/>
        </p:nvPicPr>
        <p:blipFill>
          <a:blip r:embed="rId3" cstate="print"/>
          <a:srcRect/>
          <a:stretch>
            <a:fillRect/>
          </a:stretch>
        </p:blipFill>
        <p:spPr bwMode="auto">
          <a:xfrm>
            <a:off x="5462588" y="1066800"/>
            <a:ext cx="3529012" cy="2027238"/>
          </a:xfrm>
          <a:prstGeom prst="rect">
            <a:avLst/>
          </a:prstGeom>
          <a:noFill/>
          <a:ln w="9525">
            <a:noFill/>
            <a:miter lim="800000"/>
            <a:headEnd/>
            <a:tailEnd/>
          </a:ln>
        </p:spPr>
      </p:pic>
      <p:pic>
        <p:nvPicPr>
          <p:cNvPr id="6" name="Picture 8"/>
          <p:cNvPicPr>
            <a:picLocks noChangeAspect="1" noChangeArrowheads="1"/>
          </p:cNvPicPr>
          <p:nvPr/>
        </p:nvPicPr>
        <p:blipFill>
          <a:blip r:embed="rId4" cstate="print"/>
          <a:srcRect l="7407" t="33986" r="17379" b="23484"/>
          <a:stretch>
            <a:fillRect/>
          </a:stretch>
        </p:blipFill>
        <p:spPr bwMode="auto">
          <a:xfrm>
            <a:off x="533400" y="4419600"/>
            <a:ext cx="3724275" cy="1897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26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458200" cy="5257801"/>
          </a:xfrm>
        </p:spPr>
        <p:txBody>
          <a:bodyPr/>
          <a:lstStyle/>
          <a:p>
            <a:pPr marL="0" indent="0">
              <a:buNone/>
              <a:defRPr/>
            </a:pPr>
            <a:r>
              <a:rPr lang="en-US" b="1" smtClean="0"/>
              <a:t>Các ký tự đặc biệt ?</a:t>
            </a:r>
            <a:endParaRPr lang="en-US" b="1"/>
          </a:p>
          <a:p>
            <a:pPr>
              <a:buFont typeface="Arial" pitchFamily="34" charset="0"/>
              <a:buChar char="•"/>
            </a:pPr>
            <a:r>
              <a:rPr lang="en-US" sz="1800"/>
              <a:t>Dấu &lt;, &gt;, </a:t>
            </a:r>
            <a:r>
              <a:rPr lang="en-US" sz="1800" smtClean="0"/>
              <a:t>&amp; Dấu </a:t>
            </a:r>
            <a:r>
              <a:rPr lang="en-US" sz="1800"/>
              <a:t>nháy kép </a:t>
            </a:r>
            <a:r>
              <a:rPr lang="en-US" sz="1800" smtClean="0"/>
              <a:t>“ Các </a:t>
            </a:r>
            <a:r>
              <a:rPr lang="en-US" sz="1800"/>
              <a:t>ký tự đặc biệt : @ © ® </a:t>
            </a:r>
          </a:p>
          <a:p>
            <a:pPr>
              <a:buFont typeface="Arial" pitchFamily="34" charset="0"/>
              <a:buChar char="•"/>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44</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graphicFrame>
        <p:nvGraphicFramePr>
          <p:cNvPr id="8" name="Group 64"/>
          <p:cNvGraphicFramePr>
            <a:graphicFrameLocks/>
          </p:cNvGraphicFramePr>
          <p:nvPr>
            <p:extLst>
              <p:ext uri="{D42A27DB-BD31-4B8C-83A1-F6EECF244321}">
                <p14:modId xmlns:p14="http://schemas.microsoft.com/office/powerpoint/2010/main" val="3158283771"/>
              </p:ext>
            </p:extLst>
          </p:nvPr>
        </p:nvGraphicFramePr>
        <p:xfrm>
          <a:off x="1271587" y="2057437"/>
          <a:ext cx="6881813" cy="4419563"/>
        </p:xfrm>
        <a:graphic>
          <a:graphicData uri="http://schemas.openxmlformats.org/drawingml/2006/table">
            <a:tbl>
              <a:tblPr/>
              <a:tblGrid>
                <a:gridCol w="937534">
                  <a:extLst>
                    <a:ext uri="{9D8B030D-6E8A-4147-A177-3AD203B41FA5}">
                      <a16:colId xmlns:a16="http://schemas.microsoft.com/office/drawing/2014/main" val="20000"/>
                    </a:ext>
                  </a:extLst>
                </a:gridCol>
                <a:gridCol w="3693914">
                  <a:extLst>
                    <a:ext uri="{9D8B030D-6E8A-4147-A177-3AD203B41FA5}">
                      <a16:colId xmlns:a16="http://schemas.microsoft.com/office/drawing/2014/main" val="20001"/>
                    </a:ext>
                  </a:extLst>
                </a:gridCol>
                <a:gridCol w="1106207">
                  <a:extLst>
                    <a:ext uri="{9D8B030D-6E8A-4147-A177-3AD203B41FA5}">
                      <a16:colId xmlns:a16="http://schemas.microsoft.com/office/drawing/2014/main" val="20002"/>
                    </a:ext>
                  </a:extLst>
                </a:gridCol>
                <a:gridCol w="1144158">
                  <a:extLst>
                    <a:ext uri="{9D8B030D-6E8A-4147-A177-3AD203B41FA5}">
                      <a16:colId xmlns:a16="http://schemas.microsoft.com/office/drawing/2014/main" val="20003"/>
                    </a:ext>
                  </a:extLst>
                </a:gridCol>
              </a:tblGrid>
              <a:tr h="442205">
                <a:tc>
                  <a:txBody>
                    <a:bodyPr/>
                    <a:lstStyle/>
                    <a:p>
                      <a:pPr marL="0" marR="0" lvl="0" indent="0" algn="ctr" defTabSz="914400" rtl="0" eaLnBrk="0" fontAlgn="base" latinLnBrk="0" hangingPunct="0">
                        <a:lnSpc>
                          <a:spcPct val="100000"/>
                        </a:lnSpc>
                        <a:spcBef>
                          <a:spcPct val="20000"/>
                        </a:spcBef>
                        <a:spcAft>
                          <a:spcPct val="0"/>
                        </a:spcAft>
                        <a:buClr>
                          <a:srgbClr val="CC3C00"/>
                        </a:buClr>
                        <a:buSzPct val="130000"/>
                        <a:buFontTx/>
                        <a:buNone/>
                        <a:tabLst/>
                      </a:pPr>
                      <a:r>
                        <a:rPr kumimoji="0" lang="en-US" sz="2000" b="1" i="0" u="none" strike="noStrike" cap="none" normalizeH="0" baseline="0" smtClean="0">
                          <a:ln>
                            <a:noFill/>
                          </a:ln>
                          <a:solidFill>
                            <a:schemeClr val="tx1"/>
                          </a:solidFill>
                          <a:effectLst/>
                          <a:latin typeface="Arial" pitchFamily="34" charset="0"/>
                        </a:rPr>
                        <a:t>Ký tự</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CC3C00"/>
                        </a:buClr>
                        <a:buSzPct val="130000"/>
                        <a:buFontTx/>
                        <a:buNone/>
                        <a:tabLst/>
                      </a:pPr>
                      <a:r>
                        <a:rPr kumimoji="0" lang="en-US" sz="2000" b="1" i="0" u="none" strike="noStrike" cap="none" normalizeH="0" baseline="0" smtClean="0">
                          <a:ln>
                            <a:noFill/>
                          </a:ln>
                          <a:solidFill>
                            <a:schemeClr val="tx1"/>
                          </a:solidFill>
                          <a:effectLst/>
                          <a:latin typeface="Arial" pitchFamily="34" charset="0"/>
                        </a:rPr>
                        <a:t>Mô tả</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CC3C00"/>
                        </a:buClr>
                        <a:buSzPct val="130000"/>
                        <a:buFontTx/>
                        <a:buNone/>
                        <a:tabLst/>
                      </a:pPr>
                      <a:r>
                        <a:rPr kumimoji="0" lang="en-US" sz="2000" b="1" i="0" u="none" strike="noStrike" cap="none" normalizeH="0" baseline="0" smtClean="0">
                          <a:ln>
                            <a:noFill/>
                          </a:ln>
                          <a:solidFill>
                            <a:schemeClr val="tx1"/>
                          </a:solidFill>
                          <a:effectLst/>
                          <a:latin typeface="Arial" pitchFamily="34" charset="0"/>
                        </a:rPr>
                        <a:t>Tên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CC3C00"/>
                        </a:buClr>
                        <a:buSzPct val="130000"/>
                        <a:buFontTx/>
                        <a:buNone/>
                        <a:tabLst/>
                      </a:pPr>
                      <a:r>
                        <a:rPr kumimoji="0" lang="en-US" sz="2000" b="1" i="0" u="none" strike="noStrike" cap="none" normalizeH="0" baseline="0" smtClean="0">
                          <a:ln>
                            <a:noFill/>
                          </a:ln>
                          <a:solidFill>
                            <a:schemeClr val="tx1"/>
                          </a:solidFill>
                          <a:effectLst/>
                          <a:latin typeface="Arial" pitchFamily="34" charset="0"/>
                        </a:rPr>
                        <a:t>Mã</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5257">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 ”</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Khoảng trống (non-breaking space)</a:t>
                      </a:r>
                      <a:endParaRPr kumimoji="0" lang="en-US" sz="2400" b="0" i="0" u="none" strike="noStrike" cap="none" normalizeH="0" baseline="0" smtClean="0">
                        <a:ln>
                          <a:noFill/>
                        </a:ln>
                        <a:solidFill>
                          <a:schemeClr val="tx1"/>
                        </a:solidFill>
                        <a:effectLst/>
                        <a:latin typeface="Arial" pitchFamily="34" charset="0"/>
                      </a:endParaRP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&amp;nbsp;</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&amp;#160;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Bản quyền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&amp;copy;</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&amp;#169;</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Thương hiệu đã được đăng ký</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&amp;reg;</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&amp;#174;</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Thương hiệu</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&amp;trade;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&amp;#153;</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Đồng Euro</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&amp;euro;</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&amp;#128;</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Bảng Anh</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&amp;puond;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&amp;#163;</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&lt;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Ký tự nhỏ hơn (less than) </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&amp;lt;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&amp;#60;</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7276">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&gt;</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Ký tự lớn hơn (greater than)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&amp;gt;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&amp;#62;</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01169">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&amp;</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Ký hiệu &amp; (ampersand)</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&amp;amp;</a:t>
                      </a:r>
                      <a:r>
                        <a:rPr kumimoji="0" lang="en-US" sz="2400" b="0" i="0" u="none" strike="noStrike" cap="none" normalizeH="0" baseline="0" smtClean="0">
                          <a:ln>
                            <a:noFill/>
                          </a:ln>
                          <a:solidFill>
                            <a:schemeClr val="tx1"/>
                          </a:solidFill>
                          <a:effectLst/>
                          <a:latin typeface="Arial" pitchFamily="34" charset="0"/>
                        </a:rPr>
                        <a:t> </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800" b="0" i="0" u="none" strike="noStrike" cap="none" normalizeH="0" baseline="0" smtClean="0">
                          <a:ln>
                            <a:noFill/>
                          </a:ln>
                          <a:solidFill>
                            <a:schemeClr val="tx1"/>
                          </a:solidFill>
                          <a:effectLst/>
                          <a:latin typeface="Arial" pitchFamily="34" charset="0"/>
                        </a:rPr>
                        <a:t>&amp;#38;</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718229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458200" cy="5257801"/>
          </a:xfrm>
        </p:spPr>
        <p:txBody>
          <a:bodyPr/>
          <a:lstStyle/>
          <a:p>
            <a:pPr marL="0" indent="0">
              <a:buNone/>
              <a:defRPr/>
            </a:pPr>
            <a:r>
              <a:rPr lang="en-US" b="1" smtClean="0"/>
              <a:t>Định dạng màu sắc qua thuộc tính </a:t>
            </a:r>
            <a:r>
              <a:rPr lang="en-US" b="1" smtClean="0">
                <a:solidFill>
                  <a:srgbClr val="FF0000"/>
                </a:solidFill>
              </a:rPr>
              <a:t>color</a:t>
            </a:r>
          </a:p>
          <a:p>
            <a:pPr marL="0" indent="0">
              <a:buNone/>
              <a:defRPr/>
            </a:pPr>
            <a:endParaRPr lang="en-US" b="1"/>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45</a:t>
            </a:fld>
            <a:endParaRPr lang="en-US"/>
          </a:p>
        </p:txBody>
      </p:sp>
      <p:sp>
        <p:nvSpPr>
          <p:cNvPr id="4" name="Title 3"/>
          <p:cNvSpPr>
            <a:spLocks noGrp="1"/>
          </p:cNvSpPr>
          <p:nvPr>
            <p:ph type="title"/>
          </p:nvPr>
        </p:nvSpPr>
        <p:spPr/>
        <p:txBody>
          <a:bodyPr/>
          <a:lstStyle/>
          <a:p>
            <a:r>
              <a:rPr lang="en-US">
                <a:solidFill>
                  <a:srgbClr val="FFC000"/>
                </a:solidFill>
                <a:cs typeface="Times New Roman" pitchFamily="18" charset="0"/>
              </a:rPr>
              <a:t>Các tag xử lý văn </a:t>
            </a:r>
            <a:r>
              <a:rPr lang="en-US" smtClean="0">
                <a:solidFill>
                  <a:srgbClr val="FFC000"/>
                </a:solidFill>
                <a:cs typeface="Times New Roman" pitchFamily="18" charset="0"/>
              </a:rPr>
              <a:t>bản</a:t>
            </a:r>
            <a:endParaRPr lang="vi-VN">
              <a:solidFill>
                <a:srgbClr val="FFC000"/>
              </a:solidFill>
              <a:cs typeface="Times New Roman" pitchFamily="18" charset="0"/>
            </a:endParaRPr>
          </a:p>
        </p:txBody>
      </p:sp>
      <p:graphicFrame>
        <p:nvGraphicFramePr>
          <p:cNvPr id="6" name="Group 22"/>
          <p:cNvGraphicFramePr>
            <a:graphicFrameLocks/>
          </p:cNvGraphicFramePr>
          <p:nvPr>
            <p:extLst>
              <p:ext uri="{D42A27DB-BD31-4B8C-83A1-F6EECF244321}">
                <p14:modId xmlns:p14="http://schemas.microsoft.com/office/powerpoint/2010/main" val="1396458254"/>
              </p:ext>
            </p:extLst>
          </p:nvPr>
        </p:nvGraphicFramePr>
        <p:xfrm>
          <a:off x="300250" y="1752601"/>
          <a:ext cx="8538950" cy="4846192"/>
        </p:xfrm>
        <a:graphic>
          <a:graphicData uri="http://schemas.openxmlformats.org/drawingml/2006/table">
            <a:tbl>
              <a:tblPr/>
              <a:tblGrid>
                <a:gridCol w="3182835">
                  <a:extLst>
                    <a:ext uri="{9D8B030D-6E8A-4147-A177-3AD203B41FA5}">
                      <a16:colId xmlns:a16="http://schemas.microsoft.com/office/drawing/2014/main" val="20000"/>
                    </a:ext>
                  </a:extLst>
                </a:gridCol>
                <a:gridCol w="2205895">
                  <a:extLst>
                    <a:ext uri="{9D8B030D-6E8A-4147-A177-3AD203B41FA5}">
                      <a16:colId xmlns:a16="http://schemas.microsoft.com/office/drawing/2014/main" val="20001"/>
                    </a:ext>
                  </a:extLst>
                </a:gridCol>
                <a:gridCol w="3150220">
                  <a:extLst>
                    <a:ext uri="{9D8B030D-6E8A-4147-A177-3AD203B41FA5}">
                      <a16:colId xmlns:a16="http://schemas.microsoft.com/office/drawing/2014/main" val="20002"/>
                    </a:ext>
                  </a:extLst>
                </a:gridCol>
              </a:tblGrid>
              <a:tr h="356505">
                <a:tc>
                  <a:txBody>
                    <a:bodyPr/>
                    <a:lstStyle/>
                    <a:p>
                      <a:pPr marL="0" marR="0" lvl="0" indent="0" algn="ctr" defTabSz="914400" rtl="0" eaLnBrk="0" fontAlgn="base" latinLnBrk="0" hangingPunct="0">
                        <a:lnSpc>
                          <a:spcPct val="100000"/>
                        </a:lnSpc>
                        <a:spcBef>
                          <a:spcPct val="0"/>
                        </a:spcBef>
                        <a:spcAft>
                          <a:spcPct val="0"/>
                        </a:spcAft>
                        <a:buClr>
                          <a:srgbClr val="CC3C00"/>
                        </a:buClr>
                        <a:buSzPct val="130000"/>
                        <a:buFontTx/>
                        <a:buNone/>
                        <a:tabLst/>
                      </a:pPr>
                      <a:r>
                        <a:rPr kumimoji="0" lang="en-US" sz="1800" b="1" i="0" u="none" strike="noStrike" cap="none" normalizeH="0" baseline="0" smtClean="0">
                          <a:ln>
                            <a:noFill/>
                          </a:ln>
                          <a:solidFill>
                            <a:srgbClr val="0000FF"/>
                          </a:solidFill>
                          <a:effectLst/>
                          <a:latin typeface="Arial" pitchFamily="34" charset="0"/>
                        </a:rPr>
                        <a:t>Màu sắc</a:t>
                      </a: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CC3C00"/>
                        </a:buClr>
                        <a:buSzPct val="130000"/>
                        <a:buFontTx/>
                        <a:buNone/>
                        <a:tabLst/>
                      </a:pPr>
                      <a:r>
                        <a:rPr kumimoji="0" lang="en-US" sz="1800" b="1" i="0" u="none" strike="noStrike" cap="none" normalizeH="0" baseline="0" smtClean="0">
                          <a:ln>
                            <a:noFill/>
                          </a:ln>
                          <a:solidFill>
                            <a:srgbClr val="0000FF"/>
                          </a:solidFill>
                          <a:effectLst/>
                          <a:latin typeface="Arial" pitchFamily="34" charset="0"/>
                        </a:rPr>
                        <a:t>Giá trị</a:t>
                      </a: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rgbClr val="CC3C00"/>
                        </a:buClr>
                        <a:buSzPct val="130000"/>
                        <a:buFontTx/>
                        <a:buNone/>
                        <a:tabLst/>
                      </a:pPr>
                      <a:r>
                        <a:rPr kumimoji="0" lang="en-US" sz="1800" b="1" i="0" u="none" strike="noStrike" cap="none" normalizeH="0" baseline="0" smtClean="0">
                          <a:ln>
                            <a:noFill/>
                          </a:ln>
                          <a:solidFill>
                            <a:srgbClr val="0000FF"/>
                          </a:solidFill>
                          <a:effectLst/>
                          <a:latin typeface="Arial" pitchFamily="34" charset="0"/>
                        </a:rPr>
                        <a:t>Tên tiếng Anh</a:t>
                      </a: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67894">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đỏ</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đỏ sẫm</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Xanh lá cây</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Xanh nhạt</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Xanh nước biển</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Vàng</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Vàng nhạt</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Trắng</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Đen</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Xám</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Nâu</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Tím</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fr-FR" sz="1400" b="0" i="0" u="none" strike="noStrike" cap="none" normalizeH="0" baseline="0" smtClean="0">
                          <a:ln>
                            <a:noFill/>
                          </a:ln>
                          <a:solidFill>
                            <a:schemeClr val="tx1"/>
                          </a:solidFill>
                          <a:effectLst/>
                          <a:latin typeface="Arial" pitchFamily="34" charset="0"/>
                        </a:rPr>
                        <a:t>Tím nhạt</a:t>
                      </a:r>
                      <a:endParaRPr kumimoji="0" lang="en-US" sz="1400" b="0" i="0" u="none" strike="noStrike" cap="none" normalizeH="0" baseline="0" smtClean="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400" b="0" i="0" u="none" strike="noStrike" cap="none" normalizeH="0" baseline="0" smtClean="0">
                          <a:ln>
                            <a:noFill/>
                          </a:ln>
                          <a:solidFill>
                            <a:schemeClr val="tx1"/>
                          </a:solidFill>
                          <a:effectLst/>
                          <a:latin typeface="Arial" pitchFamily="34" charset="0"/>
                        </a:rPr>
                        <a:t>Hồng</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400" b="0" i="0" u="none" strike="noStrike" cap="none" normalizeH="0" baseline="0" smtClean="0">
                          <a:ln>
                            <a:noFill/>
                          </a:ln>
                          <a:solidFill>
                            <a:schemeClr val="tx1"/>
                          </a:solidFill>
                          <a:effectLst/>
                          <a:latin typeface="Arial" pitchFamily="34" charset="0"/>
                        </a:rPr>
                        <a:t>Da cam</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400" b="0" i="0" u="none" strike="noStrike" cap="none" normalizeH="0" baseline="0" smtClean="0">
                          <a:ln>
                            <a:noFill/>
                          </a:ln>
                          <a:solidFill>
                            <a:schemeClr val="tx1"/>
                          </a:solidFill>
                          <a:effectLst/>
                          <a:latin typeface="Arial" pitchFamily="34" charset="0"/>
                        </a:rPr>
                        <a:t>Màu đồng phục hải quân</a:t>
                      </a: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#FF0000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#8B0000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#00FF00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#90EE90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#0000FF</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#FFFF00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#FFFFE0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#FFFFFF</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#000000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#808080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#A52A2A</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#FF00FF</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#EE82EE</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#FFC0CB</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#FFA500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#000080</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#4169E1</a:t>
                      </a:r>
                    </a:p>
                    <a:p>
                      <a:pPr marL="0" marR="0" lvl="0" indent="0" algn="l" defTabSz="914400" rtl="0" eaLnBrk="0" fontAlgn="base" latinLnBrk="0" hangingPunct="0">
                        <a:lnSpc>
                          <a:spcPct val="100000"/>
                        </a:lnSpc>
                        <a:spcBef>
                          <a:spcPct val="20000"/>
                        </a:spcBef>
                        <a:spcAft>
                          <a:spcPct val="0"/>
                        </a:spcAft>
                        <a:buClr>
                          <a:srgbClr val="CC3C00"/>
                        </a:buClr>
                        <a:buSzPct val="130000"/>
                        <a:buFontTx/>
                        <a:buNone/>
                        <a:tabLst/>
                      </a:pPr>
                      <a:r>
                        <a:rPr kumimoji="0" lang="en-US" sz="1200" b="0" i="0" u="none" strike="noStrike" cap="none" normalizeH="0" baseline="0" smtClean="0">
                          <a:ln>
                            <a:noFill/>
                          </a:ln>
                          <a:solidFill>
                            <a:schemeClr val="tx1"/>
                          </a:solidFill>
                          <a:effectLst/>
                          <a:latin typeface="Arial" pitchFamily="34" charset="0"/>
                        </a:rPr>
                        <a:t>#7FFFD4</a:t>
                      </a: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RED</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DARKRED</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GREEN</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LIGHTGREEN</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BLUE</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YELLOW</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LIGHTYELLOW</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WHITE</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BLACK</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GRAY</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BROWN</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MAGENTA</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VIOLET</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PINK</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ORANGE</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NAVY</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ROYALBLUE</a:t>
                      </a:r>
                    </a:p>
                    <a:p>
                      <a:pPr marL="0" marR="0" lvl="0" indent="0" algn="just" defTabSz="914400" rtl="0" eaLnBrk="0" fontAlgn="base" latinLnBrk="0" hangingPunct="0">
                        <a:lnSpc>
                          <a:spcPct val="100000"/>
                        </a:lnSpc>
                        <a:spcBef>
                          <a:spcPct val="0"/>
                        </a:spcBef>
                        <a:spcAft>
                          <a:spcPct val="0"/>
                        </a:spcAft>
                        <a:buClr>
                          <a:srgbClr val="CC3C00"/>
                        </a:buClr>
                        <a:buSzPct val="130000"/>
                        <a:buFontTx/>
                        <a:buNone/>
                        <a:tabLst/>
                      </a:pPr>
                      <a:r>
                        <a:rPr kumimoji="0" lang="en-US" sz="1600" b="0" i="0" u="none" strike="noStrike" cap="none" normalizeH="0" baseline="0" smtClean="0">
                          <a:ln>
                            <a:noFill/>
                          </a:ln>
                          <a:solidFill>
                            <a:schemeClr val="tx1"/>
                          </a:solidFill>
                          <a:effectLst/>
                          <a:latin typeface="Arial" pitchFamily="34" charset="0"/>
                          <a:cs typeface="Times New Roman" pitchFamily="18" charset="0"/>
                        </a:rPr>
                        <a:t>AQUAMARINE</a:t>
                      </a:r>
                      <a:endParaRPr kumimoji="0" lang="en-US" sz="1600" b="0" i="0" u="none" strike="noStrike" cap="none" normalizeH="0" baseline="0" smtClean="0">
                        <a:ln>
                          <a:noFill/>
                        </a:ln>
                        <a:solidFill>
                          <a:schemeClr val="tx1"/>
                        </a:solidFill>
                        <a:effectLst/>
                        <a:latin typeface="Arial" pitchFamily="34" charset="0"/>
                      </a:endParaRPr>
                    </a:p>
                  </a:txBody>
                  <a:tcPr marT="45688" marB="4568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158931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46</a:t>
            </a:fld>
            <a:endParaRPr lang="en-US"/>
          </a:p>
        </p:txBody>
      </p:sp>
      <p:sp>
        <p:nvSpPr>
          <p:cNvPr id="4" name="Title 3"/>
          <p:cNvSpPr>
            <a:spLocks noGrp="1"/>
          </p:cNvSpPr>
          <p:nvPr>
            <p:ph type="title"/>
          </p:nvPr>
        </p:nvSpPr>
        <p:spPr/>
        <p:txBody>
          <a:bodyPr/>
          <a:lstStyle/>
          <a:p>
            <a:endParaRPr lang="vi-VN"/>
          </a:p>
        </p:txBody>
      </p:sp>
      <p:sp>
        <p:nvSpPr>
          <p:cNvPr id="5" name="Rectangle 4"/>
          <p:cNvSpPr/>
          <p:nvPr/>
        </p:nvSpPr>
        <p:spPr>
          <a:xfrm>
            <a:off x="304800" y="1905000"/>
            <a:ext cx="4572000" cy="4025717"/>
          </a:xfrm>
          <a:prstGeom prst="rect">
            <a:avLst/>
          </a:prstGeom>
        </p:spPr>
        <p:txBody>
          <a:bodyPr>
            <a:spAutoFit/>
          </a:bodyPr>
          <a:lstStyle/>
          <a:p>
            <a:pPr marL="457200" indent="-457200" algn="just" defTabSz="762000" eaLnBrk="0" hangingPunct="0">
              <a:lnSpc>
                <a:spcPct val="90000"/>
              </a:lnSpc>
              <a:spcBef>
                <a:spcPct val="20000"/>
              </a:spcBef>
              <a:buClr>
                <a:schemeClr val="tx1">
                  <a:lumMod val="75000"/>
                </a:schemeClr>
              </a:buClr>
              <a:buSzPct val="100000"/>
              <a:defRPr/>
            </a:pPr>
            <a:r>
              <a:rPr lang="en-US" altLang="en-US" b="1">
                <a:solidFill>
                  <a:schemeClr val="tx2">
                    <a:lumMod val="75000"/>
                  </a:schemeClr>
                </a:solidFill>
                <a:latin typeface="Courier New" pitchFamily="49" charset="0"/>
                <a:cs typeface="Courier New" pitchFamily="49" charset="0"/>
              </a:rPr>
              <a:t>&lt;body&gt;</a:t>
            </a:r>
          </a:p>
          <a:p>
            <a:pPr marL="342900" indent="-342900" defTabSz="762000">
              <a:lnSpc>
                <a:spcPct val="80000"/>
              </a:lnSpc>
              <a:spcBef>
                <a:spcPct val="20000"/>
              </a:spcBef>
              <a:buClr>
                <a:srgbClr val="CC3C00"/>
              </a:buClr>
              <a:buSzPct val="130000"/>
            </a:pPr>
            <a:endParaRPr lang="en-US" altLang="en-US">
              <a:latin typeface="Arial" pitchFamily="34" charset="0"/>
            </a:endParaRP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 </a:t>
            </a:r>
            <a:r>
              <a:rPr lang="en-US" altLang="en-US">
                <a:solidFill>
                  <a:srgbClr val="0000FF"/>
                </a:solidFill>
                <a:latin typeface="Arial" pitchFamily="34" charset="0"/>
              </a:rPr>
              <a:t>color="#FF0000</a:t>
            </a:r>
            <a:r>
              <a:rPr lang="en-US" altLang="en-US">
                <a:latin typeface="Arial" pitchFamily="34" charset="0"/>
              </a:rPr>
              <a:t>"&gt;Màu đỏ bằng số </a:t>
            </a:r>
            <a:r>
              <a:rPr lang="en-US" altLang="en-US" b="1">
                <a:solidFill>
                  <a:schemeClr val="tx2">
                    <a:lumMod val="75000"/>
                  </a:schemeClr>
                </a:solidFill>
                <a:latin typeface="Courier New" pitchFamily="49" charset="0"/>
                <a:cs typeface="Courier New" pitchFamily="49" charset="0"/>
              </a:rPr>
              <a:t>&lt;/font&gt;&lt;br&gt;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 </a:t>
            </a:r>
            <a:r>
              <a:rPr lang="en-US" altLang="en-US">
                <a:solidFill>
                  <a:srgbClr val="0000FF"/>
                </a:solidFill>
                <a:latin typeface="Arial" pitchFamily="34" charset="0"/>
              </a:rPr>
              <a:t>color="red</a:t>
            </a:r>
            <a:r>
              <a:rPr lang="en-US" altLang="en-US">
                <a:latin typeface="Arial" pitchFamily="34" charset="0"/>
              </a:rPr>
              <a:t>"</a:t>
            </a:r>
            <a:r>
              <a:rPr lang="en-US" altLang="en-US" b="1">
                <a:solidFill>
                  <a:schemeClr val="tx2">
                    <a:lumMod val="75000"/>
                  </a:schemeClr>
                </a:solidFill>
                <a:latin typeface="Courier New" pitchFamily="49" charset="0"/>
                <a:cs typeface="Courier New" pitchFamily="49" charset="0"/>
              </a:rPr>
              <a:t>&gt;</a:t>
            </a:r>
            <a:r>
              <a:rPr lang="en-US" altLang="en-US">
                <a:latin typeface="Arial" pitchFamily="34" charset="0"/>
              </a:rPr>
              <a:t>Màu đỏ bằng chữ </a:t>
            </a:r>
            <a:r>
              <a:rPr lang="en-US" altLang="en-US" b="1">
                <a:solidFill>
                  <a:schemeClr val="tx2">
                    <a:lumMod val="75000"/>
                  </a:schemeClr>
                </a:solidFill>
                <a:latin typeface="Courier New" pitchFamily="49" charset="0"/>
                <a:cs typeface="Courier New" pitchFamily="49" charset="0"/>
              </a:rPr>
              <a:t>&lt;/font&gt;&lt;br&gt;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 </a:t>
            </a:r>
            <a:r>
              <a:rPr lang="en-US" altLang="en-US">
                <a:solidFill>
                  <a:srgbClr val="0000FF"/>
                </a:solidFill>
                <a:latin typeface="Arial" pitchFamily="34" charset="0"/>
              </a:rPr>
              <a:t>color="green</a:t>
            </a:r>
            <a:r>
              <a:rPr lang="en-US" altLang="en-US">
                <a:latin typeface="Arial" pitchFamily="34" charset="0"/>
              </a:rPr>
              <a:t>"&gt;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&lt;h2&gt; </a:t>
            </a:r>
            <a:r>
              <a:rPr lang="en-US" altLang="en-US" smtClean="0">
                <a:latin typeface="Arial" pitchFamily="34" charset="0"/>
              </a:rPr>
              <a:t>Mau </a:t>
            </a:r>
            <a:r>
              <a:rPr lang="en-US" altLang="en-US">
                <a:latin typeface="Arial" pitchFamily="34" charset="0"/>
              </a:rPr>
              <a:t>GREEN </a:t>
            </a:r>
            <a:r>
              <a:rPr lang="en-US" altLang="en-US" b="1">
                <a:solidFill>
                  <a:schemeClr val="tx2">
                    <a:lumMod val="75000"/>
                  </a:schemeClr>
                </a:solidFill>
                <a:latin typeface="Courier New" pitchFamily="49" charset="0"/>
                <a:cs typeface="Courier New" pitchFamily="49" charset="0"/>
              </a:rPr>
              <a:t>&lt;/h2&gt;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&lt;/font&gt;&lt;br&gt;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 </a:t>
            </a:r>
            <a:r>
              <a:rPr lang="en-US" altLang="en-US">
                <a:solidFill>
                  <a:srgbClr val="0000FF"/>
                </a:solidFill>
                <a:latin typeface="Arial" pitchFamily="34" charset="0"/>
              </a:rPr>
              <a:t>color="blue</a:t>
            </a:r>
            <a:r>
              <a:rPr lang="en-US" altLang="en-US">
                <a:latin typeface="Arial" pitchFamily="34" charset="0"/>
              </a:rPr>
              <a:t>"</a:t>
            </a:r>
            <a:r>
              <a:rPr lang="en-US" altLang="en-US" b="1">
                <a:solidFill>
                  <a:schemeClr val="tx2">
                    <a:lumMod val="75000"/>
                  </a:schemeClr>
                </a:solidFill>
                <a:latin typeface="Courier New" pitchFamily="49" charset="0"/>
                <a:cs typeface="Courier New" pitchFamily="49" charset="0"/>
              </a:rPr>
              <a:t>&gt;</a:t>
            </a:r>
            <a:r>
              <a:rPr lang="en-US" altLang="en-US">
                <a:latin typeface="Arial" pitchFamily="34" charset="0"/>
              </a:rPr>
              <a:t>Mau BLUE </a:t>
            </a:r>
            <a:r>
              <a:rPr lang="en-US" altLang="en-US" b="1">
                <a:solidFill>
                  <a:schemeClr val="tx2">
                    <a:lumMod val="75000"/>
                  </a:schemeClr>
                </a:solidFill>
                <a:latin typeface="Courier New" pitchFamily="49" charset="0"/>
                <a:cs typeface="Courier New" pitchFamily="49" charset="0"/>
              </a:rPr>
              <a:t>&lt;/font&gt;&lt;br&gt;</a:t>
            </a:r>
          </a:p>
          <a:p>
            <a:pPr marL="342900" indent="-342900" defTabSz="762000">
              <a:lnSpc>
                <a:spcPct val="80000"/>
              </a:lnSpc>
              <a:spcBef>
                <a:spcPct val="20000"/>
              </a:spcBef>
              <a:buClr>
                <a:srgbClr val="CC3C00"/>
              </a:buClr>
              <a:buSzPct val="130000"/>
            </a:pPr>
            <a:r>
              <a:rPr lang="en-US" altLang="en-US" b="1">
                <a:solidFill>
                  <a:schemeClr val="tx2">
                    <a:lumMod val="75000"/>
                  </a:schemeClr>
                </a:solidFill>
                <a:latin typeface="Courier New" pitchFamily="49" charset="0"/>
                <a:cs typeface="Courier New" pitchFamily="49" charset="0"/>
              </a:rPr>
              <a:t>&lt;font </a:t>
            </a:r>
            <a:r>
              <a:rPr lang="en-US" altLang="en-US">
                <a:solidFill>
                  <a:srgbClr val="0000FF"/>
                </a:solidFill>
                <a:latin typeface="Arial" pitchFamily="34" charset="0"/>
              </a:rPr>
              <a:t>color="#112233</a:t>
            </a:r>
            <a:r>
              <a:rPr lang="en-US" altLang="en-US">
                <a:latin typeface="Arial" pitchFamily="34" charset="0"/>
              </a:rPr>
              <a:t>"&gt;Mau &amp;quot;112233&amp;quot; </a:t>
            </a:r>
            <a:r>
              <a:rPr lang="en-US" altLang="en-US" b="1">
                <a:solidFill>
                  <a:schemeClr val="tx2">
                    <a:lumMod val="75000"/>
                  </a:schemeClr>
                </a:solidFill>
                <a:latin typeface="Courier New" pitchFamily="49" charset="0"/>
                <a:cs typeface="Courier New" pitchFamily="49" charset="0"/>
              </a:rPr>
              <a:t>&lt;/font&gt;&lt;br&gt;</a:t>
            </a:r>
          </a:p>
          <a:p>
            <a:pPr marL="342900" indent="-342900" defTabSz="762000">
              <a:lnSpc>
                <a:spcPct val="80000"/>
              </a:lnSpc>
              <a:spcBef>
                <a:spcPct val="20000"/>
              </a:spcBef>
              <a:buClr>
                <a:srgbClr val="CC3C00"/>
              </a:buClr>
              <a:buSzPct val="130000"/>
            </a:pPr>
            <a:endParaRPr lang="en-US" altLang="en-US">
              <a:latin typeface="Arial" pitchFamily="34" charset="0"/>
            </a:endParaRPr>
          </a:p>
          <a:p>
            <a:pPr marL="457200" indent="-457200" algn="just" defTabSz="762000" eaLnBrk="0" hangingPunct="0">
              <a:lnSpc>
                <a:spcPct val="90000"/>
              </a:lnSpc>
              <a:spcBef>
                <a:spcPct val="20000"/>
              </a:spcBef>
              <a:buClr>
                <a:schemeClr val="tx1">
                  <a:lumMod val="75000"/>
                </a:schemeClr>
              </a:buClr>
              <a:buSzPct val="100000"/>
              <a:defRPr/>
            </a:pPr>
            <a:r>
              <a:rPr lang="en-US" altLang="en-US" b="1">
                <a:solidFill>
                  <a:schemeClr val="tx2">
                    <a:lumMod val="75000"/>
                  </a:schemeClr>
                </a:solidFill>
                <a:latin typeface="Courier New" pitchFamily="49" charset="0"/>
                <a:cs typeface="Courier New" pitchFamily="49" charset="0"/>
              </a:rPr>
              <a:t>&lt;/body&gt;</a:t>
            </a:r>
          </a:p>
        </p:txBody>
      </p:sp>
      <p:graphicFrame>
        <p:nvGraphicFramePr>
          <p:cNvPr id="6" name="Object 5"/>
          <p:cNvGraphicFramePr>
            <a:graphicFrameLocks noChangeAspect="1"/>
          </p:cNvGraphicFramePr>
          <p:nvPr>
            <p:extLst>
              <p:ext uri="{D42A27DB-BD31-4B8C-83A1-F6EECF244321}">
                <p14:modId xmlns:p14="http://schemas.microsoft.com/office/powerpoint/2010/main" val="1014934714"/>
              </p:ext>
            </p:extLst>
          </p:nvPr>
        </p:nvGraphicFramePr>
        <p:xfrm>
          <a:off x="5029200" y="1295400"/>
          <a:ext cx="3700462" cy="4800600"/>
        </p:xfrm>
        <a:graphic>
          <a:graphicData uri="http://schemas.openxmlformats.org/presentationml/2006/ole">
            <mc:AlternateContent xmlns:mc="http://schemas.openxmlformats.org/markup-compatibility/2006">
              <mc:Choice xmlns:v="urn:schemas-microsoft-com:vml" Requires="v">
                <p:oleObj spid="_x0000_s2232" name="Bitmap Image" r:id="rId3" imgW="2629267" imgH="3409524" progId="PBrush">
                  <p:embed/>
                </p:oleObj>
              </mc:Choice>
              <mc:Fallback>
                <p:oleObj name="Bitmap Image" r:id="rId3" imgW="2629267" imgH="3409524"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295400"/>
                        <a:ext cx="370046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Content Placeholder 1"/>
          <p:cNvSpPr>
            <a:spLocks noGrp="1"/>
          </p:cNvSpPr>
          <p:nvPr>
            <p:ph idx="1"/>
          </p:nvPr>
        </p:nvSpPr>
        <p:spPr>
          <a:xfrm>
            <a:off x="228600" y="1066800"/>
            <a:ext cx="8458200" cy="5257801"/>
          </a:xfrm>
        </p:spPr>
        <p:txBody>
          <a:bodyPr/>
          <a:lstStyle/>
          <a:p>
            <a:pPr marL="0" indent="0">
              <a:buNone/>
              <a:defRPr/>
            </a:pPr>
            <a:r>
              <a:rPr lang="en-US" b="1" smtClean="0"/>
              <a:t>Ví dụ</a:t>
            </a:r>
            <a:endParaRPr lang="en-US" b="1" smtClean="0">
              <a:solidFill>
                <a:srgbClr val="FF0000"/>
              </a:solidFill>
            </a:endParaRPr>
          </a:p>
          <a:p>
            <a:pPr marL="0" indent="0">
              <a:buNone/>
              <a:defRPr/>
            </a:pPr>
            <a:endParaRPr lang="en-US" b="1"/>
          </a:p>
        </p:txBody>
      </p:sp>
    </p:spTree>
    <p:extLst>
      <p:ext uri="{BB962C8B-B14F-4D97-AF65-F5344CB8AC3E}">
        <p14:creationId xmlns:p14="http://schemas.microsoft.com/office/powerpoint/2010/main" val="4115996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458200" cy="5257801"/>
          </a:xfrm>
        </p:spPr>
        <p:txBody>
          <a:bodyPr/>
          <a:lstStyle/>
          <a:p>
            <a:pPr defTabSz="762000">
              <a:lnSpc>
                <a:spcPct val="90000"/>
              </a:lnSpc>
              <a:buNone/>
              <a:defRPr/>
            </a:pPr>
            <a:r>
              <a:rPr lang="en-US" b="1" smtClean="0"/>
              <a:t>Tag hình ảnh </a:t>
            </a:r>
            <a:r>
              <a:rPr lang="en-US" b="1" kern="1200">
                <a:solidFill>
                  <a:schemeClr val="tx2">
                    <a:lumMod val="75000"/>
                  </a:schemeClr>
                </a:solidFill>
                <a:latin typeface="Courier New" pitchFamily="49" charset="0"/>
                <a:cs typeface="Courier New" pitchFamily="49" charset="0"/>
              </a:rPr>
              <a:t>&lt;img</a:t>
            </a:r>
            <a:r>
              <a:rPr lang="en-US" b="1" kern="1200" smtClean="0">
                <a:solidFill>
                  <a:schemeClr val="tx2">
                    <a:lumMod val="75000"/>
                  </a:schemeClr>
                </a:solidFill>
                <a:latin typeface="Courier New" pitchFamily="49" charset="0"/>
                <a:cs typeface="Courier New" pitchFamily="49" charset="0"/>
              </a:rPr>
              <a:t>&gt;</a:t>
            </a:r>
          </a:p>
          <a:p>
            <a:pPr>
              <a:buFont typeface="Arial" pitchFamily="34" charset="0"/>
              <a:buChar char="•"/>
              <a:defRPr/>
            </a:pPr>
            <a:r>
              <a:rPr lang="en-US">
                <a:solidFill>
                  <a:schemeClr val="tx2">
                    <a:lumMod val="75000"/>
                  </a:schemeClr>
                </a:solidFill>
              </a:rPr>
              <a:t>&lt;img&gt; </a:t>
            </a:r>
            <a:r>
              <a:rPr lang="en-US"/>
              <a:t>: Không có thẻ đóng</a:t>
            </a:r>
          </a:p>
          <a:p>
            <a:pPr>
              <a:buFont typeface="Arial" pitchFamily="34" charset="0"/>
              <a:buChar char="•"/>
              <a:defRPr/>
            </a:pPr>
            <a:r>
              <a:rPr lang="en-US"/>
              <a:t>Các thuộc tính của tag &lt;img&gt;:</a:t>
            </a:r>
          </a:p>
          <a:p>
            <a:pPr lvl="1">
              <a:buFont typeface="Arial" pitchFamily="34" charset="0"/>
              <a:buChar char="−"/>
              <a:defRPr/>
            </a:pPr>
            <a:r>
              <a:rPr lang="en-US">
                <a:solidFill>
                  <a:schemeClr val="tx2">
                    <a:lumMod val="75000"/>
                  </a:schemeClr>
                </a:solidFill>
              </a:rPr>
              <a:t>SRC </a:t>
            </a:r>
            <a:r>
              <a:rPr lang="en-US"/>
              <a:t>: Đường dẫn đến file hình ảnh</a:t>
            </a:r>
          </a:p>
          <a:p>
            <a:pPr lvl="1">
              <a:buFont typeface="Arial" pitchFamily="34" charset="0"/>
              <a:buChar char="−"/>
              <a:defRPr/>
            </a:pPr>
            <a:r>
              <a:rPr lang="en-US">
                <a:solidFill>
                  <a:schemeClr val="tx2">
                    <a:lumMod val="75000"/>
                  </a:schemeClr>
                </a:solidFill>
              </a:rPr>
              <a:t>ALT </a:t>
            </a:r>
            <a:r>
              <a:rPr lang="en-US"/>
              <a:t>: Chú thích cho hình ảnh</a:t>
            </a:r>
          </a:p>
          <a:p>
            <a:pPr lvl="1">
              <a:buFont typeface="Arial" pitchFamily="34" charset="0"/>
              <a:buChar char="−"/>
              <a:defRPr/>
            </a:pPr>
            <a:r>
              <a:rPr lang="en-US">
                <a:solidFill>
                  <a:schemeClr val="tx2">
                    <a:lumMod val="75000"/>
                  </a:schemeClr>
                </a:solidFill>
              </a:rPr>
              <a:t>Position</a:t>
            </a:r>
            <a:r>
              <a:rPr lang="en-US"/>
              <a:t>: Top, Bottom, Middle</a:t>
            </a:r>
          </a:p>
          <a:p>
            <a:pPr lvl="1">
              <a:buFont typeface="Arial" pitchFamily="34" charset="0"/>
              <a:buChar char="−"/>
              <a:defRPr/>
            </a:pPr>
            <a:r>
              <a:rPr lang="en-US">
                <a:solidFill>
                  <a:schemeClr val="tx2">
                    <a:lumMod val="75000"/>
                  </a:schemeClr>
                </a:solidFill>
              </a:rPr>
              <a:t>Border </a:t>
            </a:r>
            <a:r>
              <a:rPr lang="en-US"/>
              <a:t>: Độ dày nét viền quanh ảnh (default=0)</a:t>
            </a:r>
          </a:p>
          <a:p>
            <a:pPr>
              <a:buFont typeface="Arial" pitchFamily="34" charset="0"/>
              <a:buChar char="•"/>
              <a:defRPr/>
            </a:pPr>
            <a:r>
              <a:rPr lang="en-US"/>
              <a:t>Đặt ảnh nền cho trang web</a:t>
            </a:r>
          </a:p>
          <a:p>
            <a:pPr lvl="1">
              <a:buFont typeface="Arial" pitchFamily="34" charset="0"/>
              <a:buChar char="−"/>
              <a:defRPr/>
            </a:pPr>
            <a:r>
              <a:rPr lang="en-US"/>
              <a:t>Sử dụng thẻ </a:t>
            </a:r>
            <a:r>
              <a:rPr lang="en-US">
                <a:solidFill>
                  <a:schemeClr val="tx2">
                    <a:lumMod val="75000"/>
                  </a:schemeClr>
                </a:solidFill>
              </a:rPr>
              <a:t>&lt;body </a:t>
            </a:r>
            <a:r>
              <a:rPr lang="en-US">
                <a:solidFill>
                  <a:srgbClr val="FF9933"/>
                </a:solidFill>
              </a:rPr>
              <a:t>Background=‘Image Path’</a:t>
            </a:r>
            <a:r>
              <a:rPr lang="en-US">
                <a:solidFill>
                  <a:schemeClr val="tx2">
                    <a:lumMod val="75000"/>
                  </a:schemeClr>
                </a:solidFill>
              </a:rPr>
              <a:t>&gt;</a:t>
            </a:r>
          </a:p>
          <a:p>
            <a:pPr defTabSz="762000">
              <a:lnSpc>
                <a:spcPct val="90000"/>
              </a:lnSpc>
              <a:buNone/>
              <a:defRPr/>
            </a:pPr>
            <a:endParaRPr lang="en-US" b="1" kern="1200">
              <a:solidFill>
                <a:schemeClr val="tx2">
                  <a:lumMod val="75000"/>
                </a:schemeClr>
              </a:solidFill>
              <a:latin typeface="Courier New" pitchFamily="49" charset="0"/>
              <a:cs typeface="Courier New" pitchFamily="49" charset="0"/>
            </a:endParaRPr>
          </a:p>
          <a:p>
            <a:pPr marL="0" indent="0">
              <a:buNone/>
              <a:defRPr/>
            </a:pPr>
            <a:endParaRPr lang="en-US" b="1"/>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47</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hình ảnh</a:t>
            </a:r>
            <a:endParaRPr lang="vi-VN">
              <a:solidFill>
                <a:srgbClr val="FFC000"/>
              </a:solidFill>
              <a:cs typeface="Times New Roman" pitchFamily="18" charset="0"/>
            </a:endParaRPr>
          </a:p>
        </p:txBody>
      </p:sp>
    </p:spTree>
    <p:extLst>
      <p:ext uri="{BB962C8B-B14F-4D97-AF65-F5344CB8AC3E}">
        <p14:creationId xmlns:p14="http://schemas.microsoft.com/office/powerpoint/2010/main" val="3854278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458200" cy="5257801"/>
          </a:xfrm>
        </p:spPr>
        <p:txBody>
          <a:bodyPr/>
          <a:lstStyle/>
          <a:p>
            <a:pPr defTabSz="762000">
              <a:lnSpc>
                <a:spcPct val="90000"/>
              </a:lnSpc>
              <a:buNone/>
              <a:defRPr/>
            </a:pPr>
            <a:r>
              <a:rPr lang="en-US" b="1" smtClean="0"/>
              <a:t>Tag âm thanh </a:t>
            </a:r>
            <a:r>
              <a:rPr lang="en-US" b="1" kern="1200" smtClean="0">
                <a:solidFill>
                  <a:schemeClr val="tx2">
                    <a:lumMod val="75000"/>
                  </a:schemeClr>
                </a:solidFill>
                <a:latin typeface="Courier New" pitchFamily="49" charset="0"/>
                <a:cs typeface="Courier New" pitchFamily="49" charset="0"/>
              </a:rPr>
              <a:t>&lt;bgsound&gt;</a:t>
            </a:r>
          </a:p>
          <a:p>
            <a:pPr>
              <a:lnSpc>
                <a:spcPct val="150000"/>
              </a:lnSpc>
              <a:buFont typeface="Arial" pitchFamily="34" charset="0"/>
              <a:buChar char="•"/>
              <a:defRPr/>
            </a:pPr>
            <a:r>
              <a:rPr lang="en-US" sz="2400" smtClean="0">
                <a:solidFill>
                  <a:schemeClr val="tx2">
                    <a:lumMod val="75000"/>
                  </a:schemeClr>
                </a:solidFill>
              </a:rPr>
              <a:t>&lt;bgsound&gt; </a:t>
            </a:r>
            <a:r>
              <a:rPr lang="en-US" sz="2400"/>
              <a:t>: Không có thẻ đóng</a:t>
            </a:r>
          </a:p>
          <a:p>
            <a:pPr>
              <a:lnSpc>
                <a:spcPct val="150000"/>
              </a:lnSpc>
              <a:buFont typeface="Arial" pitchFamily="34" charset="0"/>
              <a:buChar char="•"/>
              <a:defRPr/>
            </a:pPr>
            <a:r>
              <a:rPr lang="en-US" sz="2400"/>
              <a:t>Các thuộc tính của tag </a:t>
            </a:r>
            <a:r>
              <a:rPr lang="en-US" sz="2400" smtClean="0">
                <a:solidFill>
                  <a:srgbClr val="00B050"/>
                </a:solidFill>
              </a:rPr>
              <a:t>&lt;bgsound&gt;</a:t>
            </a:r>
            <a:r>
              <a:rPr lang="en-US" sz="2400" smtClean="0"/>
              <a:t>:</a:t>
            </a:r>
            <a:endParaRPr lang="en-US" sz="2400"/>
          </a:p>
          <a:p>
            <a:pPr lvl="1">
              <a:lnSpc>
                <a:spcPct val="150000"/>
              </a:lnSpc>
              <a:buFont typeface="Arial" pitchFamily="34" charset="0"/>
              <a:buChar char="−"/>
              <a:defRPr/>
            </a:pPr>
            <a:r>
              <a:rPr lang="en-US" sz="2400">
                <a:solidFill>
                  <a:schemeClr val="tx2">
                    <a:lumMod val="75000"/>
                  </a:schemeClr>
                </a:solidFill>
              </a:rPr>
              <a:t>SRC </a:t>
            </a:r>
            <a:r>
              <a:rPr lang="en-US" sz="2400"/>
              <a:t>: Đường dẫn đến file </a:t>
            </a:r>
            <a:r>
              <a:rPr lang="en-US" sz="2400" smtClean="0"/>
              <a:t>âm thanh</a:t>
            </a:r>
            <a:endParaRPr lang="en-US" sz="2400"/>
          </a:p>
          <a:p>
            <a:pPr lvl="1">
              <a:lnSpc>
                <a:spcPct val="150000"/>
              </a:lnSpc>
              <a:buFont typeface="Arial" pitchFamily="34" charset="0"/>
              <a:buChar char="−"/>
              <a:defRPr/>
            </a:pPr>
            <a:r>
              <a:rPr lang="en-US" sz="2400">
                <a:solidFill>
                  <a:schemeClr val="tx2">
                    <a:lumMod val="75000"/>
                  </a:schemeClr>
                </a:solidFill>
              </a:rPr>
              <a:t>Loop : </a:t>
            </a:r>
            <a:r>
              <a:rPr lang="en-US" sz="2400"/>
              <a:t>Số lần lặp (bằng -1 : Lặp vô hạn)</a:t>
            </a:r>
          </a:p>
          <a:p>
            <a:pPr lvl="1">
              <a:lnSpc>
                <a:spcPct val="150000"/>
              </a:lnSpc>
              <a:buFont typeface="Arial" pitchFamily="34" charset="0"/>
              <a:buChar char="−"/>
              <a:defRPr/>
            </a:pPr>
            <a:r>
              <a:rPr lang="en-US" sz="2400">
                <a:solidFill>
                  <a:schemeClr val="tx2">
                    <a:lumMod val="75000"/>
                  </a:schemeClr>
                </a:solidFill>
              </a:rPr>
              <a:t>&lt;bgsound&gt; </a:t>
            </a:r>
            <a:r>
              <a:rPr lang="en-US" sz="2400"/>
              <a:t>Thường đặt trong tag </a:t>
            </a:r>
            <a:r>
              <a:rPr lang="en-US" sz="2400">
                <a:solidFill>
                  <a:srgbClr val="00B050"/>
                </a:solidFill>
              </a:rPr>
              <a:t>&lt;head&gt; </a:t>
            </a:r>
            <a:r>
              <a:rPr lang="en-US" sz="2400"/>
              <a:t>của trang web Đặt ảnh nền cho trang web</a:t>
            </a:r>
          </a:p>
          <a:p>
            <a:pPr>
              <a:defRPr/>
            </a:pPr>
            <a:r>
              <a:rPr lang="en-US"/>
              <a:t>Ví dụ: </a:t>
            </a:r>
            <a:r>
              <a:rPr lang="en-US" sz="2000">
                <a:cs typeface="Times New Roman" pitchFamily="18" charset="0"/>
              </a:rPr>
              <a:t>&lt;BGSOUND src</a:t>
            </a:r>
            <a:r>
              <a:rPr lang="en-US" sz="2000" smtClean="0">
                <a:cs typeface="Times New Roman" pitchFamily="18" charset="0"/>
              </a:rPr>
              <a:t>=‘</a:t>
            </a:r>
            <a:r>
              <a:rPr lang="en-US" altLang="en-US" sz="2000">
                <a:latin typeface="+mj-lt"/>
              </a:rPr>
              <a:t>sound\s1.mid</a:t>
            </a:r>
            <a:r>
              <a:rPr lang="en-US" sz="2000" smtClean="0">
                <a:cs typeface="Times New Roman" pitchFamily="18" charset="0"/>
              </a:rPr>
              <a:t>’ </a:t>
            </a:r>
            <a:r>
              <a:rPr lang="en-US" sz="2000">
                <a:cs typeface="Times New Roman" pitchFamily="18" charset="0"/>
              </a:rPr>
              <a:t>LOOP=‘1’&gt;</a:t>
            </a:r>
            <a:endParaRPr lang="en-US"/>
          </a:p>
          <a:p>
            <a:pPr defTabSz="762000">
              <a:lnSpc>
                <a:spcPct val="90000"/>
              </a:lnSpc>
              <a:buNone/>
              <a:defRPr/>
            </a:pPr>
            <a:endParaRPr lang="en-US" b="1" kern="1200">
              <a:solidFill>
                <a:schemeClr val="tx2">
                  <a:lumMod val="75000"/>
                </a:schemeClr>
              </a:solidFill>
              <a:latin typeface="Courier New" pitchFamily="49" charset="0"/>
              <a:cs typeface="Courier New" pitchFamily="49" charset="0"/>
            </a:endParaRPr>
          </a:p>
          <a:p>
            <a:pPr marL="0" indent="0">
              <a:buNone/>
              <a:defRPr/>
            </a:pPr>
            <a:endParaRPr lang="en-US" b="1"/>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48</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âm thanh</a:t>
            </a:r>
            <a:endParaRPr lang="vi-VN">
              <a:solidFill>
                <a:srgbClr val="FFC000"/>
              </a:solidFill>
              <a:cs typeface="Times New Roman" pitchFamily="18" charset="0"/>
            </a:endParaRPr>
          </a:p>
        </p:txBody>
      </p:sp>
    </p:spTree>
    <p:extLst>
      <p:ext uri="{BB962C8B-B14F-4D97-AF65-F5344CB8AC3E}">
        <p14:creationId xmlns:p14="http://schemas.microsoft.com/office/powerpoint/2010/main" val="845058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49</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a:t>
            </a:r>
            <a:endParaRPr lang="vi-V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1752600"/>
            <a:ext cx="8229600" cy="291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430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362271" y="990600"/>
            <a:ext cx="8553129" cy="5181600"/>
          </a:xfrm>
        </p:spPr>
        <p:txBody>
          <a:bodyPr/>
          <a:lstStyle/>
          <a:p>
            <a:pPr lvl="0">
              <a:lnSpc>
                <a:spcPct val="150000"/>
              </a:lnSpc>
              <a:spcBef>
                <a:spcPts val="600"/>
              </a:spcBef>
              <a:spcAft>
                <a:spcPts val="600"/>
              </a:spcAft>
              <a:buFont typeface="Arial" pitchFamily="34" charset="0"/>
              <a:buChar char="•"/>
            </a:pPr>
            <a:r>
              <a:rPr lang="en-US" sz="2000" b="1" smtClean="0"/>
              <a:t>Môi trường thiết kế : </a:t>
            </a:r>
          </a:p>
          <a:p>
            <a:pPr marL="685800" lvl="0" indent="0">
              <a:lnSpc>
                <a:spcPct val="150000"/>
              </a:lnSpc>
              <a:spcBef>
                <a:spcPts val="600"/>
              </a:spcBef>
              <a:spcAft>
                <a:spcPts val="600"/>
              </a:spcAft>
              <a:buNone/>
            </a:pPr>
            <a:r>
              <a:rPr lang="en-US" sz="2000" smtClean="0"/>
              <a:t>Adobe Dream weaver CS</a:t>
            </a:r>
          </a:p>
          <a:p>
            <a:pPr marL="685800" lvl="0" indent="0">
              <a:lnSpc>
                <a:spcPct val="150000"/>
              </a:lnSpc>
              <a:spcBef>
                <a:spcPts val="600"/>
              </a:spcBef>
              <a:spcAft>
                <a:spcPts val="600"/>
              </a:spcAft>
              <a:buNone/>
            </a:pPr>
            <a:r>
              <a:rPr lang="en-US" sz="2000" smtClean="0"/>
              <a:t>Notepad++</a:t>
            </a:r>
          </a:p>
          <a:p>
            <a:pPr lvl="0">
              <a:lnSpc>
                <a:spcPct val="150000"/>
              </a:lnSpc>
              <a:spcBef>
                <a:spcPts val="600"/>
              </a:spcBef>
              <a:spcAft>
                <a:spcPts val="600"/>
              </a:spcAft>
              <a:buFont typeface="Arial" pitchFamily="34" charset="0"/>
              <a:buChar char="•"/>
            </a:pPr>
            <a:r>
              <a:rPr lang="en-US" sz="2000" b="1" smtClean="0"/>
              <a:t>Môi trường lập trình:</a:t>
            </a:r>
          </a:p>
          <a:p>
            <a:pPr marL="685800" lvl="0" indent="0">
              <a:lnSpc>
                <a:spcPct val="150000"/>
              </a:lnSpc>
              <a:spcBef>
                <a:spcPts val="600"/>
              </a:spcBef>
              <a:spcAft>
                <a:spcPts val="600"/>
              </a:spcAft>
              <a:buNone/>
            </a:pPr>
            <a:r>
              <a:rPr lang="en-US" sz="2000" smtClean="0"/>
              <a:t>Visual Studio .NET 2010/2012</a:t>
            </a:r>
            <a:endParaRPr lang="en-US" sz="2000"/>
          </a:p>
          <a:p>
            <a:pPr>
              <a:lnSpc>
                <a:spcPct val="150000"/>
              </a:lnSpc>
              <a:spcBef>
                <a:spcPts val="600"/>
              </a:spcBef>
              <a:spcAft>
                <a:spcPts val="600"/>
              </a:spcAft>
              <a:buFont typeface="Arial" pitchFamily="34" charset="0"/>
              <a:buChar char="•"/>
            </a:pPr>
            <a:r>
              <a:rPr lang="en-US" sz="2000" b="1" smtClean="0"/>
              <a:t>Web Browser</a:t>
            </a:r>
          </a:p>
          <a:p>
            <a:pPr marL="685800" indent="0">
              <a:lnSpc>
                <a:spcPct val="150000"/>
              </a:lnSpc>
              <a:spcBef>
                <a:spcPts val="600"/>
              </a:spcBef>
              <a:spcAft>
                <a:spcPts val="600"/>
              </a:spcAft>
              <a:buNone/>
            </a:pPr>
            <a:r>
              <a:rPr lang="en-US" sz="2000" smtClean="0"/>
              <a:t>IE, FireFox, Chrome…</a:t>
            </a:r>
          </a:p>
          <a:p>
            <a:pPr>
              <a:lnSpc>
                <a:spcPct val="150000"/>
              </a:lnSpc>
              <a:spcBef>
                <a:spcPts val="600"/>
              </a:spcBef>
              <a:spcAft>
                <a:spcPts val="600"/>
              </a:spcAft>
              <a:buFont typeface="Arial" pitchFamily="34" charset="0"/>
              <a:buChar char="•"/>
            </a:pPr>
            <a:r>
              <a:rPr lang="en-US" sz="2000" b="1" smtClean="0"/>
              <a:t>Phần mềm hỗ trợ</a:t>
            </a:r>
            <a:endParaRPr lang="en-US" sz="2000" b="1"/>
          </a:p>
          <a:p>
            <a:pPr lvl="1" eaLnBrk="1" hangingPunct="1">
              <a:buFont typeface="Arial" panose="020B0604020202020204" pitchFamily="34" charset="0"/>
              <a:buChar char="-"/>
            </a:pPr>
            <a:r>
              <a:rPr lang="en-US" altLang="en-US" sz="1200" b="1" i="1">
                <a:latin typeface="Times New Roman" panose="02020603050405020304" pitchFamily="18" charset="0"/>
              </a:rPr>
              <a:t>Chỉnh sửa hình ảnh:</a:t>
            </a:r>
            <a:r>
              <a:rPr lang="en-US" altLang="en-US" sz="1200">
                <a:latin typeface="Times New Roman" panose="02020603050405020304" pitchFamily="18" charset="0"/>
              </a:rPr>
              <a:t> Photo Impact, Photoshop, Paint shop pro, Illustrator, ImageReady, UleadCool 3D, Firework</a:t>
            </a:r>
          </a:p>
          <a:p>
            <a:pPr lvl="1" eaLnBrk="1" hangingPunct="1">
              <a:buFont typeface="Arial" panose="020B0604020202020204" pitchFamily="34" charset="0"/>
              <a:buChar char="-"/>
            </a:pPr>
            <a:r>
              <a:rPr lang="en-US" altLang="en-US" sz="1200" b="1" i="1">
                <a:latin typeface="Times New Roman" panose="02020603050405020304" pitchFamily="18" charset="0"/>
              </a:rPr>
              <a:t>Tạo logo, banner, menu:</a:t>
            </a:r>
            <a:r>
              <a:rPr lang="en-US" altLang="en-US" sz="1200">
                <a:latin typeface="Times New Roman" panose="02020603050405020304" pitchFamily="18" charset="0"/>
              </a:rPr>
              <a:t> Xara 3D, Xara Webstyle, Button Animation, DHTML menu, Corel Draw, Button Studio, </a:t>
            </a:r>
          </a:p>
          <a:p>
            <a:pPr lvl="1" eaLnBrk="1" hangingPunct="1">
              <a:buFont typeface="Arial" panose="020B0604020202020204" pitchFamily="34" charset="0"/>
              <a:buChar char="-"/>
            </a:pPr>
            <a:r>
              <a:rPr lang="en-US" altLang="en-US" sz="1200" b="1" i="1">
                <a:latin typeface="Times New Roman" panose="02020603050405020304" pitchFamily="18" charset="0"/>
              </a:rPr>
              <a:t>Tạo ảnh động:</a:t>
            </a:r>
            <a:r>
              <a:rPr lang="en-US" altLang="en-US" sz="1200">
                <a:latin typeface="Times New Roman" panose="02020603050405020304" pitchFamily="18" charset="0"/>
              </a:rPr>
              <a:t> Swish MAX, Flash MX, GIF movie, Banner GIF Animation v.v…</a:t>
            </a:r>
            <a:endParaRPr lang="en-US" altLang="en-US" sz="1400">
              <a:latin typeface="Times New Roman" panose="02020603050405020304" pitchFamily="18" charset="0"/>
            </a:endParaRPr>
          </a:p>
          <a:p>
            <a:pPr marL="0" lvl="0" indent="0">
              <a:lnSpc>
                <a:spcPct val="150000"/>
              </a:lnSpc>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a:t>
            </a:fld>
            <a:endParaRPr lang="en-US"/>
          </a:p>
        </p:txBody>
      </p:sp>
      <p:sp>
        <p:nvSpPr>
          <p:cNvPr id="6" name="Title 3"/>
          <p:cNvSpPr>
            <a:spLocks noGrp="1"/>
          </p:cNvSpPr>
          <p:nvPr>
            <p:ph type="title"/>
          </p:nvPr>
        </p:nvSpPr>
        <p:spPr/>
        <p:txBody>
          <a:bodyPr/>
          <a:lstStyle/>
          <a:p>
            <a:r>
              <a:rPr lang="en-US" smtClean="0"/>
              <a:t>PHẦN MỀM SỬ DỤNG</a:t>
            </a:r>
            <a:endParaRPr lang="vi-VN"/>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400175"/>
            <a:ext cx="1200949"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1" y="1281112"/>
            <a:ext cx="1317578" cy="13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3037" y="2862530"/>
            <a:ext cx="3281363" cy="948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6"/>
          <a:stretch>
            <a:fillRect/>
          </a:stretch>
        </p:blipFill>
        <p:spPr>
          <a:xfrm>
            <a:off x="5063244" y="4267200"/>
            <a:ext cx="1590060" cy="1259281"/>
          </a:xfrm>
          <a:prstGeom prst="rect">
            <a:avLst/>
          </a:prstGeom>
        </p:spPr>
      </p:pic>
      <p:pic>
        <p:nvPicPr>
          <p:cNvPr id="4" name="Picture 3"/>
          <p:cNvPicPr>
            <a:picLocks noChangeAspect="1"/>
          </p:cNvPicPr>
          <p:nvPr/>
        </p:nvPicPr>
        <p:blipFill>
          <a:blip r:embed="rId7"/>
          <a:stretch>
            <a:fillRect/>
          </a:stretch>
        </p:blipFill>
        <p:spPr>
          <a:xfrm>
            <a:off x="6858000" y="4264199"/>
            <a:ext cx="1249070" cy="1277076"/>
          </a:xfrm>
          <a:prstGeom prst="rect">
            <a:avLst/>
          </a:prstGeom>
        </p:spPr>
      </p:pic>
    </p:spTree>
    <p:extLst>
      <p:ext uri="{BB962C8B-B14F-4D97-AF65-F5344CB8AC3E}">
        <p14:creationId xmlns:p14="http://schemas.microsoft.com/office/powerpoint/2010/main" val="5618638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50</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&lt;ol&gt;</a:t>
            </a:r>
            <a:endParaRPr lang="vi-VN"/>
          </a:p>
        </p:txBody>
      </p:sp>
      <p:sp>
        <p:nvSpPr>
          <p:cNvPr id="6" name="Rectangle 5"/>
          <p:cNvSpPr>
            <a:spLocks noGrp="1" noChangeArrowheads="1"/>
          </p:cNvSpPr>
          <p:nvPr/>
        </p:nvSpPr>
        <p:spPr bwMode="auto">
          <a:xfrm>
            <a:off x="457200" y="1166018"/>
            <a:ext cx="8229600" cy="515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b="1" u="sng" smtClean="0"/>
              <a:t>Cú pháp</a:t>
            </a:r>
            <a:r>
              <a:rPr lang="en-US" altLang="en-US" b="1" smtClean="0"/>
              <a:t>:</a:t>
            </a:r>
          </a:p>
          <a:p>
            <a:pPr marL="1447800" lvl="2" indent="-754063">
              <a:lnSpc>
                <a:spcPct val="90000"/>
              </a:lnSpc>
              <a:buFont typeface="Wingdings" pitchFamily="2" charset="2"/>
              <a:buNone/>
            </a:pPr>
            <a:r>
              <a:rPr lang="en-US" altLang="en-US" sz="2600" b="1" smtClean="0">
                <a:solidFill>
                  <a:srgbClr val="CC0000"/>
                </a:solidFill>
              </a:rPr>
              <a:t>&lt;OL Type=x  Start =n &gt;</a:t>
            </a:r>
          </a:p>
          <a:p>
            <a:pPr marL="1905000" lvl="3" indent="-915988">
              <a:lnSpc>
                <a:spcPct val="90000"/>
              </a:lnSpc>
              <a:buFont typeface="Wingdings" pitchFamily="2" charset="2"/>
              <a:buNone/>
            </a:pPr>
            <a:r>
              <a:rPr lang="en-US" altLang="en-US" sz="2600" b="1" smtClean="0">
                <a:solidFill>
                  <a:srgbClr val="CC0000"/>
                </a:solidFill>
              </a:rPr>
              <a:t>&lt;LI Type =x1 Value=m&gt; Nội dung 1&lt;/li&gt;</a:t>
            </a:r>
          </a:p>
          <a:p>
            <a:pPr marL="1905000" lvl="3" indent="-915988">
              <a:lnSpc>
                <a:spcPct val="90000"/>
              </a:lnSpc>
              <a:buFont typeface="Wingdings" pitchFamily="2" charset="2"/>
              <a:buNone/>
            </a:pPr>
            <a:r>
              <a:rPr lang="en-US" altLang="en-US" sz="2600" b="1" smtClean="0">
                <a:solidFill>
                  <a:srgbClr val="CC0000"/>
                </a:solidFill>
              </a:rPr>
              <a:t>&lt;LI Type =x1 Value=m&gt; Nội dung 2&lt;/li&gt;</a:t>
            </a:r>
          </a:p>
          <a:p>
            <a:pPr marL="1905000" lvl="3" indent="-915988">
              <a:lnSpc>
                <a:spcPct val="90000"/>
              </a:lnSpc>
              <a:buFont typeface="Wingdings" pitchFamily="2" charset="2"/>
              <a:buNone/>
            </a:pPr>
            <a:r>
              <a:rPr lang="en-US" altLang="en-US" sz="2600" b="1" smtClean="0">
                <a:solidFill>
                  <a:srgbClr val="CC0000"/>
                </a:solidFill>
              </a:rPr>
              <a:t>…</a:t>
            </a:r>
          </a:p>
          <a:p>
            <a:pPr marL="1447800" lvl="2" indent="-754063">
              <a:lnSpc>
                <a:spcPct val="90000"/>
              </a:lnSpc>
              <a:buFont typeface="Wingdings" pitchFamily="2" charset="2"/>
              <a:buNone/>
            </a:pPr>
            <a:r>
              <a:rPr lang="en-US" altLang="en-US" sz="2600" b="1" smtClean="0">
                <a:solidFill>
                  <a:srgbClr val="CC0000"/>
                </a:solidFill>
              </a:rPr>
              <a:t>&lt;/OL&gt;</a:t>
            </a:r>
          </a:p>
          <a:p>
            <a:pPr marL="533400" indent="-533400">
              <a:lnSpc>
                <a:spcPct val="90000"/>
              </a:lnSpc>
            </a:pPr>
            <a:r>
              <a:rPr lang="en-US" altLang="en-US" b="1" smtClean="0"/>
              <a:t>X</a:t>
            </a:r>
            <a:r>
              <a:rPr lang="en-US" altLang="en-US" smtClean="0"/>
              <a:t>: </a:t>
            </a:r>
            <a:r>
              <a:rPr lang="en-US" altLang="en-US" b="1" smtClean="0"/>
              <a:t>loại ký tự muốn sử dụng trong danh sách gồm :</a:t>
            </a:r>
          </a:p>
          <a:p>
            <a:pPr marL="342900" lvl="1" indent="0">
              <a:lnSpc>
                <a:spcPct val="90000"/>
              </a:lnSpc>
              <a:buFont typeface="Verdana" pitchFamily="34" charset="0"/>
              <a:buNone/>
            </a:pPr>
            <a:r>
              <a:rPr lang="en-US" altLang="en-US" b="1" smtClean="0"/>
              <a:t>	- </a:t>
            </a:r>
            <a:r>
              <a:rPr lang="en-US" altLang="en-US" smtClean="0"/>
              <a:t>A: Chữ hoa</a:t>
            </a:r>
          </a:p>
          <a:p>
            <a:pPr marL="342900" lvl="1" indent="0">
              <a:lnSpc>
                <a:spcPct val="90000"/>
              </a:lnSpc>
              <a:buFont typeface="Verdana" pitchFamily="34" charset="0"/>
              <a:buNone/>
            </a:pPr>
            <a:r>
              <a:rPr lang="en-US" altLang="en-US" smtClean="0"/>
              <a:t>	- a: Chữ thường</a:t>
            </a:r>
          </a:p>
          <a:p>
            <a:pPr marL="342900" lvl="1" indent="0">
              <a:lnSpc>
                <a:spcPct val="90000"/>
              </a:lnSpc>
              <a:buFont typeface="Verdana" pitchFamily="34" charset="0"/>
              <a:buNone/>
            </a:pPr>
            <a:r>
              <a:rPr lang="en-US" altLang="en-US" smtClean="0"/>
              <a:t>	- I: Số la mã hoa</a:t>
            </a:r>
          </a:p>
          <a:p>
            <a:pPr marL="342900" lvl="1" indent="0">
              <a:lnSpc>
                <a:spcPct val="90000"/>
              </a:lnSpc>
              <a:buFont typeface="Verdana" pitchFamily="34" charset="0"/>
              <a:buNone/>
            </a:pPr>
            <a:r>
              <a:rPr lang="en-US" altLang="en-US" smtClean="0"/>
              <a:t>	- i: Số la mã thường</a:t>
            </a:r>
          </a:p>
          <a:p>
            <a:pPr marL="342900" lvl="1" indent="0">
              <a:lnSpc>
                <a:spcPct val="90000"/>
              </a:lnSpc>
              <a:buFont typeface="Verdana" pitchFamily="34" charset="0"/>
              <a:buNone/>
            </a:pPr>
            <a:r>
              <a:rPr lang="en-US" altLang="en-US" smtClean="0"/>
              <a:t>	- 1: Cho số mặc định</a:t>
            </a:r>
          </a:p>
        </p:txBody>
      </p:sp>
    </p:spTree>
    <p:extLst>
      <p:ext uri="{BB962C8B-B14F-4D97-AF65-F5344CB8AC3E}">
        <p14:creationId xmlns:p14="http://schemas.microsoft.com/office/powerpoint/2010/main" val="2985395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51</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&lt;ol&gt;</a:t>
            </a:r>
            <a:endParaRPr lang="vi-VN"/>
          </a:p>
        </p:txBody>
      </p:sp>
      <p:sp>
        <p:nvSpPr>
          <p:cNvPr id="8" name="Rectangle 7"/>
          <p:cNvSpPr>
            <a:spLocks noGrp="1" noChangeArrowheads="1"/>
          </p:cNvSpPr>
          <p:nvPr/>
        </p:nvSpPr>
        <p:spPr bwMode="auto">
          <a:xfrm>
            <a:off x="457200" y="116601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smtClean="0"/>
              <a:t>n: giá trị đầu tiên của danh sách</a:t>
            </a:r>
          </a:p>
          <a:p>
            <a:pPr marL="533400" indent="-533400">
              <a:lnSpc>
                <a:spcPct val="90000"/>
              </a:lnSpc>
            </a:pPr>
            <a:r>
              <a:rPr lang="en-US" altLang="en-US" smtClean="0"/>
              <a:t>x1: là loại ký tự sử dụng cho dòng này và dòng tiếp theo, làm mất ảnh hưởng của x</a:t>
            </a:r>
          </a:p>
          <a:p>
            <a:pPr marL="533400" indent="-533400">
              <a:lnSpc>
                <a:spcPct val="90000"/>
              </a:lnSpc>
            </a:pPr>
            <a:r>
              <a:rPr lang="en-US" altLang="en-US" smtClean="0"/>
              <a:t>m: giá trị đầu tiên của dòng này, làm thay đổi giá trị của n</a:t>
            </a:r>
          </a:p>
        </p:txBody>
      </p:sp>
    </p:spTree>
    <p:extLst>
      <p:ext uri="{BB962C8B-B14F-4D97-AF65-F5344CB8AC3E}">
        <p14:creationId xmlns:p14="http://schemas.microsoft.com/office/powerpoint/2010/main" val="3695996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52</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&lt;ol&gt;</a:t>
            </a:r>
            <a:endParaRPr lang="vi-VN"/>
          </a:p>
        </p:txBody>
      </p:sp>
      <p:sp>
        <p:nvSpPr>
          <p:cNvPr id="8" name="Rectangle 7"/>
          <p:cNvSpPr>
            <a:spLocks noGrp="1" noChangeArrowheads="1"/>
          </p:cNvSpPr>
          <p:nvPr/>
        </p:nvSpPr>
        <p:spPr bwMode="auto">
          <a:xfrm>
            <a:off x="457200" y="116601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smtClean="0"/>
              <a:t>Ví dụ 1: </a:t>
            </a:r>
          </a:p>
        </p:txBody>
      </p:sp>
      <p:pic>
        <p:nvPicPr>
          <p:cNvPr id="6" name="Picture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97025"/>
            <a:ext cx="5029200" cy="487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7988"/>
            <a:ext cx="2209800"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42942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53</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&lt;ol&gt;</a:t>
            </a:r>
            <a:endParaRPr lang="vi-VN"/>
          </a:p>
        </p:txBody>
      </p:sp>
      <p:sp>
        <p:nvSpPr>
          <p:cNvPr id="8" name="Rectangle 7"/>
          <p:cNvSpPr>
            <a:spLocks noGrp="1" noChangeArrowheads="1"/>
          </p:cNvSpPr>
          <p:nvPr/>
        </p:nvSpPr>
        <p:spPr bwMode="auto">
          <a:xfrm>
            <a:off x="457200" y="116601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smtClean="0"/>
              <a:t>Ví dụ 2: </a:t>
            </a:r>
          </a:p>
        </p:txBody>
      </p:sp>
      <p:pic>
        <p:nvPicPr>
          <p:cNvPr id="9" name="Picture 8"/>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40875"/>
            <a:ext cx="4003589" cy="483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414260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57489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54</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&lt;ul&gt;</a:t>
            </a:r>
            <a:endParaRPr lang="vi-VN"/>
          </a:p>
        </p:txBody>
      </p:sp>
      <p:sp>
        <p:nvSpPr>
          <p:cNvPr id="8" name="Rectangle 7"/>
          <p:cNvSpPr>
            <a:spLocks noGrp="1" noChangeArrowheads="1"/>
          </p:cNvSpPr>
          <p:nvPr/>
        </p:nvSpPr>
        <p:spPr bwMode="auto">
          <a:xfrm>
            <a:off x="457200" y="116601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buNone/>
            </a:pPr>
            <a:endParaRPr lang="en-US" altLang="en-US" smtClean="0"/>
          </a:p>
        </p:txBody>
      </p:sp>
      <p:sp>
        <p:nvSpPr>
          <p:cNvPr id="11" name="TextBox 10"/>
          <p:cNvSpPr txBox="1">
            <a:spLocks noChangeArrowheads="1"/>
          </p:cNvSpPr>
          <p:nvPr/>
        </p:nvSpPr>
        <p:spPr bwMode="auto">
          <a:xfrm>
            <a:off x="152400" y="1216818"/>
            <a:ext cx="8839200" cy="513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533400" indent="-533400">
              <a:lnSpc>
                <a:spcPct val="80000"/>
              </a:lnSpc>
              <a:spcBef>
                <a:spcPts val="500"/>
              </a:spcBef>
              <a:defRPr/>
            </a:pPr>
            <a:r>
              <a:rPr lang="en-US" altLang="en-US" sz="2400" b="1" u="sng" dirty="0" err="1" smtClean="0">
                <a:latin typeface="+mj-lt"/>
              </a:rPr>
              <a:t>Cú</a:t>
            </a:r>
            <a:r>
              <a:rPr lang="en-US" altLang="en-US" sz="2400" b="1" u="sng" dirty="0" smtClean="0">
                <a:latin typeface="+mj-lt"/>
              </a:rPr>
              <a:t> </a:t>
            </a:r>
            <a:r>
              <a:rPr lang="en-US" altLang="en-US" sz="2400" b="1" u="sng" dirty="0" err="1" smtClean="0">
                <a:latin typeface="+mj-lt"/>
              </a:rPr>
              <a:t>pháp</a:t>
            </a:r>
            <a:r>
              <a:rPr lang="en-US" altLang="en-US" sz="2200" b="1" dirty="0" smtClean="0">
                <a:latin typeface="+mj-lt"/>
              </a:rPr>
              <a:t>: </a:t>
            </a:r>
          </a:p>
          <a:p>
            <a:pPr marL="1905000" lvl="3" indent="-915988">
              <a:lnSpc>
                <a:spcPct val="80000"/>
              </a:lnSpc>
              <a:spcBef>
                <a:spcPts val="500"/>
              </a:spcBef>
              <a:buFont typeface="Wingdings" pitchFamily="2" charset="2"/>
              <a:buNone/>
              <a:defRPr/>
            </a:pPr>
            <a:r>
              <a:rPr lang="en-US" altLang="en-US" b="1" dirty="0" smtClean="0">
                <a:solidFill>
                  <a:srgbClr val="CC0000"/>
                </a:solidFill>
                <a:latin typeface="+mj-lt"/>
              </a:rPr>
              <a:t>	</a:t>
            </a:r>
            <a:r>
              <a:rPr lang="en-US" altLang="en-US" sz="2600" b="1" dirty="0" smtClean="0">
                <a:solidFill>
                  <a:srgbClr val="CC0000"/>
                </a:solidFill>
                <a:latin typeface="+mj-lt"/>
              </a:rPr>
              <a:t>&lt;UL Type= Shape1&gt;</a:t>
            </a:r>
          </a:p>
          <a:p>
            <a:pPr marL="2362200" lvl="4" indent="-1079500">
              <a:lnSpc>
                <a:spcPct val="80000"/>
              </a:lnSpc>
              <a:spcBef>
                <a:spcPts val="500"/>
              </a:spcBef>
              <a:buFont typeface="Wingdings" pitchFamily="2" charset="2"/>
              <a:buNone/>
              <a:defRPr/>
            </a:pPr>
            <a:r>
              <a:rPr lang="en-US" altLang="en-US" sz="2600" b="1" dirty="0" smtClean="0">
                <a:solidFill>
                  <a:srgbClr val="CC0000"/>
                </a:solidFill>
                <a:latin typeface="+mj-lt"/>
              </a:rPr>
              <a:t>	&lt;LI Type= Shape 2&gt; </a:t>
            </a:r>
            <a:r>
              <a:rPr lang="en-US" altLang="en-US" sz="2600" b="1" dirty="0" err="1" smtClean="0">
                <a:solidFill>
                  <a:srgbClr val="CC0000"/>
                </a:solidFill>
                <a:latin typeface="+mj-lt"/>
              </a:rPr>
              <a:t>Nội</a:t>
            </a:r>
            <a:r>
              <a:rPr lang="en-US" altLang="en-US" sz="2600" b="1" dirty="0" smtClean="0">
                <a:solidFill>
                  <a:srgbClr val="CC0000"/>
                </a:solidFill>
                <a:latin typeface="+mj-lt"/>
              </a:rPr>
              <a:t> dung 1&lt;/li&gt; </a:t>
            </a:r>
          </a:p>
          <a:p>
            <a:pPr marL="2362200" lvl="4" indent="-1079500">
              <a:lnSpc>
                <a:spcPct val="80000"/>
              </a:lnSpc>
              <a:spcBef>
                <a:spcPts val="500"/>
              </a:spcBef>
              <a:buFont typeface="Wingdings" pitchFamily="2" charset="2"/>
              <a:buNone/>
              <a:defRPr/>
            </a:pPr>
            <a:r>
              <a:rPr lang="en-US" altLang="en-US" sz="2600" b="1" dirty="0" smtClean="0">
                <a:solidFill>
                  <a:srgbClr val="CC0000"/>
                </a:solidFill>
                <a:latin typeface="+mj-lt"/>
              </a:rPr>
              <a:t>	&lt;LI Type= Shape 2&gt; </a:t>
            </a:r>
            <a:r>
              <a:rPr lang="en-US" altLang="en-US" sz="2600" b="1" dirty="0" err="1" smtClean="0">
                <a:solidFill>
                  <a:srgbClr val="CC0000"/>
                </a:solidFill>
                <a:latin typeface="+mj-lt"/>
              </a:rPr>
              <a:t>Nội</a:t>
            </a:r>
            <a:r>
              <a:rPr lang="en-US" altLang="en-US" sz="2600" b="1" dirty="0" smtClean="0">
                <a:solidFill>
                  <a:srgbClr val="CC0000"/>
                </a:solidFill>
                <a:latin typeface="+mj-lt"/>
              </a:rPr>
              <a:t> dung 2&lt;/li&gt;</a:t>
            </a:r>
          </a:p>
          <a:p>
            <a:pPr marL="2362200" lvl="4" indent="-1079500">
              <a:lnSpc>
                <a:spcPct val="80000"/>
              </a:lnSpc>
              <a:spcBef>
                <a:spcPts val="500"/>
              </a:spcBef>
              <a:buFont typeface="Wingdings" pitchFamily="2" charset="2"/>
              <a:buNone/>
              <a:defRPr/>
            </a:pPr>
            <a:r>
              <a:rPr lang="en-US" altLang="en-US" sz="2600" b="1" dirty="0" smtClean="0">
                <a:solidFill>
                  <a:srgbClr val="CC0000"/>
                </a:solidFill>
                <a:latin typeface="+mj-lt"/>
              </a:rPr>
              <a:t>	…</a:t>
            </a:r>
          </a:p>
          <a:p>
            <a:pPr marL="1905000" lvl="3" indent="-915988">
              <a:lnSpc>
                <a:spcPct val="80000"/>
              </a:lnSpc>
              <a:spcBef>
                <a:spcPts val="500"/>
              </a:spcBef>
              <a:buFont typeface="Wingdings" pitchFamily="2" charset="2"/>
              <a:buNone/>
              <a:defRPr/>
            </a:pPr>
            <a:r>
              <a:rPr lang="en-US" altLang="en-US" sz="2600" b="1" dirty="0" smtClean="0">
                <a:solidFill>
                  <a:srgbClr val="CC0000"/>
                </a:solidFill>
                <a:latin typeface="+mj-lt"/>
              </a:rPr>
              <a:t>	&lt;/UL&gt;</a:t>
            </a:r>
            <a:endParaRPr lang="en-US" altLang="en-US" sz="2600" dirty="0" smtClean="0">
              <a:solidFill>
                <a:srgbClr val="CC0000"/>
              </a:solidFill>
              <a:latin typeface="+mj-lt"/>
            </a:endParaRPr>
          </a:p>
          <a:p>
            <a:pPr marL="1741487" lvl="4" indent="-646113">
              <a:lnSpc>
                <a:spcPct val="80000"/>
              </a:lnSpc>
              <a:spcBef>
                <a:spcPts val="500"/>
              </a:spcBef>
              <a:buFont typeface="Times New Roman" pitchFamily="18" charset="0"/>
              <a:buChar char="–"/>
              <a:defRPr/>
            </a:pPr>
            <a:r>
              <a:rPr lang="en-US" altLang="en-US" sz="2300" i="1" dirty="0" smtClean="0">
                <a:latin typeface="+mj-lt"/>
              </a:rPr>
              <a:t>Shape 1, Shape 2:</a:t>
            </a:r>
            <a:r>
              <a:rPr lang="en-US" altLang="en-US" sz="2300" dirty="0" smtClean="0">
                <a:latin typeface="+mj-lt"/>
              </a:rPr>
              <a:t> </a:t>
            </a:r>
            <a:r>
              <a:rPr lang="en-US" altLang="en-US" sz="2300" dirty="0" err="1" smtClean="0">
                <a:latin typeface="+mj-lt"/>
              </a:rPr>
              <a:t>là</a:t>
            </a:r>
            <a:r>
              <a:rPr lang="en-US" altLang="en-US" sz="2300" dirty="0" smtClean="0">
                <a:latin typeface="+mj-lt"/>
              </a:rPr>
              <a:t> </a:t>
            </a:r>
            <a:r>
              <a:rPr lang="en-US" altLang="en-US" sz="2300" dirty="0" err="1" smtClean="0">
                <a:latin typeface="+mj-lt"/>
              </a:rPr>
              <a:t>loại</a:t>
            </a:r>
            <a:r>
              <a:rPr lang="en-US" altLang="en-US" sz="2300" dirty="0" smtClean="0">
                <a:latin typeface="+mj-lt"/>
              </a:rPr>
              <a:t> bullet </a:t>
            </a:r>
            <a:r>
              <a:rPr lang="en-US" altLang="en-US" sz="2300" dirty="0" err="1" smtClean="0">
                <a:latin typeface="+mj-lt"/>
              </a:rPr>
              <a:t>tự</a:t>
            </a:r>
            <a:r>
              <a:rPr lang="en-US" altLang="en-US" sz="2300" dirty="0" smtClean="0">
                <a:latin typeface="+mj-lt"/>
              </a:rPr>
              <a:t> </a:t>
            </a:r>
            <a:r>
              <a:rPr lang="en-US" altLang="en-US" sz="2300" dirty="0" err="1" smtClean="0">
                <a:latin typeface="+mj-lt"/>
              </a:rPr>
              <a:t>động</a:t>
            </a:r>
            <a:r>
              <a:rPr lang="en-US" altLang="en-US" sz="2300" dirty="0" smtClean="0">
                <a:latin typeface="+mj-lt"/>
              </a:rPr>
              <a:t> </a:t>
            </a:r>
            <a:r>
              <a:rPr lang="en-US" altLang="en-US" sz="2300" dirty="0" err="1" smtClean="0">
                <a:latin typeface="+mj-lt"/>
              </a:rPr>
              <a:t>đặt</a:t>
            </a:r>
            <a:r>
              <a:rPr lang="en-US" altLang="en-US" sz="2300" dirty="0" smtClean="0">
                <a:latin typeface="+mj-lt"/>
              </a:rPr>
              <a:t> ở </a:t>
            </a:r>
            <a:r>
              <a:rPr lang="en-US" altLang="en-US" sz="2300" dirty="0" err="1" smtClean="0">
                <a:latin typeface="+mj-lt"/>
              </a:rPr>
              <a:t>đầu</a:t>
            </a:r>
            <a:r>
              <a:rPr lang="en-US" altLang="en-US" sz="2300" dirty="0" smtClean="0">
                <a:latin typeface="+mj-lt"/>
              </a:rPr>
              <a:t> </a:t>
            </a:r>
            <a:r>
              <a:rPr lang="en-US" altLang="en-US" sz="2300" dirty="0" err="1" smtClean="0">
                <a:latin typeface="+mj-lt"/>
              </a:rPr>
              <a:t>dòng</a:t>
            </a:r>
            <a:r>
              <a:rPr lang="en-US" altLang="en-US" sz="2300" dirty="0" smtClean="0">
                <a:latin typeface="+mj-lt"/>
              </a:rPr>
              <a:t> </a:t>
            </a:r>
            <a:r>
              <a:rPr lang="en-US" altLang="en-US" sz="2300" dirty="0" err="1" smtClean="0">
                <a:latin typeface="+mj-lt"/>
              </a:rPr>
              <a:t>trong</a:t>
            </a:r>
            <a:r>
              <a:rPr lang="en-US" altLang="en-US" sz="2300" dirty="0" smtClean="0">
                <a:latin typeface="+mj-lt"/>
              </a:rPr>
              <a:t> </a:t>
            </a:r>
            <a:r>
              <a:rPr lang="en-US" altLang="en-US" sz="2300" dirty="0" err="1" smtClean="0">
                <a:latin typeface="+mj-lt"/>
              </a:rPr>
              <a:t>danh</a:t>
            </a:r>
            <a:r>
              <a:rPr lang="en-US" altLang="en-US" sz="2300" dirty="0" smtClean="0">
                <a:latin typeface="+mj-lt"/>
              </a:rPr>
              <a:t> </a:t>
            </a:r>
            <a:r>
              <a:rPr lang="en-US" altLang="en-US" sz="2300" dirty="0" err="1" smtClean="0">
                <a:latin typeface="+mj-lt"/>
              </a:rPr>
              <a:t>sách</a:t>
            </a:r>
            <a:endParaRPr lang="en-US" altLang="en-US" sz="2300" dirty="0" smtClean="0">
              <a:latin typeface="+mj-lt"/>
            </a:endParaRPr>
          </a:p>
          <a:p>
            <a:pPr marL="1741487" lvl="4" indent="-646113">
              <a:lnSpc>
                <a:spcPct val="80000"/>
              </a:lnSpc>
              <a:spcBef>
                <a:spcPts val="500"/>
              </a:spcBef>
              <a:buFont typeface="Times New Roman" pitchFamily="18" charset="0"/>
              <a:buChar char="–"/>
              <a:defRPr/>
            </a:pPr>
            <a:r>
              <a:rPr lang="en-US" altLang="en-US" sz="2300" i="1" dirty="0" smtClean="0">
                <a:latin typeface="+mj-lt"/>
              </a:rPr>
              <a:t>Shape 1</a:t>
            </a:r>
            <a:r>
              <a:rPr lang="en-US" altLang="en-US" sz="2300" dirty="0" smtClean="0">
                <a:latin typeface="+mj-lt"/>
              </a:rPr>
              <a:t>: </a:t>
            </a:r>
            <a:r>
              <a:rPr lang="en-US" altLang="en-US" sz="2300" dirty="0" err="1" smtClean="0">
                <a:latin typeface="+mj-lt"/>
              </a:rPr>
              <a:t>ảnh</a:t>
            </a:r>
            <a:r>
              <a:rPr lang="en-US" altLang="en-US" sz="2300" dirty="0" smtClean="0">
                <a:latin typeface="+mj-lt"/>
              </a:rPr>
              <a:t> </a:t>
            </a:r>
            <a:r>
              <a:rPr lang="en-US" altLang="en-US" sz="2300" dirty="0" err="1" smtClean="0">
                <a:latin typeface="+mj-lt"/>
              </a:rPr>
              <a:t>hưởng</a:t>
            </a:r>
            <a:r>
              <a:rPr lang="en-US" altLang="en-US" sz="2300" dirty="0" smtClean="0">
                <a:latin typeface="+mj-lt"/>
              </a:rPr>
              <a:t> </a:t>
            </a:r>
            <a:r>
              <a:rPr lang="en-US" altLang="en-US" sz="2300" dirty="0" err="1" smtClean="0">
                <a:latin typeface="+mj-lt"/>
              </a:rPr>
              <a:t>đến</a:t>
            </a:r>
            <a:r>
              <a:rPr lang="en-US" altLang="en-US" sz="2300" dirty="0" smtClean="0">
                <a:latin typeface="+mj-lt"/>
              </a:rPr>
              <a:t> </a:t>
            </a:r>
            <a:r>
              <a:rPr lang="en-US" altLang="en-US" sz="2300" dirty="0" err="1" smtClean="0">
                <a:latin typeface="+mj-lt"/>
              </a:rPr>
              <a:t>toàn</a:t>
            </a:r>
            <a:r>
              <a:rPr lang="en-US" altLang="en-US" sz="2300" dirty="0" smtClean="0">
                <a:latin typeface="+mj-lt"/>
              </a:rPr>
              <a:t> </a:t>
            </a:r>
            <a:r>
              <a:rPr lang="en-US" altLang="en-US" sz="2300" dirty="0" err="1" smtClean="0">
                <a:latin typeface="+mj-lt"/>
              </a:rPr>
              <a:t>danh</a:t>
            </a:r>
            <a:r>
              <a:rPr lang="en-US" altLang="en-US" sz="2300" dirty="0" smtClean="0">
                <a:latin typeface="+mj-lt"/>
              </a:rPr>
              <a:t> </a:t>
            </a:r>
            <a:r>
              <a:rPr lang="en-US" altLang="en-US" sz="2300" dirty="0" err="1" smtClean="0">
                <a:latin typeface="+mj-lt"/>
              </a:rPr>
              <a:t>sách</a:t>
            </a:r>
            <a:endParaRPr lang="en-US" altLang="en-US" sz="2300" dirty="0" smtClean="0">
              <a:latin typeface="+mj-lt"/>
            </a:endParaRPr>
          </a:p>
          <a:p>
            <a:pPr marL="1741487" lvl="4" indent="-646113">
              <a:lnSpc>
                <a:spcPct val="80000"/>
              </a:lnSpc>
              <a:spcBef>
                <a:spcPts val="500"/>
              </a:spcBef>
              <a:buFont typeface="Times New Roman" pitchFamily="18" charset="0"/>
              <a:buChar char="–"/>
              <a:defRPr/>
            </a:pPr>
            <a:r>
              <a:rPr lang="en-US" altLang="en-US" sz="2300" i="1" dirty="0" smtClean="0">
                <a:latin typeface="+mj-lt"/>
              </a:rPr>
              <a:t>Shape 2</a:t>
            </a:r>
            <a:r>
              <a:rPr lang="en-US" altLang="en-US" sz="2300" dirty="0" smtClean="0">
                <a:latin typeface="+mj-lt"/>
              </a:rPr>
              <a:t>: </a:t>
            </a:r>
            <a:r>
              <a:rPr lang="en-US" altLang="en-US" sz="2300" dirty="0" err="1" smtClean="0">
                <a:latin typeface="+mj-lt"/>
              </a:rPr>
              <a:t>ảnh</a:t>
            </a:r>
            <a:r>
              <a:rPr lang="en-US" altLang="en-US" sz="2300" dirty="0" smtClean="0">
                <a:latin typeface="+mj-lt"/>
              </a:rPr>
              <a:t> </a:t>
            </a:r>
            <a:r>
              <a:rPr lang="en-US" altLang="en-US" sz="2300" dirty="0" err="1" smtClean="0">
                <a:latin typeface="+mj-lt"/>
              </a:rPr>
              <a:t>hưởng</a:t>
            </a:r>
            <a:r>
              <a:rPr lang="en-US" altLang="en-US" sz="2300" dirty="0" smtClean="0">
                <a:latin typeface="+mj-lt"/>
              </a:rPr>
              <a:t> </a:t>
            </a:r>
            <a:r>
              <a:rPr lang="en-US" altLang="en-US" sz="2300" dirty="0" err="1" smtClean="0">
                <a:latin typeface="+mj-lt"/>
              </a:rPr>
              <a:t>đến</a:t>
            </a:r>
            <a:r>
              <a:rPr lang="en-US" altLang="en-US" sz="2300" dirty="0" smtClean="0">
                <a:latin typeface="+mj-lt"/>
              </a:rPr>
              <a:t> </a:t>
            </a:r>
            <a:r>
              <a:rPr lang="en-US" altLang="en-US" sz="2300" dirty="0" err="1" smtClean="0">
                <a:latin typeface="+mj-lt"/>
              </a:rPr>
              <a:t>một</a:t>
            </a:r>
            <a:r>
              <a:rPr lang="en-US" altLang="en-US" sz="2300" dirty="0" smtClean="0">
                <a:latin typeface="+mj-lt"/>
              </a:rPr>
              <a:t> </a:t>
            </a:r>
            <a:r>
              <a:rPr lang="en-US" altLang="en-US" sz="2300" dirty="0" err="1" smtClean="0">
                <a:latin typeface="+mj-lt"/>
              </a:rPr>
              <a:t>mục</a:t>
            </a:r>
            <a:r>
              <a:rPr lang="en-US" altLang="en-US" sz="2300" dirty="0" smtClean="0">
                <a:latin typeface="+mj-lt"/>
              </a:rPr>
              <a:t> </a:t>
            </a:r>
            <a:r>
              <a:rPr lang="en-US" altLang="en-US" sz="2300" dirty="0" err="1" smtClean="0">
                <a:latin typeface="+mj-lt"/>
              </a:rPr>
              <a:t>trong</a:t>
            </a:r>
            <a:r>
              <a:rPr lang="en-US" altLang="en-US" sz="2300" dirty="0" smtClean="0">
                <a:latin typeface="+mj-lt"/>
              </a:rPr>
              <a:t> </a:t>
            </a:r>
            <a:r>
              <a:rPr lang="en-US" altLang="en-US" sz="2300" dirty="0" err="1" smtClean="0">
                <a:latin typeface="+mj-lt"/>
              </a:rPr>
              <a:t>danh</a:t>
            </a:r>
            <a:r>
              <a:rPr lang="en-US" altLang="en-US" sz="2300" dirty="0" smtClean="0">
                <a:latin typeface="+mj-lt"/>
              </a:rPr>
              <a:t> </a:t>
            </a:r>
            <a:r>
              <a:rPr lang="en-US" altLang="en-US" sz="2300" dirty="0" err="1" smtClean="0">
                <a:latin typeface="+mj-lt"/>
              </a:rPr>
              <a:t>sách</a:t>
            </a:r>
            <a:endParaRPr lang="en-US" altLang="en-US" sz="2300" dirty="0" smtClean="0">
              <a:latin typeface="+mj-lt"/>
            </a:endParaRPr>
          </a:p>
          <a:p>
            <a:pPr marL="533400" indent="-533400">
              <a:lnSpc>
                <a:spcPct val="80000"/>
              </a:lnSpc>
              <a:spcBef>
                <a:spcPts val="500"/>
              </a:spcBef>
              <a:defRPr/>
            </a:pPr>
            <a:r>
              <a:rPr lang="en-US" altLang="en-US" sz="2600" b="1" dirty="0" err="1" smtClean="0">
                <a:latin typeface="+mj-lt"/>
              </a:rPr>
              <a:t>Các</a:t>
            </a:r>
            <a:r>
              <a:rPr lang="en-US" altLang="en-US" sz="2600" b="1" dirty="0" smtClean="0">
                <a:latin typeface="+mj-lt"/>
              </a:rPr>
              <a:t> </a:t>
            </a:r>
            <a:r>
              <a:rPr lang="en-US" altLang="en-US" sz="2600" b="1" dirty="0" err="1" smtClean="0">
                <a:latin typeface="+mj-lt"/>
              </a:rPr>
              <a:t>loại</a:t>
            </a:r>
            <a:r>
              <a:rPr lang="en-US" altLang="en-US" sz="2600" b="1" dirty="0" smtClean="0">
                <a:latin typeface="+mj-lt"/>
              </a:rPr>
              <a:t> shape</a:t>
            </a:r>
            <a:r>
              <a:rPr lang="en-US" altLang="en-US" sz="2600" dirty="0" smtClean="0">
                <a:latin typeface="+mj-lt"/>
              </a:rPr>
              <a:t>:</a:t>
            </a:r>
          </a:p>
          <a:p>
            <a:pPr marL="1741487" lvl="4" indent="-646113">
              <a:lnSpc>
                <a:spcPct val="80000"/>
              </a:lnSpc>
              <a:spcBef>
                <a:spcPts val="500"/>
              </a:spcBef>
              <a:buFont typeface="Times New Roman" pitchFamily="18" charset="0"/>
              <a:buChar char="–"/>
              <a:defRPr/>
            </a:pPr>
            <a:r>
              <a:rPr lang="en-US" altLang="en-US" sz="2300" i="1" dirty="0" smtClean="0">
                <a:latin typeface="+mj-lt"/>
              </a:rPr>
              <a:t>Circle</a:t>
            </a:r>
            <a:r>
              <a:rPr lang="en-US" altLang="en-US" sz="2300" dirty="0" smtClean="0">
                <a:latin typeface="+mj-lt"/>
              </a:rPr>
              <a:t>: Bullet </a:t>
            </a:r>
            <a:r>
              <a:rPr lang="en-US" altLang="en-US" sz="2300" dirty="0" err="1" smtClean="0">
                <a:latin typeface="+mj-lt"/>
              </a:rPr>
              <a:t>tròn</a:t>
            </a:r>
            <a:r>
              <a:rPr lang="en-US" altLang="en-US" sz="2300" dirty="0" smtClean="0">
                <a:latin typeface="+mj-lt"/>
              </a:rPr>
              <a:t> </a:t>
            </a:r>
            <a:r>
              <a:rPr lang="en-US" altLang="en-US" sz="2300" dirty="0" err="1" smtClean="0">
                <a:latin typeface="+mj-lt"/>
              </a:rPr>
              <a:t>rỗng</a:t>
            </a:r>
            <a:endParaRPr lang="en-US" altLang="en-US" sz="2300" dirty="0" smtClean="0">
              <a:latin typeface="+mj-lt"/>
            </a:endParaRPr>
          </a:p>
          <a:p>
            <a:pPr marL="1741487" lvl="4" indent="-646113">
              <a:lnSpc>
                <a:spcPct val="80000"/>
              </a:lnSpc>
              <a:spcBef>
                <a:spcPts val="500"/>
              </a:spcBef>
              <a:buFont typeface="Times New Roman" pitchFamily="18" charset="0"/>
              <a:buChar char="–"/>
              <a:defRPr/>
            </a:pPr>
            <a:r>
              <a:rPr lang="en-US" altLang="en-US" sz="2300" i="1" dirty="0" smtClean="0">
                <a:latin typeface="+mj-lt"/>
              </a:rPr>
              <a:t>Square</a:t>
            </a:r>
            <a:r>
              <a:rPr lang="en-US" altLang="en-US" sz="2300" dirty="0" smtClean="0">
                <a:latin typeface="+mj-lt"/>
              </a:rPr>
              <a:t>: Bullet </a:t>
            </a:r>
            <a:r>
              <a:rPr lang="en-US" altLang="en-US" sz="2300" dirty="0" err="1" smtClean="0">
                <a:latin typeface="+mj-lt"/>
              </a:rPr>
              <a:t>vuông</a:t>
            </a:r>
            <a:endParaRPr lang="en-US" altLang="en-US" sz="2300" dirty="0" smtClean="0">
              <a:latin typeface="+mj-lt"/>
            </a:endParaRPr>
          </a:p>
          <a:p>
            <a:pPr marL="1741487" lvl="4" indent="-646113">
              <a:lnSpc>
                <a:spcPct val="80000"/>
              </a:lnSpc>
              <a:spcBef>
                <a:spcPts val="500"/>
              </a:spcBef>
              <a:buFont typeface="Times New Roman" pitchFamily="18" charset="0"/>
              <a:buChar char="–"/>
              <a:defRPr/>
            </a:pPr>
            <a:r>
              <a:rPr lang="en-US" altLang="en-US" sz="2300" i="1" dirty="0" smtClean="0">
                <a:latin typeface="+mj-lt"/>
              </a:rPr>
              <a:t>Disc </a:t>
            </a:r>
            <a:r>
              <a:rPr lang="en-US" altLang="en-US" sz="2300" dirty="0" smtClean="0">
                <a:latin typeface="+mj-lt"/>
              </a:rPr>
              <a:t>: Bullet </a:t>
            </a:r>
            <a:r>
              <a:rPr lang="en-US" altLang="en-US" sz="2300" dirty="0" err="1" smtClean="0">
                <a:latin typeface="+mj-lt"/>
              </a:rPr>
              <a:t>tròn</a:t>
            </a:r>
            <a:r>
              <a:rPr lang="en-US" altLang="en-US" sz="2300" dirty="0" smtClean="0">
                <a:latin typeface="+mj-lt"/>
              </a:rPr>
              <a:t> </a:t>
            </a:r>
            <a:r>
              <a:rPr lang="en-US" altLang="en-US" sz="2300" dirty="0" err="1" smtClean="0">
                <a:latin typeface="+mj-lt"/>
              </a:rPr>
              <a:t>đặc</a:t>
            </a:r>
            <a:endParaRPr lang="en-US" altLang="en-US" sz="2300" dirty="0">
              <a:latin typeface="+mj-lt"/>
            </a:endParaRPr>
          </a:p>
        </p:txBody>
      </p:sp>
    </p:spTree>
    <p:extLst>
      <p:ext uri="{BB962C8B-B14F-4D97-AF65-F5344CB8AC3E}">
        <p14:creationId xmlns:p14="http://schemas.microsoft.com/office/powerpoint/2010/main" val="4105687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55</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&lt;ul&gt;</a:t>
            </a:r>
            <a:endParaRPr lang="vi-VN"/>
          </a:p>
        </p:txBody>
      </p:sp>
      <p:sp>
        <p:nvSpPr>
          <p:cNvPr id="8" name="Rectangle 7"/>
          <p:cNvSpPr>
            <a:spLocks noGrp="1" noChangeArrowheads="1"/>
          </p:cNvSpPr>
          <p:nvPr/>
        </p:nvSpPr>
        <p:spPr bwMode="auto">
          <a:xfrm>
            <a:off x="457200" y="99060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buNone/>
            </a:pPr>
            <a:endParaRPr lang="en-US" altLang="en-US" smtClean="0"/>
          </a:p>
        </p:txBody>
      </p:sp>
      <p:pic>
        <p:nvPicPr>
          <p:cNvPr id="7" name="Picture 6"/>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20825"/>
            <a:ext cx="2438400" cy="492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a:grpSpLocks/>
          </p:cNvGrpSpPr>
          <p:nvPr/>
        </p:nvGrpSpPr>
        <p:grpSpPr bwMode="auto">
          <a:xfrm>
            <a:off x="1600200" y="1492250"/>
            <a:ext cx="4343400" cy="4984750"/>
            <a:chOff x="1295400" y="1676400"/>
            <a:chExt cx="4343400" cy="4984750"/>
          </a:xfrm>
        </p:grpSpPr>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76400"/>
              <a:ext cx="4343400" cy="498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1676400" y="2667000"/>
              <a:ext cx="1447800" cy="228600"/>
            </a:xfrm>
            <a:prstGeom prst="ellipse">
              <a:avLst/>
            </a:prstGeom>
            <a:noFill/>
            <a:ln w="38100">
              <a:solidFill>
                <a:srgbClr val="00B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en-US"/>
            </a:p>
          </p:txBody>
        </p:sp>
        <p:sp>
          <p:nvSpPr>
            <p:cNvPr id="13" name="Oval 12"/>
            <p:cNvSpPr/>
            <p:nvPr/>
          </p:nvSpPr>
          <p:spPr>
            <a:xfrm>
              <a:off x="1752600" y="3657600"/>
              <a:ext cx="1447800" cy="228600"/>
            </a:xfrm>
            <a:prstGeom prst="ellipse">
              <a:avLst/>
            </a:prstGeom>
            <a:noFill/>
            <a:ln w="38100">
              <a:solidFill>
                <a:srgbClr val="00B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en-US"/>
            </a:p>
          </p:txBody>
        </p:sp>
        <p:sp>
          <p:nvSpPr>
            <p:cNvPr id="14" name="Oval 13"/>
            <p:cNvSpPr/>
            <p:nvPr/>
          </p:nvSpPr>
          <p:spPr>
            <a:xfrm>
              <a:off x="1676400" y="4648200"/>
              <a:ext cx="1447800" cy="228600"/>
            </a:xfrm>
            <a:prstGeom prst="ellipse">
              <a:avLst/>
            </a:prstGeom>
            <a:noFill/>
            <a:ln w="38100">
              <a:solidFill>
                <a:srgbClr val="00B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algn="l" rtl="0" eaLnBrk="0" fontAlgn="base" hangingPunct="0">
                <a:spcBef>
                  <a:spcPct val="0"/>
                </a:spcBef>
                <a:spcAft>
                  <a:spcPct val="0"/>
                </a:spcAft>
                <a:defRPr kern="1200">
                  <a:solidFill>
                    <a:schemeClr val="dk1"/>
                  </a:solidFill>
                  <a:latin typeface="+mn-lt"/>
                  <a:ea typeface="+mn-ea"/>
                  <a:cs typeface="+mn-cs"/>
                </a:defRPr>
              </a:lvl1pPr>
              <a:lvl2pPr marL="457200" algn="l" rtl="0" eaLnBrk="0" fontAlgn="base" hangingPunct="0">
                <a:spcBef>
                  <a:spcPct val="0"/>
                </a:spcBef>
                <a:spcAft>
                  <a:spcPct val="0"/>
                </a:spcAft>
                <a:defRPr kern="1200">
                  <a:solidFill>
                    <a:schemeClr val="dk1"/>
                  </a:solidFill>
                  <a:latin typeface="+mn-lt"/>
                  <a:ea typeface="+mn-ea"/>
                  <a:cs typeface="+mn-cs"/>
                </a:defRPr>
              </a:lvl2pPr>
              <a:lvl3pPr marL="914400" algn="l" rtl="0" eaLnBrk="0" fontAlgn="base" hangingPunct="0">
                <a:spcBef>
                  <a:spcPct val="0"/>
                </a:spcBef>
                <a:spcAft>
                  <a:spcPct val="0"/>
                </a:spcAft>
                <a:defRPr kern="1200">
                  <a:solidFill>
                    <a:schemeClr val="dk1"/>
                  </a:solidFill>
                  <a:latin typeface="+mn-lt"/>
                  <a:ea typeface="+mn-ea"/>
                  <a:cs typeface="+mn-cs"/>
                </a:defRPr>
              </a:lvl3pPr>
              <a:lvl4pPr marL="1371600" algn="l" rtl="0" eaLnBrk="0" fontAlgn="base" hangingPunct="0">
                <a:spcBef>
                  <a:spcPct val="0"/>
                </a:spcBef>
                <a:spcAft>
                  <a:spcPct val="0"/>
                </a:spcAft>
                <a:defRPr kern="1200">
                  <a:solidFill>
                    <a:schemeClr val="dk1"/>
                  </a:solidFill>
                  <a:latin typeface="+mn-lt"/>
                  <a:ea typeface="+mn-ea"/>
                  <a:cs typeface="+mn-cs"/>
                </a:defRPr>
              </a:lvl4pPr>
              <a:lvl5pPr marL="1828800" algn="l"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en-US"/>
            </a:p>
          </p:txBody>
        </p:sp>
      </p:grpSp>
      <p:sp>
        <p:nvSpPr>
          <p:cNvPr id="15" name="Rectangle 14"/>
          <p:cNvSpPr>
            <a:spLocks noGrp="1" noChangeArrowheads="1"/>
          </p:cNvSpPr>
          <p:nvPr/>
        </p:nvSpPr>
        <p:spPr bwMode="auto">
          <a:xfrm>
            <a:off x="0" y="9604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smtClean="0"/>
              <a:t>Ví dụ 1: </a:t>
            </a:r>
          </a:p>
        </p:txBody>
      </p:sp>
    </p:spTree>
    <p:extLst>
      <p:ext uri="{BB962C8B-B14F-4D97-AF65-F5344CB8AC3E}">
        <p14:creationId xmlns:p14="http://schemas.microsoft.com/office/powerpoint/2010/main" val="40685212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52600"/>
            <a:ext cx="8229600" cy="4572001"/>
          </a:xfrm>
        </p:spPr>
        <p:txBody>
          <a:bodyPr/>
          <a:lstStyle/>
          <a:p>
            <a:pPr marL="0" indent="0">
              <a:buNone/>
            </a:pPr>
            <a:endParaRPr lang="en-US" smtClean="0"/>
          </a:p>
          <a:p>
            <a:pPr marL="0" indent="0">
              <a:buNone/>
            </a:pPr>
            <a:endParaRPr lang="en-US"/>
          </a:p>
          <a:p>
            <a:pPr marL="0" indent="0">
              <a:buNone/>
            </a:pPr>
            <a:endParaRPr lang="en-US" smtClean="0"/>
          </a:p>
          <a:p>
            <a:pPr marL="0" indent="0">
              <a:buNone/>
            </a:pPr>
            <a:endParaRPr lang="en-US"/>
          </a:p>
          <a:p>
            <a:pPr marL="0" indent="0">
              <a:buNone/>
            </a:pPr>
            <a:endParaRPr lang="en-US" smtClean="0"/>
          </a:p>
          <a:p>
            <a:pPr marL="0" indent="0">
              <a:buNone/>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56</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danh sách &lt;ul&gt;</a:t>
            </a:r>
            <a:endParaRPr lang="vi-VN"/>
          </a:p>
        </p:txBody>
      </p:sp>
      <p:sp>
        <p:nvSpPr>
          <p:cNvPr id="8" name="Rectangle 7"/>
          <p:cNvSpPr>
            <a:spLocks noGrp="1" noChangeArrowheads="1"/>
          </p:cNvSpPr>
          <p:nvPr/>
        </p:nvSpPr>
        <p:spPr bwMode="auto">
          <a:xfrm>
            <a:off x="457200" y="990600"/>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buNone/>
            </a:pPr>
            <a:endParaRPr lang="en-US" altLang="en-US" smtClean="0"/>
          </a:p>
        </p:txBody>
      </p:sp>
      <p:sp>
        <p:nvSpPr>
          <p:cNvPr id="15" name="Rectangle 14"/>
          <p:cNvSpPr>
            <a:spLocks noGrp="1" noChangeArrowheads="1"/>
          </p:cNvSpPr>
          <p:nvPr/>
        </p:nvSpPr>
        <p:spPr bwMode="auto">
          <a:xfrm>
            <a:off x="0" y="9604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533400" indent="-533400">
              <a:lnSpc>
                <a:spcPct val="90000"/>
              </a:lnSpc>
            </a:pPr>
            <a:r>
              <a:rPr lang="en-US" altLang="en-US" smtClean="0"/>
              <a:t>Ví dụ 2: </a:t>
            </a:r>
          </a:p>
        </p:txBody>
      </p:sp>
      <p:pic>
        <p:nvPicPr>
          <p:cNvPr id="16"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900" y="1371600"/>
            <a:ext cx="3581400" cy="507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371600"/>
            <a:ext cx="4876800" cy="5075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8340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53001"/>
          </a:xfrm>
        </p:spPr>
        <p:txBody>
          <a:bodyPr/>
          <a:lstStyle/>
          <a:p>
            <a:pPr marL="457200" lvl="1" indent="0">
              <a:buNone/>
            </a:pPr>
            <a:endParaRPr lang="en-US" smtClean="0"/>
          </a:p>
          <a:p>
            <a:pPr lvl="1">
              <a:buFont typeface="Arial" pitchFamily="34" charset="0"/>
              <a:buChar char="•"/>
            </a:pPr>
            <a:r>
              <a:rPr lang="en-US" smtClean="0"/>
              <a:t>Thẻ &lt;a&gt; và các thuộc tính</a:t>
            </a:r>
          </a:p>
          <a:p>
            <a:pPr lvl="1">
              <a:buFont typeface="Arial" pitchFamily="34" charset="0"/>
              <a:buChar char="•"/>
            </a:pPr>
            <a:r>
              <a:rPr lang="en-US" smtClean="0"/>
              <a:t>Liên </a:t>
            </a:r>
            <a:r>
              <a:rPr lang="en-US"/>
              <a:t>kết ngoại (external link)</a:t>
            </a:r>
          </a:p>
          <a:p>
            <a:pPr lvl="1">
              <a:buFont typeface="Arial" pitchFamily="34" charset="0"/>
              <a:buChar char="•"/>
            </a:pPr>
            <a:r>
              <a:rPr lang="en-US"/>
              <a:t>Liên kết nội (internal link)</a:t>
            </a:r>
          </a:p>
          <a:p>
            <a:pPr lvl="1">
              <a:buFont typeface="Arial" pitchFamily="34" charset="0"/>
              <a:buChar char="•"/>
            </a:pPr>
            <a:r>
              <a:rPr lang="en-US" smtClean="0"/>
              <a:t>Bản đồ ảnh</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57</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Tree>
    <p:extLst>
      <p:ext uri="{BB962C8B-B14F-4D97-AF65-F5344CB8AC3E}">
        <p14:creationId xmlns:p14="http://schemas.microsoft.com/office/powerpoint/2010/main" val="9664549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53001"/>
          </a:xfrm>
        </p:spPr>
        <p:txBody>
          <a:bodyPr/>
          <a:lstStyle/>
          <a:p>
            <a:pPr marL="0" lvl="1" indent="0">
              <a:buNone/>
            </a:pPr>
            <a:r>
              <a:rPr lang="en-US" b="1" smtClean="0"/>
              <a:t>Thẻ &lt;a&gt; và các thuộc tính</a:t>
            </a:r>
          </a:p>
          <a:p>
            <a:pPr lvl="1">
              <a:lnSpc>
                <a:spcPct val="90000"/>
              </a:lnSpc>
              <a:buFont typeface="Arial" pitchFamily="34" charset="0"/>
              <a:buChar char="•"/>
            </a:pPr>
            <a:r>
              <a:rPr lang="en-US" altLang="en-US"/>
              <a:t>Cú pháp:</a:t>
            </a:r>
          </a:p>
          <a:p>
            <a:pPr>
              <a:lnSpc>
                <a:spcPct val="90000"/>
              </a:lnSpc>
              <a:buFontTx/>
              <a:buNone/>
            </a:pPr>
            <a:r>
              <a:rPr lang="en-US" altLang="en-US"/>
              <a:t>		</a:t>
            </a:r>
            <a:r>
              <a:rPr lang="en-US" altLang="en-US">
                <a:solidFill>
                  <a:srgbClr val="FF0000"/>
                </a:solidFill>
              </a:rPr>
              <a:t>&lt;A href=“URL”&gt; nhãn &lt;/A&gt;</a:t>
            </a:r>
          </a:p>
          <a:p>
            <a:pPr lvl="3">
              <a:lnSpc>
                <a:spcPct val="90000"/>
              </a:lnSpc>
            </a:pPr>
            <a:r>
              <a:rPr lang="en-US" altLang="en-US" sz="2400">
                <a:cs typeface="Times New Roman" pitchFamily="18" charset="0"/>
              </a:rPr>
              <a:t>URL : địa chỉ của trang liên kết</a:t>
            </a:r>
          </a:p>
          <a:p>
            <a:pPr lvl="3">
              <a:lnSpc>
                <a:spcPct val="90000"/>
              </a:lnSpc>
            </a:pPr>
            <a:r>
              <a:rPr lang="en-US" altLang="en-US" sz="2400">
                <a:cs typeface="Times New Roman" pitchFamily="18" charset="0"/>
              </a:rPr>
              <a:t>Nhãn : có thể là text, hình ảnh hay button</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58</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Tree>
    <p:extLst>
      <p:ext uri="{BB962C8B-B14F-4D97-AF65-F5344CB8AC3E}">
        <p14:creationId xmlns:p14="http://schemas.microsoft.com/office/powerpoint/2010/main" val="42385026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53001"/>
          </a:xfrm>
        </p:spPr>
        <p:txBody>
          <a:bodyPr/>
          <a:lstStyle/>
          <a:p>
            <a:pPr>
              <a:lnSpc>
                <a:spcPct val="90000"/>
              </a:lnSpc>
              <a:spcBef>
                <a:spcPts val="400"/>
              </a:spcBef>
              <a:buClr>
                <a:schemeClr val="accent1"/>
              </a:buClr>
              <a:buSzPct val="68000"/>
              <a:buFont typeface="Wingdings 3" pitchFamily="18" charset="2"/>
              <a:buChar char=""/>
            </a:pPr>
            <a:r>
              <a:rPr lang="en-US" altLang="en-US" smtClean="0">
                <a:cs typeface="Times New Roman" pitchFamily="18" charset="0"/>
              </a:rPr>
              <a:t>Có </a:t>
            </a:r>
            <a:r>
              <a:rPr lang="en-US" altLang="en-US">
                <a:cs typeface="Times New Roman" pitchFamily="18" charset="0"/>
              </a:rPr>
              <a:t>2 loại địa chỉ URL</a:t>
            </a:r>
          </a:p>
          <a:p>
            <a:pPr lvl="1">
              <a:lnSpc>
                <a:spcPct val="90000"/>
              </a:lnSpc>
              <a:spcBef>
                <a:spcPts val="325"/>
              </a:spcBef>
              <a:buClr>
                <a:schemeClr val="accent1"/>
              </a:buClr>
              <a:buFont typeface="Verdana" pitchFamily="34" charset="0"/>
              <a:buChar char="◦"/>
            </a:pPr>
            <a:r>
              <a:rPr lang="en-US" altLang="en-US" sz="2400">
                <a:cs typeface="Times New Roman" pitchFamily="18" charset="0"/>
              </a:rPr>
              <a:t>Địa chỉ tuyệt đối</a:t>
            </a:r>
          </a:p>
          <a:p>
            <a:pPr lvl="1" algn="l">
              <a:lnSpc>
                <a:spcPct val="90000"/>
              </a:lnSpc>
              <a:spcBef>
                <a:spcPts val="325"/>
              </a:spcBef>
              <a:buClr>
                <a:schemeClr val="accent1"/>
              </a:buClr>
            </a:pPr>
            <a:r>
              <a:rPr lang="en-US" altLang="en-US" sz="2400">
                <a:cs typeface="Times New Roman" pitchFamily="18" charset="0"/>
              </a:rPr>
              <a:t>&lt;</a:t>
            </a:r>
            <a:r>
              <a:rPr lang="en-US" altLang="en-US" sz="2400" smtClean="0">
                <a:cs typeface="Times New Roman" pitchFamily="18" charset="0"/>
              </a:rPr>
              <a:t>A HREF </a:t>
            </a:r>
            <a:r>
              <a:rPr lang="en-US" altLang="en-US" sz="2400">
                <a:cs typeface="Times New Roman" pitchFamily="18" charset="0"/>
              </a:rPr>
              <a:t>=&lt;protocol://host.domain:port/path/filename”&gt;Hypertext&lt;/A&gt;     </a:t>
            </a:r>
          </a:p>
          <a:p>
            <a:pPr lvl="1">
              <a:lnSpc>
                <a:spcPct val="90000"/>
              </a:lnSpc>
              <a:spcBef>
                <a:spcPts val="325"/>
              </a:spcBef>
              <a:buClr>
                <a:schemeClr val="accent1"/>
              </a:buClr>
            </a:pPr>
            <a:r>
              <a:rPr lang="en-US" altLang="en-US" sz="2400">
                <a:cs typeface="Times New Roman" pitchFamily="18" charset="0"/>
              </a:rPr>
              <a:t>/  : vị trí thư mục gốc của website</a:t>
            </a:r>
          </a:p>
          <a:p>
            <a:pPr lvl="1">
              <a:lnSpc>
                <a:spcPct val="90000"/>
              </a:lnSpc>
              <a:spcBef>
                <a:spcPts val="325"/>
              </a:spcBef>
              <a:buClr>
                <a:schemeClr val="accent1"/>
              </a:buClr>
              <a:buFont typeface="Verdana" pitchFamily="34" charset="0"/>
              <a:buChar char="◦"/>
            </a:pPr>
            <a:r>
              <a:rPr lang="en-US" altLang="en-US" sz="2000">
                <a:cs typeface="Times New Roman" pitchFamily="18" charset="0"/>
              </a:rPr>
              <a:t>Địa chỉ tương đối</a:t>
            </a:r>
          </a:p>
          <a:p>
            <a:pPr lvl="2">
              <a:lnSpc>
                <a:spcPct val="90000"/>
              </a:lnSpc>
              <a:spcBef>
                <a:spcPts val="350"/>
              </a:spcBef>
              <a:buClr>
                <a:schemeClr val="accent2"/>
              </a:buClr>
              <a:buSzPct val="100000"/>
              <a:buFont typeface="Wingdings 2" pitchFamily="18" charset="2"/>
              <a:buChar char=""/>
            </a:pPr>
            <a:r>
              <a:rPr lang="en-US" altLang="en-US" sz="2000">
                <a:cs typeface="Times New Roman" pitchFamily="18" charset="0"/>
              </a:rPr>
              <a:t>Là vị trí tương đối so với trang web sử dụng link</a:t>
            </a:r>
          </a:p>
          <a:p>
            <a:pPr lvl="2">
              <a:lnSpc>
                <a:spcPct val="90000"/>
              </a:lnSpc>
              <a:spcBef>
                <a:spcPts val="350"/>
              </a:spcBef>
              <a:buClr>
                <a:schemeClr val="accent2"/>
              </a:buClr>
              <a:buSzPct val="100000"/>
              <a:buFont typeface="Wingdings 2" pitchFamily="18" charset="2"/>
              <a:buChar char=""/>
            </a:pPr>
            <a:r>
              <a:rPr lang="en-US" altLang="en-US" sz="2000">
                <a:cs typeface="Times New Roman" pitchFamily="18" charset="0"/>
              </a:rPr>
              <a:t>..  : quay ra thư mục cha</a:t>
            </a:r>
          </a:p>
          <a:p>
            <a:pPr lvl="2">
              <a:lnSpc>
                <a:spcPct val="90000"/>
              </a:lnSpc>
              <a:spcBef>
                <a:spcPts val="350"/>
              </a:spcBef>
              <a:buClr>
                <a:schemeClr val="accent2"/>
              </a:buClr>
              <a:buSzPct val="100000"/>
            </a:pPr>
            <a:r>
              <a:rPr lang="en-US" altLang="en-US" sz="2000">
                <a:cs typeface="Times New Roman" pitchFamily="18" charset="0"/>
              </a:rPr>
              <a:t>VD:  trong file A.HTM có  hyperlink</a:t>
            </a:r>
          </a:p>
          <a:p>
            <a:pPr lvl="2">
              <a:lnSpc>
                <a:spcPct val="90000"/>
              </a:lnSpc>
              <a:spcBef>
                <a:spcPts val="350"/>
              </a:spcBef>
              <a:buClr>
                <a:schemeClr val="accent2"/>
              </a:buClr>
              <a:buSzPct val="100000"/>
            </a:pPr>
            <a:r>
              <a:rPr lang="en-US" altLang="en-US" sz="2000">
                <a:cs typeface="Times New Roman" pitchFamily="18" charset="0"/>
              </a:rPr>
              <a:t>&lt;A HREF=“../../PPA/B.htm”&gt; Liên kết đến trang B &lt;/A&gt;</a:t>
            </a:r>
          </a:p>
          <a:p>
            <a:pPr>
              <a:lnSpc>
                <a:spcPct val="90000"/>
              </a:lnSpc>
              <a:spcBef>
                <a:spcPts val="400"/>
              </a:spcBef>
              <a:buClr>
                <a:schemeClr val="accent1"/>
              </a:buClr>
              <a:buSzPct val="68000"/>
              <a:buFont typeface="Wingdings 3" pitchFamily="18" charset="2"/>
              <a:buChar char=""/>
            </a:pPr>
            <a:r>
              <a:rPr lang="en-US" altLang="en-US">
                <a:cs typeface="Times New Roman" pitchFamily="18" charset="0"/>
              </a:rPr>
              <a:t>Liên kết email</a:t>
            </a:r>
          </a:p>
          <a:p>
            <a:pPr lvl="1">
              <a:lnSpc>
                <a:spcPct val="90000"/>
              </a:lnSpc>
              <a:spcBef>
                <a:spcPts val="325"/>
              </a:spcBef>
              <a:buClr>
                <a:schemeClr val="accent1"/>
              </a:buClr>
            </a:pPr>
            <a:r>
              <a:rPr lang="en-US" altLang="en-US" sz="2400">
                <a:solidFill>
                  <a:srgbClr val="FF0000"/>
                </a:solidFill>
                <a:cs typeface="Times New Roman" pitchFamily="18" charset="0"/>
              </a:rPr>
              <a:t>&lt;A HREF=“mailto:yennh@cntp.edu.vn</a:t>
            </a:r>
            <a:r>
              <a:rPr lang="en-US" altLang="en-US" sz="2400" smtClean="0">
                <a:solidFill>
                  <a:srgbClr val="FF0000"/>
                </a:solidFill>
                <a:cs typeface="Times New Roman" pitchFamily="18" charset="0"/>
              </a:rPr>
              <a:t>”&gt;Email&lt;/</a:t>
            </a:r>
            <a:r>
              <a:rPr lang="en-US" altLang="en-US" sz="2400">
                <a:solidFill>
                  <a:srgbClr val="FF0000"/>
                </a:solidFill>
                <a:cs typeface="Times New Roman" pitchFamily="18" charset="0"/>
              </a:rPr>
              <a:t>A&gt;</a:t>
            </a:r>
          </a:p>
          <a:p>
            <a:pPr marL="457200" lvl="1" indent="0">
              <a:buNone/>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59</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Tree>
    <p:extLst>
      <p:ext uri="{BB962C8B-B14F-4D97-AF65-F5344CB8AC3E}">
        <p14:creationId xmlns:p14="http://schemas.microsoft.com/office/powerpoint/2010/main" val="1724557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p:cNvSpPr>
            <a:spLocks noGrp="1"/>
          </p:cNvSpPr>
          <p:nvPr>
            <p:ph idx="1"/>
          </p:nvPr>
        </p:nvSpPr>
        <p:spPr>
          <a:xfrm>
            <a:off x="1905000" y="2819400"/>
            <a:ext cx="5867400" cy="3048001"/>
          </a:xfrm>
        </p:spPr>
        <p:txBody>
          <a:bodyPr/>
          <a:lstStyle/>
          <a:p>
            <a:pPr eaLnBrk="1" hangingPunct="1">
              <a:lnSpc>
                <a:spcPct val="150000"/>
              </a:lnSpc>
              <a:buSzTx/>
              <a:buFont typeface="+mj-lt"/>
              <a:buAutoNum type="arabicPeriod"/>
            </a:pPr>
            <a:r>
              <a:rPr lang="vi-VN" altLang="en-US" sz="2400">
                <a:latin typeface="+mj-lt"/>
              </a:rPr>
              <a:t>Giới thiệu lịch sử</a:t>
            </a:r>
          </a:p>
          <a:p>
            <a:pPr eaLnBrk="1" hangingPunct="1">
              <a:lnSpc>
                <a:spcPct val="150000"/>
              </a:lnSpc>
              <a:buSzTx/>
              <a:buFont typeface="+mj-lt"/>
              <a:buAutoNum type="arabicPeriod"/>
            </a:pPr>
            <a:r>
              <a:rPr lang="vi-VN" altLang="en-US" sz="2400">
                <a:latin typeface="+mj-lt"/>
              </a:rPr>
              <a:t>Các khái niệm căn bản</a:t>
            </a:r>
          </a:p>
          <a:p>
            <a:pPr eaLnBrk="1" hangingPunct="1">
              <a:lnSpc>
                <a:spcPct val="150000"/>
              </a:lnSpc>
              <a:buSzTx/>
              <a:buFont typeface="+mj-lt"/>
              <a:buAutoNum type="arabicPeriod"/>
            </a:pPr>
            <a:r>
              <a:rPr lang="en-US" altLang="en-US" sz="2400">
                <a:latin typeface="+mj-lt"/>
              </a:rPr>
              <a:t>Các dịch vụ cơ bản của Internet</a:t>
            </a:r>
          </a:p>
          <a:p>
            <a:pPr eaLnBrk="1" hangingPunct="1">
              <a:lnSpc>
                <a:spcPct val="150000"/>
              </a:lnSpc>
              <a:buSzTx/>
              <a:buFont typeface="+mj-lt"/>
              <a:buAutoNum type="arabicPeriod"/>
            </a:pPr>
            <a:r>
              <a:rPr lang="en-US" altLang="en-US" sz="2400">
                <a:latin typeface="+mj-lt"/>
              </a:rPr>
              <a:t>Khai thác tài nguyên trên Internet</a:t>
            </a:r>
          </a:p>
          <a:p>
            <a:pPr marL="0" indent="0">
              <a:lnSpc>
                <a:spcPct val="150000"/>
              </a:lnSpc>
              <a:buNone/>
            </a:pPr>
            <a:endParaRPr lang="en-US" sz="2400">
              <a:latin typeface="+mj-lt"/>
            </a:endParaRPr>
          </a:p>
          <a:p>
            <a:pPr marL="0" indent="0">
              <a:lnSpc>
                <a:spcPct val="150000"/>
              </a:lnSpc>
              <a:buNone/>
            </a:pPr>
            <a:endParaRPr lang="en-US" smtClean="0">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a:t>
            </a:fld>
            <a:endParaRPr lang="en-US"/>
          </a:p>
        </p:txBody>
      </p:sp>
      <p:sp>
        <p:nvSpPr>
          <p:cNvPr id="5" name="Rectangle 4"/>
          <p:cNvSpPr/>
          <p:nvPr/>
        </p:nvSpPr>
        <p:spPr>
          <a:xfrm>
            <a:off x="152400" y="1097340"/>
            <a:ext cx="8763000" cy="1261884"/>
          </a:xfrm>
          <a:prstGeom prst="rect">
            <a:avLst/>
          </a:prstGeom>
        </p:spPr>
        <p:txBody>
          <a:bodyPr wrap="square">
            <a:spAutoFit/>
          </a:bodyPr>
          <a:lstStyle/>
          <a:p>
            <a:pPr marL="0" indent="0">
              <a:lnSpc>
                <a:spcPct val="150000"/>
              </a:lnSpc>
              <a:buNone/>
            </a:pPr>
            <a:r>
              <a:rPr lang="en-US" sz="2400" b="1" u="sng"/>
              <a:t>Chương </a:t>
            </a:r>
            <a:r>
              <a:rPr lang="en-US" sz="2400" b="1" u="sng" smtClean="0"/>
              <a:t>1. </a:t>
            </a:r>
            <a:endParaRPr lang="en-US" sz="2400" b="1" u="sng"/>
          </a:p>
          <a:p>
            <a:pPr marL="0" indent="0" algn="ctr">
              <a:lnSpc>
                <a:spcPts val="4800"/>
              </a:lnSpc>
              <a:buNone/>
            </a:pPr>
            <a:r>
              <a:rPr lang="en-US" sz="4000" b="1" smtClean="0">
                <a:solidFill>
                  <a:srgbClr val="FF0000"/>
                </a:solidFill>
              </a:rPr>
              <a:t>TỔNG QUAN VỀ INTERNET</a:t>
            </a:r>
            <a:endParaRPr lang="en-US" sz="4000" b="1">
              <a:solidFill>
                <a:srgbClr val="FF0000"/>
              </a:solidFill>
            </a:endParaRPr>
          </a:p>
        </p:txBody>
      </p:sp>
    </p:spTree>
    <p:extLst>
      <p:ext uri="{BB962C8B-B14F-4D97-AF65-F5344CB8AC3E}">
        <p14:creationId xmlns:p14="http://schemas.microsoft.com/office/powerpoint/2010/main" val="36615130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53001"/>
          </a:xfrm>
        </p:spPr>
        <p:txBody>
          <a:bodyPr/>
          <a:lstStyle/>
          <a:p>
            <a:pPr>
              <a:spcBef>
                <a:spcPts val="400"/>
              </a:spcBef>
              <a:buClr>
                <a:schemeClr val="accent1"/>
              </a:buClr>
              <a:buSzPct val="68000"/>
              <a:buFont typeface="Wingdings 3" pitchFamily="18" charset="2"/>
              <a:buChar char=""/>
            </a:pPr>
            <a:r>
              <a:rPr lang="en-US" altLang="en-US"/>
              <a:t>Thuộc tính TARGET của thẻ &lt;A&gt;</a:t>
            </a:r>
          </a:p>
          <a:p>
            <a:pPr marL="457200" lvl="1" indent="0">
              <a:spcBef>
                <a:spcPts val="325"/>
              </a:spcBef>
              <a:buClr>
                <a:schemeClr val="accent1"/>
              </a:buClr>
              <a:buNone/>
            </a:pPr>
            <a:r>
              <a:rPr lang="en-US" altLang="en-US" sz="2400">
                <a:solidFill>
                  <a:srgbClr val="FF0000"/>
                </a:solidFill>
              </a:rPr>
              <a:t>&lt;A HREF=“URL” TARGET=“…”&gt; hypertext &lt;/A&gt;</a:t>
            </a:r>
          </a:p>
          <a:p>
            <a:pPr lvl="1">
              <a:spcBef>
                <a:spcPts val="325"/>
              </a:spcBef>
              <a:buClr>
                <a:schemeClr val="accent1"/>
              </a:buClr>
              <a:buFont typeface="Verdana" pitchFamily="34" charset="0"/>
              <a:buChar char="◦"/>
            </a:pPr>
            <a:r>
              <a:rPr lang="en-US" altLang="en-US" sz="2400"/>
              <a:t>name: Tải trang web vào frame có tên NAME</a:t>
            </a:r>
          </a:p>
          <a:p>
            <a:pPr lvl="1">
              <a:spcBef>
                <a:spcPts val="325"/>
              </a:spcBef>
              <a:buClr>
                <a:schemeClr val="accent1"/>
              </a:buClr>
              <a:buFont typeface="Verdana" pitchFamily="34" charset="0"/>
              <a:buChar char="◦"/>
            </a:pPr>
            <a:r>
              <a:rPr lang="en-US" altLang="en-US" sz="2400"/>
              <a:t>_blank: Tải trang web vào cửa sổ mới</a:t>
            </a:r>
          </a:p>
          <a:p>
            <a:pPr lvl="1">
              <a:spcBef>
                <a:spcPts val="325"/>
              </a:spcBef>
              <a:buClr>
                <a:schemeClr val="accent1"/>
              </a:buClr>
              <a:buFont typeface="Verdana" pitchFamily="34" charset="0"/>
              <a:buChar char="◦"/>
            </a:pPr>
            <a:r>
              <a:rPr lang="en-US" altLang="en-US" sz="2400"/>
              <a:t>_parent: Tải trang web vào cửa sổ cha của nó</a:t>
            </a:r>
          </a:p>
          <a:p>
            <a:pPr lvl="1">
              <a:spcBef>
                <a:spcPts val="325"/>
              </a:spcBef>
              <a:buClr>
                <a:schemeClr val="accent1"/>
              </a:buClr>
              <a:buFont typeface="Verdana" pitchFamily="34" charset="0"/>
              <a:buChar char="◦"/>
            </a:pPr>
            <a:r>
              <a:rPr lang="en-US" altLang="en-US" sz="2400"/>
              <a:t>_self: Tải trang web vào chính cửa sổ hiện hành</a:t>
            </a:r>
          </a:p>
          <a:p>
            <a:pPr lvl="1">
              <a:spcBef>
                <a:spcPts val="325"/>
              </a:spcBef>
              <a:buClr>
                <a:schemeClr val="accent1"/>
              </a:buClr>
              <a:buFont typeface="Verdana" pitchFamily="34" charset="0"/>
              <a:buChar char="◦"/>
            </a:pPr>
            <a:r>
              <a:rPr lang="en-US" altLang="en-US" sz="2400"/>
              <a:t>_top: Tải trang web vào cửa số cao nhất</a:t>
            </a:r>
          </a:p>
          <a:p>
            <a:pPr marL="457200" lvl="1" indent="0">
              <a:buNone/>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60</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Tree>
    <p:extLst>
      <p:ext uri="{BB962C8B-B14F-4D97-AF65-F5344CB8AC3E}">
        <p14:creationId xmlns:p14="http://schemas.microsoft.com/office/powerpoint/2010/main" val="17245571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53001"/>
          </a:xfrm>
        </p:spPr>
        <p:txBody>
          <a:bodyPr/>
          <a:lstStyle/>
          <a:p>
            <a:pPr lvl="1">
              <a:buFont typeface="Arial" pitchFamily="34" charset="0"/>
              <a:buChar char="•"/>
            </a:pPr>
            <a:r>
              <a:rPr lang="en-US" b="1" smtClean="0"/>
              <a:t>Liên </a:t>
            </a:r>
            <a:r>
              <a:rPr lang="en-US" b="1"/>
              <a:t>kết ngoại (external link</a:t>
            </a:r>
            <a:r>
              <a:rPr lang="en-US" b="1" smtClean="0"/>
              <a:t>): </a:t>
            </a:r>
            <a:r>
              <a:rPr lang="en-US" smtClean="0"/>
              <a:t>liên kết ra ngoài trang hiện hành</a:t>
            </a:r>
          </a:p>
          <a:p>
            <a:pPr marL="1371600" lvl="3" indent="0">
              <a:lnSpc>
                <a:spcPct val="90000"/>
              </a:lnSpc>
              <a:buNone/>
            </a:pPr>
            <a:endParaRPr lang="en-US" altLang="en-US" sz="2400" smtClean="0">
              <a:latin typeface="+mj-lt"/>
              <a:cs typeface="Times New Roman" pitchFamily="18" charset="0"/>
            </a:endParaRPr>
          </a:p>
          <a:p>
            <a:pPr lvl="1">
              <a:buFont typeface="Arial" pitchFamily="34" charset="0"/>
              <a:buChar char="•"/>
            </a:pPr>
            <a:endParaRPr lang="en-US"/>
          </a:p>
          <a:p>
            <a:pPr marL="457200" lvl="1" indent="0">
              <a:buNone/>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61</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32592"/>
            <a:ext cx="3703827" cy="21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4813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53001"/>
          </a:xfrm>
        </p:spPr>
        <p:txBody>
          <a:bodyPr/>
          <a:lstStyle/>
          <a:p>
            <a:pPr lvl="1">
              <a:buFont typeface="Arial" pitchFamily="34" charset="0"/>
              <a:buChar char="•"/>
            </a:pPr>
            <a:r>
              <a:rPr lang="en-US" b="1" smtClean="0"/>
              <a:t>Liên </a:t>
            </a:r>
            <a:r>
              <a:rPr lang="en-US" b="1"/>
              <a:t>kết </a:t>
            </a:r>
            <a:r>
              <a:rPr lang="en-US" b="1" smtClean="0"/>
              <a:t>nội (internal </a:t>
            </a:r>
            <a:r>
              <a:rPr lang="en-US" b="1"/>
              <a:t>link</a:t>
            </a:r>
            <a:r>
              <a:rPr lang="en-US" b="1" smtClean="0"/>
              <a:t>): </a:t>
            </a:r>
            <a:r>
              <a:rPr lang="en-US" smtClean="0"/>
              <a:t>liên kết đến những phần trong cùng một trang web</a:t>
            </a:r>
          </a:p>
          <a:p>
            <a:pPr marL="1371600" lvl="3" indent="0">
              <a:lnSpc>
                <a:spcPct val="90000"/>
              </a:lnSpc>
              <a:buNone/>
            </a:pPr>
            <a:endParaRPr lang="en-US" altLang="en-US" sz="2400" smtClean="0">
              <a:latin typeface="+mj-lt"/>
              <a:cs typeface="Times New Roman" pitchFamily="18" charset="0"/>
            </a:endParaRPr>
          </a:p>
          <a:p>
            <a:pPr lvl="1">
              <a:buFont typeface="Arial" pitchFamily="34" charset="0"/>
              <a:buChar char="•"/>
            </a:pPr>
            <a:endParaRPr lang="en-US"/>
          </a:p>
          <a:p>
            <a:pPr marL="457200" lvl="1" indent="0">
              <a:buNone/>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62</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100" y="2895600"/>
            <a:ext cx="5083175" cy="184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76365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53001"/>
          </a:xfrm>
        </p:spPr>
        <p:txBody>
          <a:bodyPr/>
          <a:lstStyle/>
          <a:p>
            <a:pPr marL="0" indent="0">
              <a:spcBef>
                <a:spcPts val="400"/>
              </a:spcBef>
              <a:buClr>
                <a:schemeClr val="accent1"/>
              </a:buClr>
              <a:buSzPct val="68000"/>
              <a:buNone/>
            </a:pPr>
            <a:r>
              <a:rPr lang="en-US" altLang="en-US" sz="2700">
                <a:latin typeface="Lucida Sans Unicode" pitchFamily="34" charset="0"/>
              </a:rPr>
              <a:t>Nếu nội dung của trang quá dài thì nên tạo </a:t>
            </a:r>
            <a:r>
              <a:rPr lang="en-US" altLang="en-US" sz="2700" smtClean="0">
                <a:latin typeface="Lucida Sans Unicode" pitchFamily="34" charset="0"/>
              </a:rPr>
              <a:t>các Bookmark </a:t>
            </a:r>
            <a:r>
              <a:rPr lang="en-US" altLang="en-US" sz="2700">
                <a:latin typeface="Lucida Sans Unicode" pitchFamily="34" charset="0"/>
              </a:rPr>
              <a:t>để khi xem, người dùng click vào bookmark để nhảy đến một phần cụ thể nào đó trên chính trang đó: gồm 2 bước</a:t>
            </a:r>
            <a:endParaRPr lang="en-US" altLang="en-US" sz="2700" u="sng">
              <a:latin typeface="Lucida Sans Unicode" pitchFamily="34" charset="0"/>
            </a:endParaRPr>
          </a:p>
          <a:p>
            <a:pPr lvl="1">
              <a:spcBef>
                <a:spcPts val="325"/>
              </a:spcBef>
              <a:buClr>
                <a:schemeClr val="accent1"/>
              </a:buClr>
              <a:buFont typeface="Verdana" pitchFamily="34" charset="0"/>
              <a:buChar char="◦"/>
            </a:pPr>
            <a:r>
              <a:rPr lang="en-US" altLang="en-US" sz="2300" b="1" u="sng">
                <a:latin typeface="Lucida Sans Unicode" pitchFamily="34" charset="0"/>
              </a:rPr>
              <a:t>Đánh dấu vị trí lk nội </a:t>
            </a:r>
            <a:r>
              <a:rPr lang="en-US" altLang="en-US" sz="2300" b="1" i="1" u="sng">
                <a:latin typeface="Lucida Sans Unicode" pitchFamily="34" charset="0"/>
              </a:rPr>
              <a:t>(Tạo BookMark</a:t>
            </a:r>
            <a:r>
              <a:rPr lang="en-US" altLang="en-US" sz="2300" i="1">
                <a:latin typeface="Lucida Sans Unicode" pitchFamily="34" charset="0"/>
              </a:rPr>
              <a:t>) </a:t>
            </a:r>
            <a:r>
              <a:rPr lang="en-US" altLang="en-US" sz="2300">
                <a:latin typeface="Lucida Sans Unicode" pitchFamily="34" charset="0"/>
              </a:rPr>
              <a:t>: </a:t>
            </a:r>
            <a:endParaRPr lang="en-US" altLang="en-US" sz="2300" b="1">
              <a:latin typeface="Lucida Sans Unicode" pitchFamily="34" charset="0"/>
            </a:endParaRPr>
          </a:p>
          <a:p>
            <a:pPr lvl="2">
              <a:spcBef>
                <a:spcPts val="350"/>
              </a:spcBef>
              <a:buClr>
                <a:schemeClr val="accent2"/>
              </a:buClr>
              <a:buSzPct val="100000"/>
              <a:buFont typeface="Wingdings" pitchFamily="2" charset="2"/>
              <a:buNone/>
            </a:pPr>
            <a:r>
              <a:rPr lang="en-US" altLang="en-US" sz="2100" b="1">
                <a:solidFill>
                  <a:srgbClr val="FF0000"/>
                </a:solidFill>
                <a:latin typeface="Lucida Sans Unicode" pitchFamily="34" charset="0"/>
              </a:rPr>
              <a:t>&lt;A name=”tên Bookmark”&gt; Tiêu đề &lt;/A&gt; </a:t>
            </a:r>
            <a:r>
              <a:rPr lang="en-US" altLang="en-US" sz="2100" b="1">
                <a:solidFill>
                  <a:srgbClr val="0070C0"/>
                </a:solidFill>
                <a:latin typeface="Lucida Sans Unicode" pitchFamily="34" charset="0"/>
              </a:rPr>
              <a:t>Nội dung phần văn bản</a:t>
            </a:r>
            <a:endParaRPr lang="en-US" altLang="en-US" sz="2100" u="sng">
              <a:solidFill>
                <a:srgbClr val="0070C0"/>
              </a:solidFill>
              <a:latin typeface="Lucida Sans Unicode" pitchFamily="34" charset="0"/>
            </a:endParaRPr>
          </a:p>
          <a:p>
            <a:pPr lvl="1">
              <a:spcBef>
                <a:spcPts val="325"/>
              </a:spcBef>
              <a:buClr>
                <a:schemeClr val="accent1"/>
              </a:buClr>
              <a:buFont typeface="Verdana" pitchFamily="34" charset="0"/>
              <a:buChar char="◦"/>
            </a:pPr>
            <a:r>
              <a:rPr lang="en-US" altLang="en-US" sz="2300" b="1" u="sng">
                <a:latin typeface="Lucida Sans Unicode" pitchFamily="34" charset="0"/>
              </a:rPr>
              <a:t>Tạo lk nội </a:t>
            </a:r>
            <a:r>
              <a:rPr lang="en-US" altLang="en-US" sz="2300" b="1" i="1" u="sng">
                <a:latin typeface="Lucida Sans Unicode" pitchFamily="34" charset="0"/>
              </a:rPr>
              <a:t>(Tạo liên kết đến Bookmark)</a:t>
            </a:r>
            <a:r>
              <a:rPr lang="en-US" altLang="en-US" sz="2300">
                <a:latin typeface="Lucida Sans Unicode" pitchFamily="34" charset="0"/>
              </a:rPr>
              <a:t>:</a:t>
            </a:r>
            <a:endParaRPr lang="en-US" altLang="en-US" sz="2300" b="1">
              <a:latin typeface="Lucida Sans Unicode" pitchFamily="34" charset="0"/>
            </a:endParaRPr>
          </a:p>
          <a:p>
            <a:pPr lvl="2">
              <a:spcBef>
                <a:spcPts val="350"/>
              </a:spcBef>
              <a:buClr>
                <a:schemeClr val="accent2"/>
              </a:buClr>
              <a:buSzPct val="100000"/>
              <a:buFont typeface="Wingdings" pitchFamily="2" charset="2"/>
              <a:buNone/>
            </a:pPr>
            <a:r>
              <a:rPr lang="en-US" altLang="en-US" sz="2100" b="1">
                <a:solidFill>
                  <a:srgbClr val="FF0000"/>
                </a:solidFill>
                <a:latin typeface="Lucida Sans Unicode" pitchFamily="34" charset="0"/>
              </a:rPr>
              <a:t>&lt;A Href =”#tên Bookmark”&gt;Nhãn của liên kết&lt;/A&gt;</a:t>
            </a:r>
          </a:p>
          <a:p>
            <a:pPr lvl="2">
              <a:spcBef>
                <a:spcPts val="350"/>
              </a:spcBef>
              <a:buClr>
                <a:schemeClr val="accent2"/>
              </a:buClr>
              <a:buSzPct val="100000"/>
              <a:buFont typeface="Wingdings" pitchFamily="2" charset="2"/>
              <a:buNone/>
            </a:pPr>
            <a:r>
              <a:rPr lang="en-US" altLang="en-US" sz="2100">
                <a:latin typeface="Lucida Sans Unicode" pitchFamily="34" charset="0"/>
              </a:rPr>
              <a:t>Hoặc</a:t>
            </a:r>
          </a:p>
          <a:p>
            <a:pPr lvl="2">
              <a:spcBef>
                <a:spcPts val="350"/>
              </a:spcBef>
              <a:buClr>
                <a:schemeClr val="accent2"/>
              </a:buClr>
              <a:buSzPct val="100000"/>
              <a:buFont typeface="Wingdings" pitchFamily="2" charset="2"/>
              <a:buNone/>
            </a:pPr>
            <a:r>
              <a:rPr lang="en-US" altLang="en-US" sz="2100" b="1">
                <a:solidFill>
                  <a:srgbClr val="FF0000"/>
                </a:solidFill>
                <a:latin typeface="Lucida Sans Unicode" pitchFamily="34" charset="0"/>
              </a:rPr>
              <a:t>&lt;A Href =”URL#tên Bookmark”&gt;Nhãn của liên kết&lt;/A&gt;</a:t>
            </a:r>
            <a:endParaRPr lang="en-US" altLang="en-US" sz="2400" smtClean="0">
              <a:latin typeface="+mj-lt"/>
              <a:cs typeface="Times New Roman" pitchFamily="18" charset="0"/>
            </a:endParaRPr>
          </a:p>
          <a:p>
            <a:pPr lvl="1">
              <a:buFont typeface="Arial" pitchFamily="34" charset="0"/>
              <a:buChar char="•"/>
            </a:pPr>
            <a:endParaRPr lang="en-US"/>
          </a:p>
          <a:p>
            <a:pPr marL="457200" lvl="1" indent="0">
              <a:buNone/>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63</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Tree>
    <p:extLst>
      <p:ext uri="{BB962C8B-B14F-4D97-AF65-F5344CB8AC3E}">
        <p14:creationId xmlns:p14="http://schemas.microsoft.com/office/powerpoint/2010/main" val="42375732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64</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
        <p:nvSpPr>
          <p:cNvPr id="5" name="Content Placeholder 4"/>
          <p:cNvSpPr>
            <a:spLocks noGrp="1"/>
          </p:cNvSpPr>
          <p:nvPr>
            <p:ph idx="1"/>
          </p:nvPr>
        </p:nvSpPr>
        <p:spPr>
          <a:xfrm>
            <a:off x="457200" y="1076327"/>
            <a:ext cx="1447800" cy="676274"/>
          </a:xfrm>
        </p:spPr>
        <p:txBody>
          <a:bodyPr/>
          <a:lstStyle/>
          <a:p>
            <a:pPr marL="0" indent="0">
              <a:buNone/>
            </a:pPr>
            <a:r>
              <a:rPr lang="en-US" smtClean="0"/>
              <a:t>Ví dụ</a:t>
            </a:r>
            <a:endParaRPr lang="vi-VN"/>
          </a:p>
        </p:txBody>
      </p:sp>
      <p:sp>
        <p:nvSpPr>
          <p:cNvPr id="6" name="Rectangle 3"/>
          <p:cNvSpPr txBox="1">
            <a:spLocks noChangeArrowheads="1"/>
          </p:cNvSpPr>
          <p:nvPr/>
        </p:nvSpPr>
        <p:spPr bwMode="auto">
          <a:xfrm>
            <a:off x="1752600" y="1371600"/>
            <a:ext cx="716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nSpc>
                <a:spcPct val="80000"/>
              </a:lnSpc>
            </a:pPr>
            <a:r>
              <a:rPr lang="en-US" altLang="en-US" sz="1400">
                <a:latin typeface="Lucida Sans Unicode" pitchFamily="34" charset="0"/>
              </a:rPr>
              <a:t>&lt;HTML&gt;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&lt;HEAD&gt;&lt;TITLE&gt; Using htm links&lt;/TITLE&gt; &lt;/HEAD&gt;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&lt;BODY&gt;&lt;font size=6&gt;</a:t>
            </a:r>
          </a:p>
          <a:p>
            <a:pPr>
              <a:lnSpc>
                <a:spcPct val="80000"/>
              </a:lnSpc>
              <a:spcBef>
                <a:spcPts val="400"/>
              </a:spcBef>
              <a:buClr>
                <a:schemeClr val="accent1"/>
              </a:buClr>
              <a:buSzPct val="68000"/>
              <a:buFont typeface="Wingdings" pitchFamily="2" charset="2"/>
              <a:buNone/>
            </a:pPr>
            <a:endParaRPr lang="en-US" altLang="en-US" sz="1400">
              <a:latin typeface="Lucida Sans Unicode" pitchFamily="34" charset="0"/>
            </a:endParaRP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&lt;A HREF = '#Internet'&gt;Internet&lt;/A&gt;&lt;BR&gt;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&lt;A HREF ='#HTML'&gt;Introduction to HTML&lt;/A&gt;&lt;BR&gt;</a:t>
            </a:r>
          </a:p>
          <a:p>
            <a:pPr>
              <a:lnSpc>
                <a:spcPct val="80000"/>
              </a:lnSpc>
              <a:spcBef>
                <a:spcPts val="400"/>
              </a:spcBef>
              <a:buClr>
                <a:schemeClr val="accent1"/>
              </a:buClr>
              <a:buSzPct val="68000"/>
              <a:buFont typeface="Wingdings" pitchFamily="2" charset="2"/>
              <a:buNone/>
            </a:pPr>
            <a:endParaRPr lang="en-US" altLang="en-US" sz="1400">
              <a:latin typeface="Lucida Sans Unicode" pitchFamily="34" charset="0"/>
            </a:endParaRP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&lt;A name = 'Internet'&gt;&lt;b&gt;Internet&lt;/b&gt;&lt;/A&gt;&lt;br&gt;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	Internet là một mạng của các mạng. Nghĩa là, các mạng máy tính được liên kết với các mạng khác, nối các nước và ngày nay là toàn cầu. Giao thức truyền thông là TCP/IP cung cấp liên kết với tất cả các máy tính trên thế giới&lt;br&gt;</a:t>
            </a:r>
          </a:p>
          <a:p>
            <a:pPr>
              <a:lnSpc>
                <a:spcPct val="80000"/>
              </a:lnSpc>
              <a:spcBef>
                <a:spcPts val="400"/>
              </a:spcBef>
              <a:buClr>
                <a:schemeClr val="accent1"/>
              </a:buClr>
              <a:buSzPct val="68000"/>
              <a:buFont typeface="Wingdings" pitchFamily="2" charset="2"/>
              <a:buNone/>
            </a:pPr>
            <a:endParaRPr lang="en-US" altLang="en-US" sz="1400">
              <a:latin typeface="Lucida Sans Unicode" pitchFamily="34" charset="0"/>
            </a:endParaRP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&lt;A name = 'HTML'&gt;&lt;b&gt;Introduction to HTML&lt;/b&gt;&lt;/A&gt;&lt;BR&gt;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	Ngôn ngữ đánh dấu siêu văn bản là ngôn ngữ chuẩn mà web sử dụng để tạo và nhận ra tài liệu. Mặc dù không phải là một tập con của ngôn ngữ nâng cấp tiêu chuẩn tổng quát (SGML), ngôn ngữ đánh dấu siêu văn bản cũng có liên quan với SGML. SGML là một phương pháp trình bày các ngôn ngữ định dạng tài liệu. HTML là ngôn ngữ đánh dấu được sử dụng để tạo tài liệu HTML. Các hướng dẫn chỉ rõ một trang web nên được hiển thị như thế nào trong trình duyệt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&lt;/font&gt;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&lt;/BODY&gt;</a:t>
            </a:r>
          </a:p>
          <a:p>
            <a:pPr>
              <a:lnSpc>
                <a:spcPct val="80000"/>
              </a:lnSpc>
              <a:spcBef>
                <a:spcPts val="400"/>
              </a:spcBef>
              <a:buClr>
                <a:schemeClr val="accent1"/>
              </a:buClr>
              <a:buSzPct val="68000"/>
              <a:buFont typeface="Wingdings" pitchFamily="2" charset="2"/>
              <a:buNone/>
            </a:pPr>
            <a:r>
              <a:rPr lang="en-US" altLang="en-US" sz="1400">
                <a:latin typeface="Lucida Sans Unicode" pitchFamily="34" charset="0"/>
              </a:rPr>
              <a:t>&lt;/HTML&gt;</a:t>
            </a:r>
            <a:endParaRPr lang="en-US" altLang="en-US" sz="2000">
              <a:latin typeface="Lucida Sans Unicode" pitchFamily="34" charset="0"/>
            </a:endParaRPr>
          </a:p>
        </p:txBody>
      </p:sp>
    </p:spTree>
    <p:extLst>
      <p:ext uri="{BB962C8B-B14F-4D97-AF65-F5344CB8AC3E}">
        <p14:creationId xmlns:p14="http://schemas.microsoft.com/office/powerpoint/2010/main" val="14823767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8299" y="1066800"/>
            <a:ext cx="8229600" cy="533400"/>
          </a:xfrm>
        </p:spPr>
        <p:txBody>
          <a:bodyPr/>
          <a:lstStyle/>
          <a:p>
            <a:pPr lvl="1">
              <a:buFont typeface="Arial" pitchFamily="34" charset="0"/>
              <a:buChar char="•"/>
            </a:pPr>
            <a:r>
              <a:rPr lang="en-US" b="1" smtClean="0"/>
              <a:t>Bản đồ ảnh</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65</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
        <p:nvSpPr>
          <p:cNvPr id="5" name="Rectangle 3"/>
          <p:cNvSpPr txBox="1">
            <a:spLocks noChangeArrowheads="1"/>
          </p:cNvSpPr>
          <p:nvPr/>
        </p:nvSpPr>
        <p:spPr bwMode="auto">
          <a:xfrm>
            <a:off x="595312" y="1752600"/>
            <a:ext cx="7977187"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Times New Roman" pitchFamily="18" charset="0"/>
              </a:defRPr>
            </a:lvl1pPr>
            <a:lvl2pPr marL="990600" indent="-53340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ts val="3000"/>
              </a:lnSpc>
              <a:spcBef>
                <a:spcPts val="400"/>
              </a:spcBef>
              <a:buClr>
                <a:schemeClr val="accent1"/>
              </a:buClr>
              <a:buSzPct val="68000"/>
              <a:buFont typeface="Wingdings 3" pitchFamily="18" charset="2"/>
              <a:buChar char=""/>
            </a:pPr>
            <a:r>
              <a:rPr lang="en-US" altLang="en-US" sz="2400">
                <a:latin typeface="+mj-lt"/>
                <a:cs typeface="Times New Roman" pitchFamily="18" charset="0"/>
              </a:rPr>
              <a:t>Bản đồ ảnh là một ảnh trong trang web được chia ra làm nhiều vùng, mỗi vùng khi click vào sẽ liên kết đến một địa chỉ URL</a:t>
            </a:r>
          </a:p>
          <a:p>
            <a:pPr algn="just">
              <a:lnSpc>
                <a:spcPts val="3000"/>
              </a:lnSpc>
              <a:spcBef>
                <a:spcPts val="400"/>
              </a:spcBef>
              <a:buClr>
                <a:schemeClr val="accent1"/>
              </a:buClr>
              <a:buSzPct val="68000"/>
              <a:buFont typeface="Wingdings 3" pitchFamily="18" charset="2"/>
              <a:buChar char=""/>
            </a:pPr>
            <a:r>
              <a:rPr lang="en-US" altLang="en-US" sz="2400" b="1" u="sng">
                <a:latin typeface="+mj-lt"/>
                <a:cs typeface="Times New Roman" pitchFamily="18" charset="0"/>
              </a:rPr>
              <a:t>Cách tạo</a:t>
            </a:r>
            <a:r>
              <a:rPr lang="en-US" altLang="en-US" sz="2400" u="sng">
                <a:latin typeface="+mj-lt"/>
                <a:cs typeface="Times New Roman" pitchFamily="18" charset="0"/>
              </a:rPr>
              <a:t>:</a:t>
            </a:r>
            <a:r>
              <a:rPr lang="en-US" altLang="en-US" sz="2400">
                <a:latin typeface="+mj-lt"/>
                <a:cs typeface="Times New Roman" pitchFamily="18" charset="0"/>
              </a:rPr>
              <a:t>Trước hết phải chèn vào trang một ảnh và đặt nhãn cho ảnh</a:t>
            </a:r>
            <a:endParaRPr lang="en-US" altLang="en-US" sz="2400" b="1">
              <a:latin typeface="+mj-lt"/>
              <a:cs typeface="Times New Roman" pitchFamily="18" charset="0"/>
            </a:endParaRP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 &lt;IMG src=“URL” UseMap=”#Label”&gt;</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&lt;Map Name=”Label”&gt;</a:t>
            </a:r>
          </a:p>
          <a:p>
            <a:pPr lvl="1">
              <a:lnSpc>
                <a:spcPts val="3000"/>
              </a:lnSpc>
              <a:spcBef>
                <a:spcPts val="325"/>
              </a:spcBef>
              <a:buClr>
                <a:schemeClr val="accent1"/>
              </a:buClr>
              <a:buFont typeface="Wingdings" pitchFamily="2" charset="2"/>
              <a:buNone/>
            </a:pPr>
            <a:r>
              <a:rPr lang="en-US" altLang="en-US" b="1">
                <a:latin typeface="+mj-lt"/>
                <a:cs typeface="Times New Roman" pitchFamily="18" charset="0"/>
              </a:rPr>
              <a:t>	&lt;Area </a:t>
            </a:r>
            <a:r>
              <a:rPr lang="en-US" altLang="en-US" b="1">
                <a:solidFill>
                  <a:srgbClr val="FF0000"/>
                </a:solidFill>
                <a:latin typeface="+mj-lt"/>
                <a:cs typeface="Times New Roman" pitchFamily="18" charset="0"/>
              </a:rPr>
              <a:t>Shap</a:t>
            </a:r>
            <a:r>
              <a:rPr lang="en-US" altLang="en-US" b="1">
                <a:latin typeface="+mj-lt"/>
                <a:cs typeface="Times New Roman" pitchFamily="18" charset="0"/>
              </a:rPr>
              <a:t>e= “type” </a:t>
            </a:r>
            <a:r>
              <a:rPr lang="en-US" altLang="en-US" b="1">
                <a:solidFill>
                  <a:srgbClr val="FF0000"/>
                </a:solidFill>
                <a:latin typeface="+mj-lt"/>
                <a:cs typeface="Times New Roman" pitchFamily="18" charset="0"/>
              </a:rPr>
              <a:t>coords</a:t>
            </a:r>
            <a:r>
              <a:rPr lang="en-US" altLang="en-US" b="1">
                <a:latin typeface="+mj-lt"/>
                <a:cs typeface="Times New Roman" pitchFamily="18" charset="0"/>
              </a:rPr>
              <a:t>=”x1,y1,x2,y2, …” </a:t>
            </a:r>
            <a:r>
              <a:rPr lang="en-US" altLang="en-US" b="1">
                <a:solidFill>
                  <a:srgbClr val="FF0000"/>
                </a:solidFill>
                <a:latin typeface="+mj-lt"/>
                <a:cs typeface="Times New Roman" pitchFamily="18" charset="0"/>
              </a:rPr>
              <a:t>href</a:t>
            </a:r>
            <a:r>
              <a:rPr lang="en-US" altLang="en-US" b="1">
                <a:latin typeface="+mj-lt"/>
                <a:cs typeface="Times New Roman" pitchFamily="18" charset="0"/>
              </a:rPr>
              <a:t>=”URL”&gt;</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	 </a:t>
            </a:r>
            <a:r>
              <a:rPr lang="en-US" altLang="en-US" b="1">
                <a:latin typeface="+mj-lt"/>
                <a:cs typeface="Times New Roman" pitchFamily="18" charset="0"/>
              </a:rPr>
              <a:t>&lt;Area </a:t>
            </a:r>
            <a:r>
              <a:rPr lang="en-US" altLang="en-US" b="1">
                <a:solidFill>
                  <a:srgbClr val="FF0000"/>
                </a:solidFill>
                <a:latin typeface="+mj-lt"/>
                <a:cs typeface="Times New Roman" pitchFamily="18" charset="0"/>
              </a:rPr>
              <a:t>Shape</a:t>
            </a:r>
            <a:r>
              <a:rPr lang="en-US" altLang="en-US" b="1">
                <a:latin typeface="+mj-lt"/>
                <a:cs typeface="Times New Roman" pitchFamily="18" charset="0"/>
              </a:rPr>
              <a:t>= “type” </a:t>
            </a:r>
            <a:r>
              <a:rPr lang="en-US" altLang="en-US" b="1">
                <a:solidFill>
                  <a:srgbClr val="FF0000"/>
                </a:solidFill>
                <a:latin typeface="+mj-lt"/>
                <a:cs typeface="Times New Roman" pitchFamily="18" charset="0"/>
              </a:rPr>
              <a:t>coords</a:t>
            </a:r>
            <a:r>
              <a:rPr lang="en-US" altLang="en-US" b="1">
                <a:latin typeface="+mj-lt"/>
                <a:cs typeface="Times New Roman" pitchFamily="18" charset="0"/>
              </a:rPr>
              <a:t>=”x3,y3,x4,y4, …” </a:t>
            </a:r>
            <a:r>
              <a:rPr lang="en-US" altLang="en-US" b="1">
                <a:solidFill>
                  <a:srgbClr val="FF0000"/>
                </a:solidFill>
                <a:latin typeface="+mj-lt"/>
                <a:cs typeface="Times New Roman" pitchFamily="18" charset="0"/>
              </a:rPr>
              <a:t>href</a:t>
            </a:r>
            <a:r>
              <a:rPr lang="en-US" altLang="en-US" b="1">
                <a:latin typeface="+mj-lt"/>
                <a:cs typeface="Times New Roman" pitchFamily="18" charset="0"/>
              </a:rPr>
              <a:t>=”URL”&gt;</a:t>
            </a:r>
          </a:p>
          <a:p>
            <a:pPr lvl="1">
              <a:lnSpc>
                <a:spcPts val="3000"/>
              </a:lnSpc>
              <a:spcBef>
                <a:spcPts val="325"/>
              </a:spcBef>
              <a:buClr>
                <a:schemeClr val="accent1"/>
              </a:buClr>
              <a:buFont typeface="Wingdings" pitchFamily="2" charset="2"/>
              <a:buNone/>
            </a:pPr>
            <a:r>
              <a:rPr lang="en-US" altLang="en-US" b="1">
                <a:latin typeface="+mj-lt"/>
                <a:cs typeface="Times New Roman" pitchFamily="18" charset="0"/>
              </a:rPr>
              <a:t>	…</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&lt;/Map&gt;</a:t>
            </a:r>
          </a:p>
          <a:p>
            <a:pPr>
              <a:spcBef>
                <a:spcPts val="400"/>
              </a:spcBef>
              <a:buClr>
                <a:schemeClr val="accent1"/>
              </a:buClr>
              <a:buSzPct val="68000"/>
              <a:buFont typeface="Wingdings 3" pitchFamily="18" charset="2"/>
              <a:buChar char=""/>
            </a:pPr>
            <a:endParaRPr lang="en-US" altLang="en-US" sz="2800" b="1" u="sng">
              <a:cs typeface="Times New Roman" pitchFamily="18" charset="0"/>
            </a:endParaRPr>
          </a:p>
        </p:txBody>
      </p:sp>
    </p:spTree>
    <p:extLst>
      <p:ext uri="{BB962C8B-B14F-4D97-AF65-F5344CB8AC3E}">
        <p14:creationId xmlns:p14="http://schemas.microsoft.com/office/powerpoint/2010/main" val="37384155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8299" y="1066800"/>
            <a:ext cx="8229600" cy="533400"/>
          </a:xfrm>
        </p:spPr>
        <p:txBody>
          <a:bodyPr/>
          <a:lstStyle/>
          <a:p>
            <a:pPr lvl="1">
              <a:buFont typeface="Arial" pitchFamily="34" charset="0"/>
              <a:buChar char="•"/>
            </a:pPr>
            <a:r>
              <a:rPr lang="en-US" b="1" smtClean="0"/>
              <a:t>Bản đồ ảnh</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66</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
        <p:nvSpPr>
          <p:cNvPr id="5" name="Rectangle 3"/>
          <p:cNvSpPr txBox="1">
            <a:spLocks noChangeArrowheads="1"/>
          </p:cNvSpPr>
          <p:nvPr/>
        </p:nvSpPr>
        <p:spPr bwMode="auto">
          <a:xfrm>
            <a:off x="595312" y="1752600"/>
            <a:ext cx="7977187"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Times New Roman" pitchFamily="18" charset="0"/>
              </a:defRPr>
            </a:lvl1pPr>
            <a:lvl2pPr marL="990600" indent="-53340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ts val="3000"/>
              </a:lnSpc>
              <a:spcBef>
                <a:spcPts val="400"/>
              </a:spcBef>
              <a:buClr>
                <a:schemeClr val="accent1"/>
              </a:buClr>
              <a:buSzPct val="68000"/>
              <a:buFont typeface="Wingdings 3" pitchFamily="18" charset="2"/>
              <a:buChar char=""/>
            </a:pPr>
            <a:r>
              <a:rPr lang="en-US" altLang="en-US" sz="2400">
                <a:latin typeface="+mj-lt"/>
                <a:cs typeface="Times New Roman" pitchFamily="18" charset="0"/>
              </a:rPr>
              <a:t>Bản đồ ảnh là một ảnh trong trang web được chia ra làm nhiều vùng, mỗi vùng khi click vào sẽ liên kết đến một địa chỉ URL</a:t>
            </a:r>
          </a:p>
          <a:p>
            <a:pPr algn="just">
              <a:lnSpc>
                <a:spcPts val="3000"/>
              </a:lnSpc>
              <a:spcBef>
                <a:spcPts val="400"/>
              </a:spcBef>
              <a:buClr>
                <a:schemeClr val="accent1"/>
              </a:buClr>
              <a:buSzPct val="68000"/>
              <a:buFont typeface="Wingdings 3" pitchFamily="18" charset="2"/>
              <a:buChar char=""/>
            </a:pPr>
            <a:r>
              <a:rPr lang="en-US" altLang="en-US" sz="2400" b="1" u="sng">
                <a:latin typeface="+mj-lt"/>
                <a:cs typeface="Times New Roman" pitchFamily="18" charset="0"/>
              </a:rPr>
              <a:t>Cách tạo</a:t>
            </a:r>
            <a:r>
              <a:rPr lang="en-US" altLang="en-US" sz="2400" u="sng">
                <a:latin typeface="+mj-lt"/>
                <a:cs typeface="Times New Roman" pitchFamily="18" charset="0"/>
              </a:rPr>
              <a:t>:</a:t>
            </a:r>
            <a:r>
              <a:rPr lang="en-US" altLang="en-US" sz="2400">
                <a:latin typeface="+mj-lt"/>
                <a:cs typeface="Times New Roman" pitchFamily="18" charset="0"/>
              </a:rPr>
              <a:t>Trước hết phải chèn vào trang một ảnh và đặt nhãn cho ảnh</a:t>
            </a:r>
            <a:endParaRPr lang="en-US" altLang="en-US" sz="2400" b="1">
              <a:latin typeface="+mj-lt"/>
              <a:cs typeface="Times New Roman" pitchFamily="18" charset="0"/>
            </a:endParaRP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 &lt;IMG src=“URL” UseMap=”#Label”&gt;</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&lt;Map Name=”Label”&gt;</a:t>
            </a:r>
          </a:p>
          <a:p>
            <a:pPr lvl="1">
              <a:lnSpc>
                <a:spcPts val="3000"/>
              </a:lnSpc>
              <a:spcBef>
                <a:spcPts val="325"/>
              </a:spcBef>
              <a:buClr>
                <a:schemeClr val="accent1"/>
              </a:buClr>
              <a:buFont typeface="Wingdings" pitchFamily="2" charset="2"/>
              <a:buNone/>
            </a:pPr>
            <a:r>
              <a:rPr lang="en-US" altLang="en-US" b="1">
                <a:latin typeface="+mj-lt"/>
                <a:cs typeface="Times New Roman" pitchFamily="18" charset="0"/>
              </a:rPr>
              <a:t>	&lt;Area </a:t>
            </a:r>
            <a:r>
              <a:rPr lang="en-US" altLang="en-US" b="1">
                <a:solidFill>
                  <a:srgbClr val="FF0000"/>
                </a:solidFill>
                <a:latin typeface="+mj-lt"/>
                <a:cs typeface="Times New Roman" pitchFamily="18" charset="0"/>
              </a:rPr>
              <a:t>Shap</a:t>
            </a:r>
            <a:r>
              <a:rPr lang="en-US" altLang="en-US" b="1">
                <a:latin typeface="+mj-lt"/>
                <a:cs typeface="Times New Roman" pitchFamily="18" charset="0"/>
              </a:rPr>
              <a:t>e= “type” </a:t>
            </a:r>
            <a:r>
              <a:rPr lang="en-US" altLang="en-US" b="1">
                <a:solidFill>
                  <a:srgbClr val="FF0000"/>
                </a:solidFill>
                <a:latin typeface="+mj-lt"/>
                <a:cs typeface="Times New Roman" pitchFamily="18" charset="0"/>
              </a:rPr>
              <a:t>coords</a:t>
            </a:r>
            <a:r>
              <a:rPr lang="en-US" altLang="en-US" b="1">
                <a:latin typeface="+mj-lt"/>
                <a:cs typeface="Times New Roman" pitchFamily="18" charset="0"/>
              </a:rPr>
              <a:t>=”x1,y1,x2,y2, …” </a:t>
            </a:r>
            <a:r>
              <a:rPr lang="en-US" altLang="en-US" b="1">
                <a:solidFill>
                  <a:srgbClr val="FF0000"/>
                </a:solidFill>
                <a:latin typeface="+mj-lt"/>
                <a:cs typeface="Times New Roman" pitchFamily="18" charset="0"/>
              </a:rPr>
              <a:t>href</a:t>
            </a:r>
            <a:r>
              <a:rPr lang="en-US" altLang="en-US" b="1">
                <a:latin typeface="+mj-lt"/>
                <a:cs typeface="Times New Roman" pitchFamily="18" charset="0"/>
              </a:rPr>
              <a:t>=”URL”&gt;</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	 </a:t>
            </a:r>
            <a:r>
              <a:rPr lang="en-US" altLang="en-US" b="1">
                <a:latin typeface="+mj-lt"/>
                <a:cs typeface="Times New Roman" pitchFamily="18" charset="0"/>
              </a:rPr>
              <a:t>&lt;Area </a:t>
            </a:r>
            <a:r>
              <a:rPr lang="en-US" altLang="en-US" b="1">
                <a:solidFill>
                  <a:srgbClr val="FF0000"/>
                </a:solidFill>
                <a:latin typeface="+mj-lt"/>
                <a:cs typeface="Times New Roman" pitchFamily="18" charset="0"/>
              </a:rPr>
              <a:t>Shape</a:t>
            </a:r>
            <a:r>
              <a:rPr lang="en-US" altLang="en-US" b="1">
                <a:latin typeface="+mj-lt"/>
                <a:cs typeface="Times New Roman" pitchFamily="18" charset="0"/>
              </a:rPr>
              <a:t>= “type” </a:t>
            </a:r>
            <a:r>
              <a:rPr lang="en-US" altLang="en-US" b="1">
                <a:solidFill>
                  <a:srgbClr val="FF0000"/>
                </a:solidFill>
                <a:latin typeface="+mj-lt"/>
                <a:cs typeface="Times New Roman" pitchFamily="18" charset="0"/>
              </a:rPr>
              <a:t>coords</a:t>
            </a:r>
            <a:r>
              <a:rPr lang="en-US" altLang="en-US" b="1">
                <a:latin typeface="+mj-lt"/>
                <a:cs typeface="Times New Roman" pitchFamily="18" charset="0"/>
              </a:rPr>
              <a:t>=”x3,y3,x4,y4, …” </a:t>
            </a:r>
            <a:r>
              <a:rPr lang="en-US" altLang="en-US" b="1">
                <a:solidFill>
                  <a:srgbClr val="FF0000"/>
                </a:solidFill>
                <a:latin typeface="+mj-lt"/>
                <a:cs typeface="Times New Roman" pitchFamily="18" charset="0"/>
              </a:rPr>
              <a:t>href</a:t>
            </a:r>
            <a:r>
              <a:rPr lang="en-US" altLang="en-US" b="1">
                <a:latin typeface="+mj-lt"/>
                <a:cs typeface="Times New Roman" pitchFamily="18" charset="0"/>
              </a:rPr>
              <a:t>=”URL”&gt;</a:t>
            </a:r>
          </a:p>
          <a:p>
            <a:pPr lvl="1">
              <a:lnSpc>
                <a:spcPts val="3000"/>
              </a:lnSpc>
              <a:spcBef>
                <a:spcPts val="325"/>
              </a:spcBef>
              <a:buClr>
                <a:schemeClr val="accent1"/>
              </a:buClr>
              <a:buFont typeface="Wingdings" pitchFamily="2" charset="2"/>
              <a:buNone/>
            </a:pPr>
            <a:r>
              <a:rPr lang="en-US" altLang="en-US" b="1">
                <a:latin typeface="+mj-lt"/>
                <a:cs typeface="Times New Roman" pitchFamily="18" charset="0"/>
              </a:rPr>
              <a:t>	…</a:t>
            </a:r>
          </a:p>
          <a:p>
            <a:pPr lvl="1">
              <a:lnSpc>
                <a:spcPts val="3000"/>
              </a:lnSpc>
              <a:spcBef>
                <a:spcPts val="325"/>
              </a:spcBef>
              <a:buClr>
                <a:schemeClr val="accent1"/>
              </a:buClr>
              <a:buFont typeface="Wingdings" pitchFamily="2" charset="2"/>
              <a:buNone/>
            </a:pPr>
            <a:r>
              <a:rPr lang="en-US" altLang="en-US" sz="2000" b="1">
                <a:latin typeface="+mj-lt"/>
                <a:cs typeface="Times New Roman" pitchFamily="18" charset="0"/>
              </a:rPr>
              <a:t>&lt;/Map&gt;</a:t>
            </a:r>
          </a:p>
          <a:p>
            <a:pPr>
              <a:spcBef>
                <a:spcPts val="400"/>
              </a:spcBef>
              <a:buClr>
                <a:schemeClr val="accent1"/>
              </a:buClr>
              <a:buSzPct val="68000"/>
              <a:buFont typeface="Wingdings 3" pitchFamily="18" charset="2"/>
              <a:buChar char=""/>
            </a:pPr>
            <a:endParaRPr lang="en-US" altLang="en-US" sz="2800" b="1" u="sng">
              <a:cs typeface="Times New Roman" pitchFamily="18" charset="0"/>
            </a:endParaRPr>
          </a:p>
        </p:txBody>
      </p:sp>
    </p:spTree>
    <p:extLst>
      <p:ext uri="{BB962C8B-B14F-4D97-AF65-F5344CB8AC3E}">
        <p14:creationId xmlns:p14="http://schemas.microsoft.com/office/powerpoint/2010/main" val="37256742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8299" y="1066800"/>
            <a:ext cx="8229600" cy="533400"/>
          </a:xfrm>
        </p:spPr>
        <p:txBody>
          <a:bodyPr/>
          <a:lstStyle/>
          <a:p>
            <a:pPr lvl="1">
              <a:buFont typeface="Arial" pitchFamily="34" charset="0"/>
              <a:buChar char="•"/>
            </a:pPr>
            <a:r>
              <a:rPr lang="en-US" b="1" smtClean="0"/>
              <a:t>Bản đồ ảnh</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67</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
        <p:nvSpPr>
          <p:cNvPr id="5" name="Rectangle 3"/>
          <p:cNvSpPr txBox="1">
            <a:spLocks noChangeArrowheads="1"/>
          </p:cNvSpPr>
          <p:nvPr/>
        </p:nvSpPr>
        <p:spPr bwMode="auto">
          <a:xfrm>
            <a:off x="595312" y="1752600"/>
            <a:ext cx="7977187"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Times New Roman" pitchFamily="18" charset="0"/>
              </a:defRPr>
            </a:lvl1pPr>
            <a:lvl2pPr marL="990600" indent="-53340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ltLang="en-US" sz="2400">
                <a:latin typeface="+mj-lt"/>
              </a:rPr>
              <a:t>Trong đó:</a:t>
            </a:r>
            <a:endParaRPr lang="en-US" altLang="en-US" sz="2400" u="sng">
              <a:latin typeface="+mj-lt"/>
            </a:endParaRPr>
          </a:p>
          <a:p>
            <a:pPr lvl="1"/>
            <a:r>
              <a:rPr lang="en-US" altLang="en-US" sz="2400" u="sng">
                <a:latin typeface="+mj-lt"/>
              </a:rPr>
              <a:t>Label</a:t>
            </a:r>
            <a:r>
              <a:rPr lang="en-US" altLang="en-US" sz="2400">
                <a:latin typeface="+mj-lt"/>
              </a:rPr>
              <a:t>: tên của bản đồ ảnh</a:t>
            </a:r>
            <a:endParaRPr lang="en-US" altLang="en-US" sz="2400" u="sng">
              <a:latin typeface="+mj-lt"/>
            </a:endParaRPr>
          </a:p>
          <a:p>
            <a:pPr lvl="1"/>
            <a:r>
              <a:rPr lang="en-US" altLang="en-US" sz="2400" u="sng">
                <a:latin typeface="+mj-lt"/>
              </a:rPr>
              <a:t>Type:</a:t>
            </a:r>
            <a:r>
              <a:rPr lang="en-US" altLang="en-US" sz="2400">
                <a:latin typeface="+mj-lt"/>
              </a:rPr>
              <a:t> hình dạng của các vùng trên ảnh, gồm các loại:</a:t>
            </a:r>
          </a:p>
          <a:p>
            <a:pPr lvl="1"/>
            <a:r>
              <a:rPr lang="en-US" altLang="en-US" sz="2400">
                <a:latin typeface="+mj-lt"/>
              </a:rPr>
              <a:t>Rect: Vùng hình chữ nhật</a:t>
            </a:r>
          </a:p>
          <a:p>
            <a:pPr lvl="1"/>
            <a:r>
              <a:rPr lang="en-US" altLang="en-US" sz="2400">
                <a:latin typeface="+mj-lt"/>
              </a:rPr>
              <a:t>Circle: Vùng hình tròn</a:t>
            </a:r>
          </a:p>
          <a:p>
            <a:pPr lvl="1"/>
            <a:r>
              <a:rPr lang="en-US" altLang="en-US" sz="2400">
                <a:latin typeface="+mj-lt"/>
              </a:rPr>
              <a:t>Poly: Vùng hình đa giác</a:t>
            </a:r>
            <a:endParaRPr lang="en-US" altLang="en-US" sz="2400" u="sng">
              <a:latin typeface="+mj-lt"/>
            </a:endParaRPr>
          </a:p>
          <a:p>
            <a:pPr lvl="1"/>
            <a:r>
              <a:rPr lang="en-US" altLang="en-US" sz="2400" u="sng">
                <a:latin typeface="+mj-lt"/>
              </a:rPr>
              <a:t>Coords</a:t>
            </a:r>
            <a:r>
              <a:rPr lang="en-US" altLang="en-US" sz="2400">
                <a:latin typeface="+mj-lt"/>
              </a:rPr>
              <a:t>:toạ độ các đỉnhcủa hình</a:t>
            </a:r>
          </a:p>
          <a:p>
            <a:pPr lvl="1"/>
            <a:r>
              <a:rPr lang="en-US" altLang="en-US" sz="2400">
                <a:latin typeface="+mj-lt"/>
              </a:rPr>
              <a:t>Rect: (x1, y1, x2, y2) là toạ độ 2 đỉnh chéo của vùng hình CN</a:t>
            </a:r>
          </a:p>
          <a:p>
            <a:pPr lvl="1"/>
            <a:r>
              <a:rPr lang="en-US" altLang="en-US" sz="2400">
                <a:latin typeface="+mj-lt"/>
              </a:rPr>
              <a:t>Circle: (x, y, r) lần lượt là toạ độ tâm và bán kính của vùng hình tròn</a:t>
            </a:r>
          </a:p>
          <a:p>
            <a:pPr lvl="1"/>
            <a:r>
              <a:rPr lang="en-US" altLang="en-US" sz="2400">
                <a:latin typeface="+mj-lt"/>
              </a:rPr>
              <a:t>Poly: (x1, y1, x2, y2, x3, y3, …) là các đỉnh của vùng hình đa giác</a:t>
            </a:r>
          </a:p>
          <a:p>
            <a:pPr>
              <a:spcBef>
                <a:spcPts val="400"/>
              </a:spcBef>
              <a:buClr>
                <a:schemeClr val="accent1"/>
              </a:buClr>
              <a:buSzPct val="68000"/>
              <a:buFont typeface="Wingdings 3" pitchFamily="18" charset="2"/>
              <a:buChar char=""/>
            </a:pPr>
            <a:endParaRPr lang="en-US" altLang="en-US" sz="2800" b="1" u="sng">
              <a:cs typeface="Times New Roman" pitchFamily="18" charset="0"/>
            </a:endParaRPr>
          </a:p>
        </p:txBody>
      </p:sp>
    </p:spTree>
    <p:extLst>
      <p:ext uri="{BB962C8B-B14F-4D97-AF65-F5344CB8AC3E}">
        <p14:creationId xmlns:p14="http://schemas.microsoft.com/office/powerpoint/2010/main" val="37256742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828675"/>
            <a:ext cx="221773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368299" y="1066800"/>
            <a:ext cx="8229600" cy="533400"/>
          </a:xfrm>
        </p:spPr>
        <p:txBody>
          <a:bodyPr/>
          <a:lstStyle/>
          <a:p>
            <a:pPr lvl="1">
              <a:buFont typeface="Arial" pitchFamily="34" charset="0"/>
              <a:buChar char="•"/>
            </a:pPr>
            <a:r>
              <a:rPr lang="en-US" b="1" smtClean="0"/>
              <a:t>Ví dụ Bản đồ ảnh</a:t>
            </a:r>
          </a:p>
          <a:p>
            <a:pPr lvl="1">
              <a:buFont typeface="Arial" pitchFamily="34" charset="0"/>
              <a:buChar char="•"/>
            </a:pPr>
            <a:endParaRPr lang="en-US"/>
          </a:p>
          <a:p>
            <a:pPr marL="457200" lvl="1" indent="0">
              <a:buNone/>
            </a:pPr>
            <a:endParaRPr lang="en-US"/>
          </a:p>
          <a:p>
            <a:pPr marL="0" indent="0">
              <a:buNone/>
            </a:pP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68</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liên kết</a:t>
            </a:r>
            <a:endParaRPr lang="vi-VN"/>
          </a:p>
        </p:txBody>
      </p:sp>
      <p:sp>
        <p:nvSpPr>
          <p:cNvPr id="6" name="Content Placeholder 1"/>
          <p:cNvSpPr txBox="1">
            <a:spLocks/>
          </p:cNvSpPr>
          <p:nvPr/>
        </p:nvSpPr>
        <p:spPr bwMode="auto">
          <a:xfrm>
            <a:off x="381000" y="1752600"/>
            <a:ext cx="822960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09537" indent="0" algn="l">
              <a:lnSpc>
                <a:spcPct val="150000"/>
              </a:lnSpc>
              <a:buFont typeface="Wingdings 3" pitchFamily="18" charset="2"/>
              <a:buNone/>
              <a:defRPr/>
            </a:pPr>
            <a:r>
              <a:rPr lang="sv-SE" altLang="en-US" sz="2400" smtClean="0">
                <a:latin typeface="Times New Roman" pitchFamily="18" charset="0"/>
              </a:rPr>
              <a:t>&lt;img border="0" src="hinhdalienket.png" </a:t>
            </a:r>
            <a:r>
              <a:rPr lang="sv-SE" altLang="en-US" sz="2400" b="1" smtClean="0">
                <a:latin typeface="Times New Roman" pitchFamily="18" charset="0"/>
              </a:rPr>
              <a:t>usemap="#Dalienket"</a:t>
            </a:r>
            <a:r>
              <a:rPr lang="sv-SE" altLang="en-US" sz="2400" smtClean="0">
                <a:latin typeface="Times New Roman" pitchFamily="18" charset="0"/>
              </a:rPr>
              <a:t> width="200" height="200"&gt;</a:t>
            </a:r>
          </a:p>
          <a:p>
            <a:pPr>
              <a:lnSpc>
                <a:spcPct val="150000"/>
              </a:lnSpc>
              <a:buFontTx/>
              <a:buNone/>
              <a:defRPr/>
            </a:pPr>
            <a:r>
              <a:rPr lang="en-US" altLang="en-US" sz="2400" smtClean="0">
                <a:latin typeface="Times New Roman" pitchFamily="18" charset="0"/>
              </a:rPr>
              <a:t>&lt;</a:t>
            </a:r>
            <a:r>
              <a:rPr lang="en-US" altLang="en-US" sz="2400" b="1" smtClean="0">
                <a:latin typeface="Times New Roman" pitchFamily="18" charset="0"/>
              </a:rPr>
              <a:t>map</a:t>
            </a:r>
            <a:r>
              <a:rPr lang="en-US" altLang="en-US" sz="2400" smtClean="0">
                <a:latin typeface="Times New Roman" pitchFamily="18" charset="0"/>
              </a:rPr>
              <a:t> name="</a:t>
            </a:r>
            <a:r>
              <a:rPr lang="en-US" altLang="en-US" sz="2400" b="1" smtClean="0">
                <a:latin typeface="Times New Roman" pitchFamily="18" charset="0"/>
              </a:rPr>
              <a:t>Dalienket</a:t>
            </a:r>
            <a:r>
              <a:rPr lang="en-US" altLang="en-US" sz="2400" smtClean="0">
                <a:latin typeface="Times New Roman" pitchFamily="18" charset="0"/>
              </a:rPr>
              <a:t>"&gt;</a:t>
            </a:r>
          </a:p>
          <a:p>
            <a:pPr>
              <a:lnSpc>
                <a:spcPct val="150000"/>
              </a:lnSpc>
              <a:buFontTx/>
              <a:buNone/>
              <a:defRPr/>
            </a:pPr>
            <a:r>
              <a:rPr lang="en-US" altLang="en-US" sz="2400" smtClean="0">
                <a:latin typeface="Times New Roman" pitchFamily="18" charset="0"/>
              </a:rPr>
              <a:t>&lt;area href="Toan.htm" shape="rect" coords="0, 0, 100, 100"&gt;</a:t>
            </a:r>
          </a:p>
          <a:p>
            <a:pPr>
              <a:lnSpc>
                <a:spcPct val="150000"/>
              </a:lnSpc>
              <a:buFontTx/>
              <a:buNone/>
              <a:defRPr/>
            </a:pPr>
            <a:r>
              <a:rPr lang="en-US" altLang="en-US" sz="2400" smtClean="0">
                <a:latin typeface="Times New Roman" pitchFamily="18" charset="0"/>
              </a:rPr>
              <a:t>&lt;area href="Ly.htm" shape="rect" coords="0,100, 100,200"&gt;</a:t>
            </a:r>
          </a:p>
          <a:p>
            <a:pPr>
              <a:lnSpc>
                <a:spcPct val="150000"/>
              </a:lnSpc>
              <a:buFontTx/>
              <a:buNone/>
              <a:defRPr/>
            </a:pPr>
            <a:r>
              <a:rPr lang="en-US" altLang="en-US" sz="2400" smtClean="0">
                <a:latin typeface="Times New Roman" pitchFamily="18" charset="0"/>
              </a:rPr>
              <a:t>&lt;area href="Hoa.htm" shape="rect" coords="100, 0,200, 100"&gt;</a:t>
            </a:r>
          </a:p>
          <a:p>
            <a:pPr>
              <a:lnSpc>
                <a:spcPct val="150000"/>
              </a:lnSpc>
              <a:buFontTx/>
              <a:buNone/>
              <a:defRPr/>
            </a:pPr>
            <a:r>
              <a:rPr lang="en-US" altLang="en-US" sz="2400" smtClean="0">
                <a:latin typeface="Times New Roman" pitchFamily="18" charset="0"/>
              </a:rPr>
              <a:t>&lt;area href="Anhvan.htm" shape="rect" coords="100,100, 200,200"&gt;</a:t>
            </a:r>
            <a:endParaRPr lang="sv-SE" altLang="en-US" sz="2400" smtClean="0">
              <a:latin typeface="Times New Roman" pitchFamily="18" charset="0"/>
            </a:endParaRPr>
          </a:p>
          <a:p>
            <a:pPr>
              <a:lnSpc>
                <a:spcPct val="150000"/>
              </a:lnSpc>
              <a:buFontTx/>
              <a:buNone/>
              <a:defRPr/>
            </a:pPr>
            <a:r>
              <a:rPr lang="sv-SE" altLang="en-US" sz="2400" smtClean="0">
                <a:latin typeface="Times New Roman" pitchFamily="18" charset="0"/>
              </a:rPr>
              <a:t>&lt;</a:t>
            </a:r>
            <a:r>
              <a:rPr lang="sv-SE" altLang="en-US" sz="2400" b="1" smtClean="0">
                <a:latin typeface="Times New Roman" pitchFamily="18" charset="0"/>
              </a:rPr>
              <a:t>/map</a:t>
            </a:r>
            <a:r>
              <a:rPr lang="sv-SE" altLang="en-US" sz="2400" smtClean="0">
                <a:latin typeface="Times New Roman" pitchFamily="18" charset="0"/>
              </a:rPr>
              <a:t>&gt;</a:t>
            </a:r>
            <a:endParaRPr lang="en-US" dirty="0"/>
          </a:p>
        </p:txBody>
      </p:sp>
    </p:spTree>
    <p:extLst>
      <p:ext uri="{BB962C8B-B14F-4D97-AF65-F5344CB8AC3E}">
        <p14:creationId xmlns:p14="http://schemas.microsoft.com/office/powerpoint/2010/main" val="270842477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69</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bảng</a:t>
            </a:r>
            <a:endParaRPr lang="vi-VN"/>
          </a:p>
        </p:txBody>
      </p:sp>
      <p:sp>
        <p:nvSpPr>
          <p:cNvPr id="5" name="Content Placeholder 1"/>
          <p:cNvSpPr txBox="1">
            <a:spLocks/>
          </p:cNvSpPr>
          <p:nvPr/>
        </p:nvSpPr>
        <p:spPr bwMode="auto">
          <a:xfrm>
            <a:off x="350838" y="1143000"/>
            <a:ext cx="4678362"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defRPr/>
            </a:pPr>
            <a:r>
              <a:rPr lang="en-US" altLang="en-US" smtClean="0"/>
              <a:t>Cấu trúc bảng tổng quát</a:t>
            </a:r>
          </a:p>
          <a:p>
            <a:pPr marL="109537" indent="0">
              <a:lnSpc>
                <a:spcPct val="90000"/>
              </a:lnSpc>
              <a:buFont typeface="Wingdings 3" pitchFamily="18" charset="2"/>
              <a:buNone/>
              <a:defRPr/>
            </a:pPr>
            <a:r>
              <a:rPr lang="en-US" altLang="en-US" sz="1700" b="1" smtClean="0">
                <a:solidFill>
                  <a:srgbClr val="FF0000"/>
                </a:solidFill>
              </a:rPr>
              <a:t>&lt;table&gt;</a:t>
            </a:r>
          </a:p>
          <a:p>
            <a:pPr marL="109537" indent="0">
              <a:lnSpc>
                <a:spcPct val="90000"/>
              </a:lnSpc>
              <a:buFont typeface="Wingdings 3" pitchFamily="18" charset="2"/>
              <a:buNone/>
              <a:defRPr/>
            </a:pPr>
            <a:r>
              <a:rPr lang="en-US" altLang="en-US" sz="1700" b="1" smtClean="0">
                <a:solidFill>
                  <a:srgbClr val="FF0000"/>
                </a:solidFill>
              </a:rPr>
              <a:t>&lt;caption&gt; </a:t>
            </a:r>
            <a:r>
              <a:rPr lang="en-US" altLang="en-US" sz="1700" b="1" smtClean="0">
                <a:solidFill>
                  <a:schemeClr val="bg2">
                    <a:lumMod val="25000"/>
                  </a:schemeClr>
                </a:solidFill>
              </a:rPr>
              <a:t>TD Bảng </a:t>
            </a:r>
            <a:r>
              <a:rPr lang="en-US" altLang="en-US" sz="1700" b="1" smtClean="0">
                <a:solidFill>
                  <a:srgbClr val="FF0000"/>
                </a:solidFill>
              </a:rPr>
              <a:t>&lt;/caption&gt;</a:t>
            </a:r>
          </a:p>
          <a:p>
            <a:pPr marL="109537" indent="0">
              <a:lnSpc>
                <a:spcPct val="90000"/>
              </a:lnSpc>
              <a:buFont typeface="Wingdings 3" pitchFamily="18" charset="2"/>
              <a:buNone/>
              <a:defRPr/>
            </a:pPr>
            <a:r>
              <a:rPr lang="en-US" altLang="en-US" sz="1700" b="1" smtClean="0">
                <a:solidFill>
                  <a:srgbClr val="FF0000"/>
                </a:solidFill>
              </a:rPr>
              <a:t>	&lt;tr&gt;</a:t>
            </a:r>
          </a:p>
          <a:p>
            <a:pPr marL="109537" indent="0">
              <a:buFont typeface="Wingdings 3" pitchFamily="18" charset="2"/>
              <a:buNone/>
              <a:defRPr/>
            </a:pPr>
            <a:r>
              <a:rPr lang="en-US" altLang="en-US" sz="1700" b="1" smtClean="0">
                <a:solidFill>
                  <a:srgbClr val="FF0000"/>
                </a:solidFill>
              </a:rPr>
              <a:t>		</a:t>
            </a:r>
            <a:r>
              <a:rPr lang="en-US" sz="1700" b="1" smtClean="0">
                <a:solidFill>
                  <a:srgbClr val="FF0000"/>
                </a:solidFill>
              </a:rPr>
              <a:t>&lt;th&gt;</a:t>
            </a:r>
            <a:r>
              <a:rPr lang="en-US" sz="1700" b="1" smtClean="0">
                <a:solidFill>
                  <a:schemeClr val="bg2">
                    <a:lumMod val="25000"/>
                  </a:schemeClr>
                </a:solidFill>
              </a:rPr>
              <a:t>Column I</a:t>
            </a:r>
            <a:r>
              <a:rPr lang="en-US" sz="1700" b="1" smtClean="0">
                <a:solidFill>
                  <a:srgbClr val="FF0000"/>
                </a:solidFill>
              </a:rPr>
              <a:t>&lt;/th&gt;</a:t>
            </a:r>
          </a:p>
          <a:p>
            <a:pPr marL="109537" indent="0">
              <a:buFont typeface="Wingdings 3" pitchFamily="18" charset="2"/>
              <a:buNone/>
              <a:defRPr/>
            </a:pPr>
            <a:r>
              <a:rPr lang="en-US" sz="1700" b="1" smtClean="0">
                <a:solidFill>
                  <a:srgbClr val="FF0000"/>
                </a:solidFill>
              </a:rPr>
              <a:t>		&lt;th&gt;</a:t>
            </a:r>
            <a:r>
              <a:rPr lang="en-US" sz="1700" b="1" smtClean="0">
                <a:solidFill>
                  <a:schemeClr val="bg2">
                    <a:lumMod val="25000"/>
                  </a:schemeClr>
                </a:solidFill>
              </a:rPr>
              <a:t>Column II</a:t>
            </a:r>
            <a:r>
              <a:rPr lang="en-US" sz="1700" b="1" smtClean="0">
                <a:solidFill>
                  <a:srgbClr val="FF0000"/>
                </a:solidFill>
              </a:rPr>
              <a:t>&lt;/th&gt;</a:t>
            </a:r>
            <a:endParaRPr lang="en-US" altLang="en-US" sz="1700" b="1" smtClean="0">
              <a:solidFill>
                <a:srgbClr val="FF0000"/>
              </a:solidFill>
            </a:endParaRPr>
          </a:p>
          <a:p>
            <a:pPr marL="109537" indent="0">
              <a:lnSpc>
                <a:spcPct val="90000"/>
              </a:lnSpc>
              <a:buFont typeface="Wingdings 3" pitchFamily="18" charset="2"/>
              <a:buNone/>
              <a:defRPr/>
            </a:pPr>
            <a:r>
              <a:rPr lang="en-US" altLang="en-US" sz="1700" b="1" smtClean="0">
                <a:solidFill>
                  <a:srgbClr val="FF0000"/>
                </a:solidFill>
              </a:rPr>
              <a:t>	&lt;/tr&gt;</a:t>
            </a:r>
          </a:p>
          <a:p>
            <a:pPr marL="109537" indent="0">
              <a:lnSpc>
                <a:spcPct val="90000"/>
              </a:lnSpc>
              <a:buFont typeface="Wingdings 3" pitchFamily="18" charset="2"/>
              <a:buNone/>
              <a:defRPr/>
            </a:pPr>
            <a:r>
              <a:rPr lang="en-US" altLang="en-US" sz="1700" b="1" smtClean="0">
                <a:solidFill>
                  <a:srgbClr val="FF0000"/>
                </a:solidFill>
              </a:rPr>
              <a:t>	&lt;tr&gt;</a:t>
            </a:r>
          </a:p>
          <a:p>
            <a:pPr marL="109537" indent="0">
              <a:buFont typeface="Wingdings 3" pitchFamily="18" charset="2"/>
              <a:buNone/>
              <a:defRPr/>
            </a:pPr>
            <a:r>
              <a:rPr lang="en-US" altLang="en-US" sz="1700" b="1" smtClean="0">
                <a:solidFill>
                  <a:srgbClr val="FF0000"/>
                </a:solidFill>
              </a:rPr>
              <a:t>		</a:t>
            </a:r>
            <a:r>
              <a:rPr lang="en-US" sz="1700" b="1" smtClean="0">
                <a:solidFill>
                  <a:srgbClr val="FF0000"/>
                </a:solidFill>
              </a:rPr>
              <a:t>&lt;td&gt;</a:t>
            </a:r>
            <a:r>
              <a:rPr lang="en-US" sz="1700" b="1" smtClean="0">
                <a:solidFill>
                  <a:schemeClr val="bg2">
                    <a:lumMod val="25000"/>
                  </a:schemeClr>
                </a:solidFill>
              </a:rPr>
              <a:t>Row 1, Col 1</a:t>
            </a:r>
            <a:r>
              <a:rPr lang="en-US" sz="1700" b="1" smtClean="0">
                <a:solidFill>
                  <a:srgbClr val="FF0000"/>
                </a:solidFill>
              </a:rPr>
              <a:t>&lt;/td&gt;</a:t>
            </a:r>
          </a:p>
          <a:p>
            <a:pPr marL="109537" indent="0">
              <a:buFont typeface="Wingdings 3" pitchFamily="18" charset="2"/>
              <a:buNone/>
              <a:defRPr/>
            </a:pPr>
            <a:r>
              <a:rPr lang="en-US" sz="1700" b="1" smtClean="0">
                <a:solidFill>
                  <a:srgbClr val="FF0000"/>
                </a:solidFill>
              </a:rPr>
              <a:t>		&lt;td&gt;</a:t>
            </a:r>
            <a:r>
              <a:rPr lang="en-US" sz="1700" b="1" smtClean="0">
                <a:solidFill>
                  <a:schemeClr val="bg2">
                    <a:lumMod val="25000"/>
                  </a:schemeClr>
                </a:solidFill>
              </a:rPr>
              <a:t>Row 1, Col 2</a:t>
            </a:r>
            <a:r>
              <a:rPr lang="en-US" sz="1700" b="1" smtClean="0">
                <a:solidFill>
                  <a:srgbClr val="FF0000"/>
                </a:solidFill>
              </a:rPr>
              <a:t>&lt;/td&gt;</a:t>
            </a:r>
            <a:endParaRPr lang="en-US" altLang="en-US" sz="1700" b="1" smtClean="0">
              <a:solidFill>
                <a:srgbClr val="FF0000"/>
              </a:solidFill>
            </a:endParaRPr>
          </a:p>
          <a:p>
            <a:pPr marL="109537" indent="0">
              <a:lnSpc>
                <a:spcPct val="90000"/>
              </a:lnSpc>
              <a:buFont typeface="Wingdings 3" pitchFamily="18" charset="2"/>
              <a:buNone/>
              <a:defRPr/>
            </a:pPr>
            <a:r>
              <a:rPr lang="en-US" altLang="en-US" sz="1700" b="1" smtClean="0">
                <a:solidFill>
                  <a:srgbClr val="FF0000"/>
                </a:solidFill>
              </a:rPr>
              <a:t>	&lt;/tr&gt;</a:t>
            </a:r>
          </a:p>
          <a:p>
            <a:pPr marL="109537" indent="0">
              <a:lnSpc>
                <a:spcPct val="90000"/>
              </a:lnSpc>
              <a:buFont typeface="Wingdings 3" pitchFamily="18" charset="2"/>
              <a:buNone/>
              <a:defRPr/>
            </a:pPr>
            <a:r>
              <a:rPr lang="en-US" altLang="en-US" sz="1700" b="1" smtClean="0">
                <a:solidFill>
                  <a:srgbClr val="FF0000"/>
                </a:solidFill>
              </a:rPr>
              <a:t>	&lt;tr&gt;	</a:t>
            </a:r>
          </a:p>
          <a:p>
            <a:pPr marL="109537" indent="0">
              <a:buFont typeface="Wingdings 3" pitchFamily="18" charset="2"/>
              <a:buNone/>
              <a:defRPr/>
            </a:pPr>
            <a:r>
              <a:rPr lang="en-US" sz="1700" b="1" smtClean="0">
                <a:solidFill>
                  <a:srgbClr val="FF0000"/>
                </a:solidFill>
              </a:rPr>
              <a:t>		&lt;td&gt;</a:t>
            </a:r>
            <a:r>
              <a:rPr lang="en-US" sz="1700" b="1" smtClean="0">
                <a:solidFill>
                  <a:schemeClr val="bg2">
                    <a:lumMod val="25000"/>
                  </a:schemeClr>
                </a:solidFill>
              </a:rPr>
              <a:t>Row 2, Col 1</a:t>
            </a:r>
            <a:r>
              <a:rPr lang="en-US" sz="1700" b="1" smtClean="0">
                <a:solidFill>
                  <a:srgbClr val="FF0000"/>
                </a:solidFill>
              </a:rPr>
              <a:t>&lt;/td&gt;</a:t>
            </a:r>
          </a:p>
          <a:p>
            <a:pPr marL="109537" indent="0">
              <a:buFont typeface="Wingdings 3" pitchFamily="18" charset="2"/>
              <a:buNone/>
              <a:defRPr/>
            </a:pPr>
            <a:r>
              <a:rPr lang="en-US" sz="1700" b="1" smtClean="0">
                <a:solidFill>
                  <a:srgbClr val="FF0000"/>
                </a:solidFill>
              </a:rPr>
              <a:t>		&lt;td&gt;</a:t>
            </a:r>
            <a:r>
              <a:rPr lang="en-US" sz="1700" b="1" smtClean="0">
                <a:solidFill>
                  <a:schemeClr val="bg2">
                    <a:lumMod val="25000"/>
                  </a:schemeClr>
                </a:solidFill>
              </a:rPr>
              <a:t>Row 2, Col 2</a:t>
            </a:r>
            <a:r>
              <a:rPr lang="en-US" sz="1700" b="1" smtClean="0">
                <a:solidFill>
                  <a:srgbClr val="FF0000"/>
                </a:solidFill>
              </a:rPr>
              <a:t>&lt;/td&gt;</a:t>
            </a:r>
            <a:endParaRPr lang="en-US" altLang="en-US" sz="1700" b="1" smtClean="0">
              <a:solidFill>
                <a:srgbClr val="FF0000"/>
              </a:solidFill>
            </a:endParaRPr>
          </a:p>
          <a:p>
            <a:pPr marL="109537" indent="0">
              <a:lnSpc>
                <a:spcPct val="90000"/>
              </a:lnSpc>
              <a:buFont typeface="Wingdings 3" pitchFamily="18" charset="2"/>
              <a:buNone/>
              <a:defRPr/>
            </a:pPr>
            <a:r>
              <a:rPr lang="en-US" altLang="en-US" sz="1700" b="1" smtClean="0">
                <a:solidFill>
                  <a:srgbClr val="FF0000"/>
                </a:solidFill>
              </a:rPr>
              <a:t>	&lt;/tr&gt;</a:t>
            </a:r>
          </a:p>
          <a:p>
            <a:pPr marL="109537" indent="0">
              <a:lnSpc>
                <a:spcPct val="90000"/>
              </a:lnSpc>
              <a:buFont typeface="Wingdings 3" pitchFamily="18" charset="2"/>
              <a:buNone/>
              <a:defRPr/>
            </a:pPr>
            <a:r>
              <a:rPr lang="en-US" altLang="en-US" sz="1700" b="1" smtClean="0">
                <a:solidFill>
                  <a:srgbClr val="FF0000"/>
                </a:solidFill>
              </a:rPr>
              <a:t>&lt;/table&gt;</a:t>
            </a:r>
            <a:endParaRPr lang="en-US" altLang="en-US" sz="1700" b="1" dirty="0" smtClean="0">
              <a:solidFill>
                <a:srgbClr val="FF0000"/>
              </a:solidFill>
            </a:endParaRPr>
          </a:p>
        </p:txBody>
      </p:sp>
      <p:sp>
        <p:nvSpPr>
          <p:cNvPr id="6" name="TextBox 1"/>
          <p:cNvSpPr txBox="1">
            <a:spLocks noChangeArrowheads="1"/>
          </p:cNvSpPr>
          <p:nvPr/>
        </p:nvSpPr>
        <p:spPr bwMode="auto">
          <a:xfrm>
            <a:off x="5380038" y="5029200"/>
            <a:ext cx="3535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r>
              <a:rPr lang="en-US" altLang="en-US">
                <a:latin typeface="Arial" pitchFamily="34" charset="0"/>
                <a:cs typeface="Arial" pitchFamily="34" charset="0"/>
              </a:rPr>
              <a:t>Kết quả trên trình duyệt </a:t>
            </a:r>
            <a:br>
              <a:rPr lang="en-US" altLang="en-US">
                <a:latin typeface="Arial" pitchFamily="34" charset="0"/>
                <a:cs typeface="Arial" pitchFamily="34" charset="0"/>
              </a:rPr>
            </a:br>
            <a:r>
              <a:rPr lang="en-US" altLang="en-US">
                <a:latin typeface="Arial" pitchFamily="34" charset="0"/>
                <a:cs typeface="Arial" pitchFamily="34" charset="0"/>
              </a:rPr>
              <a:t>không có đường biên bao quanh</a:t>
            </a:r>
          </a:p>
        </p:txBody>
      </p:sp>
      <p:graphicFrame>
        <p:nvGraphicFramePr>
          <p:cNvPr id="7" name="Table 6"/>
          <p:cNvGraphicFramePr>
            <a:graphicFrameLocks noGrp="1"/>
          </p:cNvGraphicFramePr>
          <p:nvPr>
            <p:extLst>
              <p:ext uri="{D42A27DB-BD31-4B8C-83A1-F6EECF244321}">
                <p14:modId xmlns:p14="http://schemas.microsoft.com/office/powerpoint/2010/main" val="351343334"/>
              </p:ext>
            </p:extLst>
          </p:nvPr>
        </p:nvGraphicFramePr>
        <p:xfrm>
          <a:off x="5132387" y="1295400"/>
          <a:ext cx="3886200" cy="2225676"/>
        </p:xfrm>
        <a:graphic>
          <a:graphicData uri="http://schemas.openxmlformats.org/drawingml/2006/table">
            <a:tbl>
              <a:tblPr firstRow="1" bandRow="1">
                <a:tableStyleId>{5C22544A-7EE6-4342-B048-85BDC9FD1C3A}</a:tableStyleId>
              </a:tblPr>
              <a:tblGrid>
                <a:gridCol w="1393166">
                  <a:extLst>
                    <a:ext uri="{9D8B030D-6E8A-4147-A177-3AD203B41FA5}">
                      <a16:colId xmlns:a16="http://schemas.microsoft.com/office/drawing/2014/main" val="20000"/>
                    </a:ext>
                  </a:extLst>
                </a:gridCol>
                <a:gridCol w="2493034">
                  <a:extLst>
                    <a:ext uri="{9D8B030D-6E8A-4147-A177-3AD203B41FA5}">
                      <a16:colId xmlns:a16="http://schemas.microsoft.com/office/drawing/2014/main" val="20001"/>
                    </a:ext>
                  </a:extLst>
                </a:gridCol>
              </a:tblGrid>
              <a:tr h="370946">
                <a:tc>
                  <a:txBody>
                    <a:bodyPr/>
                    <a:lstStyle/>
                    <a:p>
                      <a:pPr algn="ctr"/>
                      <a:r>
                        <a:rPr lang="en-US" sz="1800" dirty="0" err="1" smtClean="0"/>
                        <a:t>Thẻ</a:t>
                      </a:r>
                      <a:endParaRPr lang="en-US" sz="1800" dirty="0"/>
                    </a:p>
                  </a:txBody>
                  <a:tcPr marT="45733" marB="45733"/>
                </a:tc>
                <a:tc>
                  <a:txBody>
                    <a:bodyPr/>
                    <a:lstStyle/>
                    <a:p>
                      <a:pPr algn="ctr"/>
                      <a:r>
                        <a:rPr lang="en-US" sz="1800" dirty="0" smtClean="0"/>
                        <a:t>Ý</a:t>
                      </a:r>
                      <a:r>
                        <a:rPr lang="en-US" sz="1800" baseline="0" dirty="0" smtClean="0"/>
                        <a:t> </a:t>
                      </a:r>
                      <a:r>
                        <a:rPr lang="en-US" sz="1800" baseline="0" dirty="0" err="1" smtClean="0"/>
                        <a:t>nghĩa</a:t>
                      </a:r>
                      <a:endParaRPr lang="en-US" sz="1800" dirty="0"/>
                    </a:p>
                  </a:txBody>
                  <a:tcPr marT="45733" marB="45733"/>
                </a:tc>
                <a:extLst>
                  <a:ext uri="{0D108BD9-81ED-4DB2-BD59-A6C34878D82A}">
                    <a16:rowId xmlns:a16="http://schemas.microsoft.com/office/drawing/2014/main" val="10000"/>
                  </a:ext>
                </a:extLst>
              </a:tr>
              <a:tr h="370946">
                <a:tc>
                  <a:txBody>
                    <a:bodyPr/>
                    <a:lstStyle/>
                    <a:p>
                      <a:r>
                        <a:rPr lang="en-US" sz="1800" dirty="0" smtClean="0"/>
                        <a:t>&lt;table&gt;</a:t>
                      </a:r>
                      <a:endParaRPr lang="en-US" sz="1800" dirty="0"/>
                    </a:p>
                  </a:txBody>
                  <a:tcPr marT="45733" marB="45733"/>
                </a:tc>
                <a:tc>
                  <a:txBody>
                    <a:bodyPr/>
                    <a:lstStyle/>
                    <a:p>
                      <a:r>
                        <a:rPr lang="en-US" sz="1800" dirty="0" err="1" smtClean="0"/>
                        <a:t>Tạo</a:t>
                      </a:r>
                      <a:r>
                        <a:rPr lang="en-US" sz="1800" baseline="0" dirty="0" smtClean="0"/>
                        <a:t> </a:t>
                      </a:r>
                      <a:r>
                        <a:rPr lang="en-US" sz="1800" baseline="0" dirty="0" err="1" smtClean="0"/>
                        <a:t>bảng</a:t>
                      </a:r>
                      <a:endParaRPr lang="en-US" sz="1800" dirty="0"/>
                    </a:p>
                  </a:txBody>
                  <a:tcPr marT="45733" marB="45733"/>
                </a:tc>
                <a:extLst>
                  <a:ext uri="{0D108BD9-81ED-4DB2-BD59-A6C34878D82A}">
                    <a16:rowId xmlns:a16="http://schemas.microsoft.com/office/drawing/2014/main" val="10001"/>
                  </a:ext>
                </a:extLst>
              </a:tr>
              <a:tr h="370946">
                <a:tc>
                  <a:txBody>
                    <a:bodyPr/>
                    <a:lstStyle/>
                    <a:p>
                      <a:r>
                        <a:rPr lang="en-US" sz="1800" dirty="0" smtClean="0"/>
                        <a:t>&lt;caption&gt;</a:t>
                      </a:r>
                      <a:endParaRPr lang="en-US" sz="1800" dirty="0"/>
                    </a:p>
                  </a:txBody>
                  <a:tcPr marT="45733" marB="45733"/>
                </a:tc>
                <a:tc>
                  <a:txBody>
                    <a:bodyPr/>
                    <a:lstStyle/>
                    <a:p>
                      <a:r>
                        <a:rPr lang="en-US" sz="1800" dirty="0" err="1" smtClean="0"/>
                        <a:t>Tiêu</a:t>
                      </a:r>
                      <a:r>
                        <a:rPr lang="en-US" sz="1800" baseline="0" dirty="0" smtClean="0"/>
                        <a:t> </a:t>
                      </a:r>
                      <a:r>
                        <a:rPr lang="en-US" sz="1800" baseline="0" dirty="0" err="1" smtClean="0"/>
                        <a:t>đề</a:t>
                      </a:r>
                      <a:r>
                        <a:rPr lang="en-US" sz="1800" baseline="0" dirty="0" smtClean="0"/>
                        <a:t> </a:t>
                      </a:r>
                      <a:r>
                        <a:rPr lang="en-US" sz="1800" baseline="0" dirty="0" err="1" smtClean="0"/>
                        <a:t>mô</a:t>
                      </a:r>
                      <a:r>
                        <a:rPr lang="en-US" sz="1800" baseline="0" dirty="0" smtClean="0"/>
                        <a:t> </a:t>
                      </a:r>
                      <a:r>
                        <a:rPr lang="en-US" sz="1800" baseline="0" dirty="0" err="1" smtClean="0"/>
                        <a:t>tả</a:t>
                      </a:r>
                      <a:r>
                        <a:rPr lang="en-US" sz="1800" baseline="0" dirty="0" smtClean="0"/>
                        <a:t> </a:t>
                      </a:r>
                      <a:r>
                        <a:rPr lang="en-US" sz="1800" baseline="0" dirty="0" err="1" smtClean="0"/>
                        <a:t>bảng</a:t>
                      </a:r>
                      <a:endParaRPr lang="en-US" sz="1800" dirty="0"/>
                    </a:p>
                  </a:txBody>
                  <a:tcPr marT="45733" marB="45733"/>
                </a:tc>
                <a:extLst>
                  <a:ext uri="{0D108BD9-81ED-4DB2-BD59-A6C34878D82A}">
                    <a16:rowId xmlns:a16="http://schemas.microsoft.com/office/drawing/2014/main" val="10002"/>
                  </a:ext>
                </a:extLst>
              </a:tr>
              <a:tr h="370946">
                <a:tc>
                  <a:txBody>
                    <a:bodyPr/>
                    <a:lstStyle/>
                    <a:p>
                      <a:r>
                        <a:rPr lang="en-US" sz="1800" dirty="0" smtClean="0"/>
                        <a:t>&lt;</a:t>
                      </a:r>
                      <a:r>
                        <a:rPr lang="en-US" sz="1800" dirty="0" err="1" smtClean="0"/>
                        <a:t>tr</a:t>
                      </a:r>
                      <a:r>
                        <a:rPr lang="en-US" sz="1800" dirty="0" smtClean="0"/>
                        <a:t>&gt;</a:t>
                      </a:r>
                      <a:endParaRPr lang="en-US" sz="1800" dirty="0"/>
                    </a:p>
                  </a:txBody>
                  <a:tcPr marT="45733" marB="45733"/>
                </a:tc>
                <a:tc>
                  <a:txBody>
                    <a:bodyPr/>
                    <a:lstStyle/>
                    <a:p>
                      <a:r>
                        <a:rPr lang="en-US" sz="1800" dirty="0" err="1" smtClean="0"/>
                        <a:t>Tạo</a:t>
                      </a:r>
                      <a:r>
                        <a:rPr lang="en-US" sz="1800" baseline="0" dirty="0" smtClean="0"/>
                        <a:t> </a:t>
                      </a:r>
                      <a:r>
                        <a:rPr lang="en-US" sz="1800" baseline="0" dirty="0" err="1" smtClean="0"/>
                        <a:t>dòng</a:t>
                      </a:r>
                      <a:endParaRPr lang="en-US" sz="1800" dirty="0"/>
                    </a:p>
                  </a:txBody>
                  <a:tcPr marT="45733" marB="45733"/>
                </a:tc>
                <a:extLst>
                  <a:ext uri="{0D108BD9-81ED-4DB2-BD59-A6C34878D82A}">
                    <a16:rowId xmlns:a16="http://schemas.microsoft.com/office/drawing/2014/main" val="10003"/>
                  </a:ext>
                </a:extLst>
              </a:tr>
              <a:tr h="370946">
                <a:tc>
                  <a:txBody>
                    <a:bodyPr/>
                    <a:lstStyle/>
                    <a:p>
                      <a:r>
                        <a:rPr lang="en-US" sz="1800" dirty="0" smtClean="0"/>
                        <a:t>&lt;</a:t>
                      </a:r>
                      <a:r>
                        <a:rPr lang="en-US" sz="1800" dirty="0" err="1" smtClean="0"/>
                        <a:t>th</a:t>
                      </a:r>
                      <a:r>
                        <a:rPr lang="en-US" sz="1800" dirty="0" smtClean="0"/>
                        <a:t>&gt;</a:t>
                      </a:r>
                      <a:endParaRPr lang="en-US" sz="1800" dirty="0"/>
                    </a:p>
                  </a:txBody>
                  <a:tcPr marT="45733" marB="45733"/>
                </a:tc>
                <a:tc>
                  <a:txBody>
                    <a:bodyPr/>
                    <a:lstStyle/>
                    <a:p>
                      <a:r>
                        <a:rPr lang="en-US" sz="1800" dirty="0" err="1" smtClean="0"/>
                        <a:t>Tạo</a:t>
                      </a:r>
                      <a:r>
                        <a:rPr lang="en-US" sz="1800" baseline="0" dirty="0" smtClean="0"/>
                        <a:t> </a:t>
                      </a:r>
                      <a:r>
                        <a:rPr lang="en-US" sz="1800" baseline="0" dirty="0" err="1" smtClean="0"/>
                        <a:t>tiêu</a:t>
                      </a:r>
                      <a:r>
                        <a:rPr lang="en-US" sz="1800" baseline="0" dirty="0" smtClean="0"/>
                        <a:t> </a:t>
                      </a:r>
                      <a:r>
                        <a:rPr lang="en-US" sz="1800" baseline="0" dirty="0" err="1" smtClean="0"/>
                        <a:t>đề</a:t>
                      </a:r>
                      <a:r>
                        <a:rPr lang="en-US" sz="1800" baseline="0" dirty="0" smtClean="0"/>
                        <a:t> </a:t>
                      </a:r>
                      <a:r>
                        <a:rPr lang="en-US" sz="1800" baseline="0" dirty="0" err="1" smtClean="0"/>
                        <a:t>cột</a:t>
                      </a:r>
                      <a:endParaRPr lang="en-US" sz="1800" dirty="0"/>
                    </a:p>
                  </a:txBody>
                  <a:tcPr marT="45733" marB="45733"/>
                </a:tc>
                <a:extLst>
                  <a:ext uri="{0D108BD9-81ED-4DB2-BD59-A6C34878D82A}">
                    <a16:rowId xmlns:a16="http://schemas.microsoft.com/office/drawing/2014/main" val="10004"/>
                  </a:ext>
                </a:extLst>
              </a:tr>
              <a:tr h="370946">
                <a:tc>
                  <a:txBody>
                    <a:bodyPr/>
                    <a:lstStyle/>
                    <a:p>
                      <a:r>
                        <a:rPr lang="en-US" sz="1800" dirty="0" smtClean="0"/>
                        <a:t>&lt;td&gt;</a:t>
                      </a:r>
                      <a:endParaRPr lang="en-US" sz="1800" dirty="0"/>
                    </a:p>
                  </a:txBody>
                  <a:tcPr marT="45733" marB="45733"/>
                </a:tc>
                <a:tc>
                  <a:txBody>
                    <a:bodyPr/>
                    <a:lstStyle/>
                    <a:p>
                      <a:r>
                        <a:rPr lang="en-US" sz="1800" dirty="0" err="1" smtClean="0"/>
                        <a:t>Tạo</a:t>
                      </a:r>
                      <a:r>
                        <a:rPr lang="en-US" sz="1800" baseline="0" dirty="0" smtClean="0"/>
                        <a:t> </a:t>
                      </a:r>
                      <a:r>
                        <a:rPr lang="en-US" sz="1800" baseline="0" dirty="0" err="1" smtClean="0"/>
                        <a:t>cột</a:t>
                      </a:r>
                      <a:endParaRPr lang="en-US" sz="1800" dirty="0"/>
                    </a:p>
                  </a:txBody>
                  <a:tcPr marT="45733" marB="45733"/>
                </a:tc>
                <a:extLst>
                  <a:ext uri="{0D108BD9-81ED-4DB2-BD59-A6C34878D82A}">
                    <a16:rowId xmlns:a16="http://schemas.microsoft.com/office/drawing/2014/main" val="10005"/>
                  </a:ext>
                </a:extLst>
              </a:tr>
            </a:tbl>
          </a:graphicData>
        </a:graphic>
      </p:graphicFrame>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733800"/>
            <a:ext cx="3635375" cy="125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1141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lnSpc>
                <a:spcPts val="3360"/>
              </a:lnSpc>
              <a:buFont typeface="Arial" panose="020B0604020202020204" pitchFamily="34" charset="0"/>
              <a:buChar char="•"/>
            </a:pPr>
            <a:r>
              <a:rPr lang="vi-VN" altLang="en-US" sz="2400">
                <a:latin typeface="+mj-lt"/>
              </a:rPr>
              <a:t>Mạng Internet xuất phát từ mạng ARPANET của Mỹ (1969) – mạng giữa các trường ĐH</a:t>
            </a:r>
            <a:r>
              <a:rPr lang="en-US" altLang="en-US" sz="2400">
                <a:latin typeface="+mj-lt"/>
              </a:rPr>
              <a:t>.</a:t>
            </a:r>
            <a:endParaRPr lang="vi-VN" altLang="en-US" sz="2400">
              <a:latin typeface="+mj-lt"/>
            </a:endParaRPr>
          </a:p>
          <a:p>
            <a:pPr eaLnBrk="1" hangingPunct="1">
              <a:lnSpc>
                <a:spcPts val="3360"/>
              </a:lnSpc>
              <a:buFont typeface="Arial" panose="020B0604020202020204" pitchFamily="34" charset="0"/>
              <a:buChar char="•"/>
            </a:pPr>
            <a:r>
              <a:rPr lang="vi-VN" altLang="en-US" sz="2400">
                <a:latin typeface="+mj-lt"/>
              </a:rPr>
              <a:t>1989 - Tim </a:t>
            </a:r>
            <a:r>
              <a:rPr lang="en-US" altLang="en-US" sz="2400">
                <a:latin typeface="+mj-lt"/>
              </a:rPr>
              <a:t>Berners-Lee</a:t>
            </a:r>
            <a:r>
              <a:rPr lang="vi-VN" altLang="en-US" sz="2400">
                <a:latin typeface="+mj-lt"/>
              </a:rPr>
              <a:t> phát minh ra giao thức World Wide Web, sau đó tạo ra ngôn ngữ Hypertext Markup Language - HTML</a:t>
            </a:r>
          </a:p>
          <a:p>
            <a:pPr eaLnBrk="1" hangingPunct="1">
              <a:lnSpc>
                <a:spcPts val="3360"/>
              </a:lnSpc>
              <a:buFont typeface="Arial" panose="020B0604020202020204" pitchFamily="34" charset="0"/>
              <a:buChar char="•"/>
            </a:pPr>
            <a:r>
              <a:rPr lang="en-US" altLang="en-US" sz="2400">
                <a:latin typeface="+mj-lt"/>
              </a:rPr>
              <a:t>199</a:t>
            </a:r>
            <a:r>
              <a:rPr lang="vi-VN" altLang="en-US" sz="2400">
                <a:latin typeface="+mj-lt"/>
              </a:rPr>
              <a:t>0</a:t>
            </a:r>
            <a:r>
              <a:rPr lang="en-US" altLang="en-US" sz="2400">
                <a:latin typeface="+mj-lt"/>
              </a:rPr>
              <a:t> – </a:t>
            </a:r>
            <a:r>
              <a:rPr lang="vi-VN" altLang="en-US" sz="2400">
                <a:latin typeface="+mj-lt"/>
              </a:rPr>
              <a:t>Tim viết trình duyệt (Web Browser) và </a:t>
            </a:r>
            <a:r>
              <a:rPr lang="en-US" altLang="en-US" sz="2400">
                <a:latin typeface="+mj-lt"/>
              </a:rPr>
              <a:t>Web server </a:t>
            </a:r>
            <a:r>
              <a:rPr lang="vi-VN" altLang="en-US" sz="2400">
                <a:latin typeface="+mj-lt"/>
              </a:rPr>
              <a:t>đầu tiên </a:t>
            </a:r>
            <a:r>
              <a:rPr lang="en-US" altLang="en-US" sz="2400">
                <a:latin typeface="+mj-lt"/>
              </a:rPr>
              <a:t>(info.cern.ch)</a:t>
            </a:r>
            <a:endParaRPr lang="vi-VN" altLang="en-US" sz="2400">
              <a:latin typeface="+mj-lt"/>
            </a:endParaRPr>
          </a:p>
          <a:p>
            <a:pPr eaLnBrk="1" hangingPunct="1">
              <a:lnSpc>
                <a:spcPts val="3360"/>
              </a:lnSpc>
              <a:buFont typeface="Arial" panose="020B0604020202020204" pitchFamily="34" charset="0"/>
              <a:buChar char="•"/>
            </a:pPr>
            <a:r>
              <a:rPr lang="vi-VN" altLang="en-US" sz="2400">
                <a:latin typeface="+mj-lt"/>
              </a:rPr>
              <a:t>Từ năm </a:t>
            </a:r>
            <a:r>
              <a:rPr lang="en-US" altLang="en-US" sz="2400">
                <a:latin typeface="+mj-lt"/>
              </a:rPr>
              <a:t>1993</a:t>
            </a:r>
            <a:r>
              <a:rPr lang="vi-VN" altLang="en-US" sz="2400">
                <a:latin typeface="+mj-lt"/>
              </a:rPr>
              <a:t> </a:t>
            </a:r>
            <a:r>
              <a:rPr lang="en-US" altLang="en-US" sz="2400">
                <a:latin typeface="+mj-lt"/>
              </a:rPr>
              <a:t>I</a:t>
            </a:r>
            <a:r>
              <a:rPr lang="vi-VN" altLang="en-US" sz="2400">
                <a:latin typeface="+mj-lt"/>
              </a:rPr>
              <a:t>nternet</a:t>
            </a:r>
            <a:r>
              <a:rPr lang="en-US" altLang="en-US" sz="2400">
                <a:latin typeface="+mj-lt"/>
              </a:rPr>
              <a:t> </a:t>
            </a:r>
            <a:r>
              <a:rPr lang="vi-VN" altLang="en-US" sz="2400">
                <a:latin typeface="+mj-lt"/>
              </a:rPr>
              <a:t>phát triển rất nhanh</a:t>
            </a:r>
            <a:endParaRPr lang="en-US" altLang="en-US" sz="2400">
              <a:latin typeface="+mj-lt"/>
            </a:endParaRPr>
          </a:p>
          <a:p>
            <a:pPr eaLnBrk="1" hangingPunct="1">
              <a:lnSpc>
                <a:spcPts val="3360"/>
              </a:lnSpc>
              <a:buFont typeface="Arial" panose="020B0604020202020204" pitchFamily="34" charset="0"/>
              <a:buChar char="•"/>
            </a:pPr>
            <a:r>
              <a:rPr lang="vi-VN" altLang="en-US" sz="2400">
                <a:latin typeface="+mj-lt"/>
                <a:cs typeface="Times New Roman" panose="02020603050405020304" pitchFamily="18" charset="0"/>
              </a:rPr>
              <a:t>1</a:t>
            </a:r>
            <a:r>
              <a:rPr lang="en-US" altLang="en-US" sz="2400">
                <a:latin typeface="+mj-lt"/>
                <a:cs typeface="Times New Roman" panose="02020603050405020304" pitchFamily="18" charset="0"/>
              </a:rPr>
              <a:t>.</a:t>
            </a:r>
            <a:r>
              <a:rPr lang="vi-VN" altLang="en-US" sz="2400">
                <a:latin typeface="+mj-lt"/>
                <a:cs typeface="Times New Roman" panose="02020603050405020304" pitchFamily="18" charset="0"/>
              </a:rPr>
              <a:t>12</a:t>
            </a:r>
            <a:r>
              <a:rPr lang="en-US" altLang="en-US" sz="2400">
                <a:latin typeface="+mj-lt"/>
                <a:cs typeface="Times New Roman" panose="02020603050405020304" pitchFamily="18" charset="0"/>
              </a:rPr>
              <a:t>.</a:t>
            </a:r>
            <a:r>
              <a:rPr lang="vi-VN" altLang="en-US" sz="2400">
                <a:latin typeface="+mj-lt"/>
                <a:cs typeface="Times New Roman" panose="02020603050405020304" pitchFamily="18" charset="0"/>
              </a:rPr>
              <a:t>1997 Internet chính thức được cung cấp dịch vụ tại V</a:t>
            </a:r>
            <a:r>
              <a:rPr lang="en-US" altLang="en-US" sz="2400">
                <a:latin typeface="+mj-lt"/>
                <a:cs typeface="Times New Roman" panose="02020603050405020304" pitchFamily="18" charset="0"/>
              </a:rPr>
              <a:t>iệt Nam</a:t>
            </a:r>
          </a:p>
          <a:p>
            <a:pPr eaLnBrk="1" hangingPunct="1">
              <a:lnSpc>
                <a:spcPts val="3360"/>
              </a:lnSpc>
              <a:buFont typeface="Arial" panose="020B0604020202020204" pitchFamily="34" charset="0"/>
              <a:buChar char="•"/>
            </a:pPr>
            <a:r>
              <a:rPr lang="en-US" altLang="en-US" sz="2400">
                <a:latin typeface="+mj-lt"/>
                <a:cs typeface="Times New Roman" panose="02020603050405020304" pitchFamily="18" charset="0"/>
              </a:rPr>
              <a:t>36/93 triệu người VN sd </a:t>
            </a:r>
            <a:r>
              <a:rPr lang="en-US" altLang="en-US" sz="2400" smtClean="0">
                <a:latin typeface="+mj-lt"/>
                <a:cs typeface="Times New Roman" panose="02020603050405020304" pitchFamily="18" charset="0"/>
              </a:rPr>
              <a:t>Internet ( </a:t>
            </a:r>
            <a:r>
              <a:rPr lang="en-US" altLang="en-US" sz="2400">
                <a:latin typeface="+mj-lt"/>
                <a:cs typeface="Times New Roman" panose="02020603050405020304" pitchFamily="18" charset="0"/>
              </a:rPr>
              <a:t>11/2014)</a:t>
            </a:r>
            <a:endParaRPr lang="vi-VN" altLang="en-US" sz="2400">
              <a:latin typeface="+mj-lt"/>
              <a:cs typeface="Times New Roman" panose="02020603050405020304" pitchFamily="18" charset="0"/>
            </a:endParaRPr>
          </a:p>
          <a:p>
            <a:pPr>
              <a:lnSpc>
                <a:spcPts val="3360"/>
              </a:lnSpc>
            </a:pPr>
            <a:endParaRPr lang="en-US"/>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a:t>
            </a:fld>
            <a:endParaRPr lang="en-US"/>
          </a:p>
        </p:txBody>
      </p:sp>
      <p:sp>
        <p:nvSpPr>
          <p:cNvPr id="4" name="Title 3"/>
          <p:cNvSpPr>
            <a:spLocks noGrp="1"/>
          </p:cNvSpPr>
          <p:nvPr>
            <p:ph type="title"/>
          </p:nvPr>
        </p:nvSpPr>
        <p:spPr/>
        <p:txBody>
          <a:bodyPr/>
          <a:lstStyle/>
          <a:p>
            <a:r>
              <a:rPr lang="en-US" smtClean="0"/>
              <a:t>1. Giới thiệu lịch sử</a:t>
            </a:r>
            <a:endParaRPr lang="en-US"/>
          </a:p>
        </p:txBody>
      </p:sp>
    </p:spTree>
    <p:extLst>
      <p:ext uri="{BB962C8B-B14F-4D97-AF65-F5344CB8AC3E}">
        <p14:creationId xmlns:p14="http://schemas.microsoft.com/office/powerpoint/2010/main" val="451191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70</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bảng</a:t>
            </a:r>
            <a:endParaRPr lang="vi-VN"/>
          </a:p>
        </p:txBody>
      </p:sp>
      <p:sp>
        <p:nvSpPr>
          <p:cNvPr id="5" name="Content Placeholder 1"/>
          <p:cNvSpPr txBox="1">
            <a:spLocks/>
          </p:cNvSpPr>
          <p:nvPr/>
        </p:nvSpPr>
        <p:spPr bwMode="auto">
          <a:xfrm>
            <a:off x="338138" y="1295399"/>
            <a:ext cx="4995862" cy="762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buFont typeface="Arial" pitchFamily="34" charset="0"/>
              <a:buChar char="•"/>
              <a:defRPr/>
            </a:pPr>
            <a:r>
              <a:rPr lang="en-US" altLang="en-US" smtClean="0"/>
              <a:t>Các thuộc tính thẻ &lt;table&gt;</a:t>
            </a:r>
          </a:p>
        </p:txBody>
      </p:sp>
      <p:graphicFrame>
        <p:nvGraphicFramePr>
          <p:cNvPr id="6" name="Table 5"/>
          <p:cNvGraphicFramePr>
            <a:graphicFrameLocks noGrp="1"/>
          </p:cNvGraphicFramePr>
          <p:nvPr/>
        </p:nvGraphicFramePr>
        <p:xfrm>
          <a:off x="990600" y="2133600"/>
          <a:ext cx="7543800" cy="3611566"/>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457190">
                <a:tc>
                  <a:txBody>
                    <a:bodyPr/>
                    <a:lstStyle/>
                    <a:p>
                      <a:pPr algn="ctr"/>
                      <a:r>
                        <a:rPr lang="en-US" sz="2400" dirty="0" err="1" smtClean="0"/>
                        <a:t>Thuộc</a:t>
                      </a:r>
                      <a:r>
                        <a:rPr lang="en-US" sz="2400" baseline="0" dirty="0" smtClean="0"/>
                        <a:t> </a:t>
                      </a:r>
                      <a:r>
                        <a:rPr lang="en-US" sz="2400" baseline="0" dirty="0" err="1" smtClean="0"/>
                        <a:t>tính</a:t>
                      </a:r>
                      <a:endParaRPr lang="en-US" sz="2400" dirty="0"/>
                    </a:p>
                  </a:txBody>
                  <a:tcPr marT="45715" marB="45715"/>
                </a:tc>
                <a:tc>
                  <a:txBody>
                    <a:bodyPr/>
                    <a:lstStyle/>
                    <a:p>
                      <a:pPr algn="ctr"/>
                      <a:r>
                        <a:rPr lang="en-US" sz="2400" dirty="0" smtClean="0"/>
                        <a:t>Ý</a:t>
                      </a:r>
                      <a:r>
                        <a:rPr lang="en-US" sz="2400" baseline="0" dirty="0" smtClean="0"/>
                        <a:t> </a:t>
                      </a:r>
                      <a:r>
                        <a:rPr lang="en-US" sz="2400" baseline="0" dirty="0" err="1" smtClean="0"/>
                        <a:t>nghĩa</a:t>
                      </a:r>
                      <a:endParaRPr lang="en-US" sz="2400" dirty="0"/>
                    </a:p>
                  </a:txBody>
                  <a:tcPr marT="45715" marB="45715"/>
                </a:tc>
                <a:extLst>
                  <a:ext uri="{0D108BD9-81ED-4DB2-BD59-A6C34878D82A}">
                    <a16:rowId xmlns:a16="http://schemas.microsoft.com/office/drawing/2014/main" val="10000"/>
                  </a:ext>
                </a:extLst>
              </a:tr>
              <a:tr h="419051">
                <a:tc>
                  <a:txBody>
                    <a:bodyPr/>
                    <a:lstStyle/>
                    <a:p>
                      <a:r>
                        <a:rPr lang="en-US" sz="1800" dirty="0" err="1" smtClean="0"/>
                        <a:t>Bgcolor</a:t>
                      </a:r>
                      <a:r>
                        <a:rPr lang="en-US" sz="1800" dirty="0" smtClean="0"/>
                        <a:t> = </a:t>
                      </a:r>
                      <a:r>
                        <a:rPr lang="en-US" sz="1800" dirty="0" smtClean="0">
                          <a:solidFill>
                            <a:srgbClr val="FF0000"/>
                          </a:solidFill>
                        </a:rPr>
                        <a:t>“color”</a:t>
                      </a:r>
                      <a:endParaRPr lang="en-US" sz="1800" dirty="0">
                        <a:solidFill>
                          <a:srgbClr val="FF0000"/>
                        </a:solidFill>
                      </a:endParaRPr>
                    </a:p>
                  </a:txBody>
                  <a:tcPr marT="45715" marB="45715"/>
                </a:tc>
                <a:tc>
                  <a:txBody>
                    <a:bodyPr/>
                    <a:lstStyle/>
                    <a:p>
                      <a:r>
                        <a:rPr lang="en-US" sz="1800" dirty="0" err="1" smtClean="0"/>
                        <a:t>Đặt</a:t>
                      </a:r>
                      <a:r>
                        <a:rPr lang="en-US" sz="1800" baseline="0" dirty="0" smtClean="0"/>
                        <a:t> </a:t>
                      </a:r>
                      <a:r>
                        <a:rPr lang="en-US" sz="1800" baseline="0" dirty="0" err="1" smtClean="0"/>
                        <a:t>màu</a:t>
                      </a:r>
                      <a:r>
                        <a:rPr lang="en-US" sz="1800" baseline="0" dirty="0" smtClean="0"/>
                        <a:t> </a:t>
                      </a:r>
                      <a:r>
                        <a:rPr lang="en-US" sz="1800" baseline="0" dirty="0" err="1" smtClean="0"/>
                        <a:t>nền</a:t>
                      </a:r>
                      <a:r>
                        <a:rPr lang="en-US" sz="1800" baseline="0" dirty="0" smtClean="0"/>
                        <a:t> </a:t>
                      </a:r>
                      <a:r>
                        <a:rPr lang="en-US" sz="1800" baseline="0" dirty="0" err="1" smtClean="0"/>
                        <a:t>cho</a:t>
                      </a:r>
                      <a:r>
                        <a:rPr lang="en-US" sz="1800" baseline="0" dirty="0" smtClean="0"/>
                        <a:t> </a:t>
                      </a:r>
                      <a:r>
                        <a:rPr lang="en-US" sz="1800" baseline="0" dirty="0" err="1" smtClean="0"/>
                        <a:t>bảng</a:t>
                      </a:r>
                      <a:endParaRPr lang="en-US" sz="1800" dirty="0"/>
                    </a:p>
                  </a:txBody>
                  <a:tcPr marT="45715" marB="45715"/>
                </a:tc>
                <a:extLst>
                  <a:ext uri="{0D108BD9-81ED-4DB2-BD59-A6C34878D82A}">
                    <a16:rowId xmlns:a16="http://schemas.microsoft.com/office/drawing/2014/main" val="10001"/>
                  </a:ext>
                </a:extLst>
              </a:tr>
              <a:tr h="419051">
                <a:tc>
                  <a:txBody>
                    <a:bodyPr/>
                    <a:lstStyle/>
                    <a:p>
                      <a:r>
                        <a:rPr lang="en-US" sz="1800" dirty="0" smtClean="0"/>
                        <a:t>Background =</a:t>
                      </a:r>
                      <a:r>
                        <a:rPr lang="en-US" sz="1800" dirty="0" smtClean="0">
                          <a:solidFill>
                            <a:srgbClr val="FF0000"/>
                          </a:solidFill>
                        </a:rPr>
                        <a:t>“URL”</a:t>
                      </a:r>
                      <a:endParaRPr lang="en-US" sz="1800" dirty="0">
                        <a:solidFill>
                          <a:srgbClr val="FF0000"/>
                        </a:solidFill>
                      </a:endParaRPr>
                    </a:p>
                  </a:txBody>
                  <a:tcPr marT="45715" marB="45715"/>
                </a:tc>
                <a:tc>
                  <a:txBody>
                    <a:bodyPr/>
                    <a:lstStyle/>
                    <a:p>
                      <a:r>
                        <a:rPr lang="en-US" sz="1800" dirty="0" err="1" smtClean="0"/>
                        <a:t>Đặt</a:t>
                      </a:r>
                      <a:r>
                        <a:rPr lang="en-US" sz="1800" baseline="0" dirty="0" smtClean="0"/>
                        <a:t> </a:t>
                      </a:r>
                      <a:r>
                        <a:rPr lang="en-US" sz="1800" baseline="0" dirty="0" err="1" smtClean="0"/>
                        <a:t>hình</a:t>
                      </a:r>
                      <a:r>
                        <a:rPr lang="en-US" sz="1800" baseline="0" dirty="0" smtClean="0"/>
                        <a:t> </a:t>
                      </a:r>
                      <a:r>
                        <a:rPr lang="en-US" sz="1800" baseline="0" dirty="0" err="1" smtClean="0"/>
                        <a:t>nền</a:t>
                      </a:r>
                      <a:endParaRPr lang="en-US" sz="1800" dirty="0"/>
                    </a:p>
                  </a:txBody>
                  <a:tcPr marT="45715" marB="45715"/>
                </a:tc>
                <a:extLst>
                  <a:ext uri="{0D108BD9-81ED-4DB2-BD59-A6C34878D82A}">
                    <a16:rowId xmlns:a16="http://schemas.microsoft.com/office/drawing/2014/main" val="10002"/>
                  </a:ext>
                </a:extLst>
              </a:tr>
              <a:tr h="419051">
                <a:tc>
                  <a:txBody>
                    <a:bodyPr/>
                    <a:lstStyle/>
                    <a:p>
                      <a:r>
                        <a:rPr lang="en-US" sz="1800" dirty="0" smtClean="0"/>
                        <a:t>Border=</a:t>
                      </a:r>
                      <a:r>
                        <a:rPr lang="en-US" sz="1800" dirty="0" smtClean="0">
                          <a:solidFill>
                            <a:srgbClr val="FF0000"/>
                          </a:solidFill>
                        </a:rPr>
                        <a:t>“n”</a:t>
                      </a:r>
                      <a:endParaRPr lang="en-US" sz="1800" dirty="0">
                        <a:solidFill>
                          <a:srgbClr val="FF0000"/>
                        </a:solidFill>
                      </a:endParaRPr>
                    </a:p>
                  </a:txBody>
                  <a:tcPr marT="45715" marB="45715"/>
                </a:tc>
                <a:tc>
                  <a:txBody>
                    <a:bodyPr/>
                    <a:lstStyle/>
                    <a:p>
                      <a:r>
                        <a:rPr lang="en-US" sz="1800" dirty="0" err="1" smtClean="0"/>
                        <a:t>Độ</a:t>
                      </a:r>
                      <a:r>
                        <a:rPr lang="en-US" sz="1800" baseline="0" dirty="0" smtClean="0"/>
                        <a:t> </a:t>
                      </a:r>
                      <a:r>
                        <a:rPr lang="en-US" sz="1800" baseline="0" dirty="0" err="1" smtClean="0"/>
                        <a:t>dày</a:t>
                      </a:r>
                      <a:r>
                        <a:rPr lang="en-US" sz="1800" baseline="0" dirty="0" smtClean="0"/>
                        <a:t> </a:t>
                      </a:r>
                      <a:r>
                        <a:rPr lang="en-US" sz="1800" baseline="0" dirty="0" err="1" smtClean="0"/>
                        <a:t>đường</a:t>
                      </a:r>
                      <a:r>
                        <a:rPr lang="en-US" sz="1800" baseline="0" dirty="0" smtClean="0"/>
                        <a:t> </a:t>
                      </a:r>
                      <a:r>
                        <a:rPr lang="en-US" sz="1800" baseline="0" dirty="0" err="1" smtClean="0"/>
                        <a:t>viền</a:t>
                      </a:r>
                      <a:endParaRPr lang="en-US" sz="1800" dirty="0"/>
                    </a:p>
                  </a:txBody>
                  <a:tcPr marT="45715" marB="45715"/>
                </a:tc>
                <a:extLst>
                  <a:ext uri="{0D108BD9-81ED-4DB2-BD59-A6C34878D82A}">
                    <a16:rowId xmlns:a16="http://schemas.microsoft.com/office/drawing/2014/main" val="10003"/>
                  </a:ext>
                </a:extLst>
              </a:tr>
              <a:tr h="419051">
                <a:tc>
                  <a:txBody>
                    <a:bodyPr/>
                    <a:lstStyle/>
                    <a:p>
                      <a:r>
                        <a:rPr lang="en-US" sz="1800" dirty="0" err="1" smtClean="0"/>
                        <a:t>Bordercolor</a:t>
                      </a:r>
                      <a:r>
                        <a:rPr lang="en-US" sz="1800" dirty="0" smtClean="0"/>
                        <a:t>=</a:t>
                      </a:r>
                      <a:r>
                        <a:rPr lang="en-US" sz="1800" dirty="0" smtClean="0">
                          <a:solidFill>
                            <a:srgbClr val="FF0000"/>
                          </a:solidFill>
                        </a:rPr>
                        <a:t>“color”</a:t>
                      </a:r>
                      <a:endParaRPr lang="en-US" sz="1800" dirty="0">
                        <a:solidFill>
                          <a:srgbClr val="FF0000"/>
                        </a:solidFill>
                      </a:endParaRPr>
                    </a:p>
                  </a:txBody>
                  <a:tcPr marT="45715" marB="45715"/>
                </a:tc>
                <a:tc>
                  <a:txBody>
                    <a:bodyPr/>
                    <a:lstStyle/>
                    <a:p>
                      <a:r>
                        <a:rPr lang="en-US" sz="1800" dirty="0" err="1" smtClean="0"/>
                        <a:t>Màu</a:t>
                      </a:r>
                      <a:r>
                        <a:rPr lang="en-US" sz="1800" baseline="0" dirty="0" smtClean="0"/>
                        <a:t> </a:t>
                      </a:r>
                      <a:r>
                        <a:rPr lang="en-US" sz="1800" baseline="0" dirty="0" err="1" smtClean="0"/>
                        <a:t>đường</a:t>
                      </a:r>
                      <a:r>
                        <a:rPr lang="en-US" sz="1800" baseline="0" dirty="0" smtClean="0"/>
                        <a:t> </a:t>
                      </a:r>
                      <a:r>
                        <a:rPr lang="en-US" sz="1800" baseline="0" dirty="0" err="1" smtClean="0"/>
                        <a:t>viền</a:t>
                      </a:r>
                      <a:endParaRPr lang="en-US" sz="1800" dirty="0"/>
                    </a:p>
                  </a:txBody>
                  <a:tcPr marT="45715" marB="45715"/>
                </a:tc>
                <a:extLst>
                  <a:ext uri="{0D108BD9-81ED-4DB2-BD59-A6C34878D82A}">
                    <a16:rowId xmlns:a16="http://schemas.microsoft.com/office/drawing/2014/main" val="10004"/>
                  </a:ext>
                </a:extLst>
              </a:tr>
              <a:tr h="640069">
                <a:tc>
                  <a:txBody>
                    <a:bodyPr/>
                    <a:lstStyle/>
                    <a:p>
                      <a:r>
                        <a:rPr lang="en-US" sz="1800" dirty="0" err="1" smtClean="0"/>
                        <a:t>Cellpadding</a:t>
                      </a:r>
                      <a:r>
                        <a:rPr lang="en-US" sz="1800" dirty="0" smtClean="0"/>
                        <a:t> =</a:t>
                      </a:r>
                      <a:r>
                        <a:rPr lang="en-US" sz="1800" dirty="0" smtClean="0">
                          <a:solidFill>
                            <a:srgbClr val="FF0000"/>
                          </a:solidFill>
                        </a:rPr>
                        <a:t>“n”</a:t>
                      </a:r>
                      <a:endParaRPr lang="en-US" sz="1800" dirty="0">
                        <a:solidFill>
                          <a:srgbClr val="FF0000"/>
                        </a:solidFill>
                      </a:endParaRPr>
                    </a:p>
                  </a:txBody>
                  <a:tcPr marT="45715" marB="45715"/>
                </a:tc>
                <a:tc>
                  <a:txBody>
                    <a:bodyPr/>
                    <a:lstStyle/>
                    <a:p>
                      <a:r>
                        <a:rPr lang="en-US" sz="1800" dirty="0" err="1" smtClean="0"/>
                        <a:t>Khoảng</a:t>
                      </a:r>
                      <a:r>
                        <a:rPr lang="en-US" sz="1800" baseline="0" dirty="0" smtClean="0"/>
                        <a:t> </a:t>
                      </a:r>
                      <a:r>
                        <a:rPr lang="en-US" sz="1800" baseline="0" dirty="0" err="1" smtClean="0"/>
                        <a:t>cách</a:t>
                      </a:r>
                      <a:r>
                        <a:rPr lang="en-US" sz="1800" baseline="0" dirty="0" smtClean="0"/>
                        <a:t> </a:t>
                      </a:r>
                      <a:r>
                        <a:rPr lang="en-US" sz="1800" baseline="0" dirty="0" err="1" smtClean="0"/>
                        <a:t>giữa</a:t>
                      </a:r>
                      <a:r>
                        <a:rPr lang="en-US" sz="1800" baseline="0" dirty="0" smtClean="0"/>
                        <a:t> </a:t>
                      </a:r>
                      <a:r>
                        <a:rPr lang="en-US" sz="1800" baseline="0" dirty="0" err="1" smtClean="0"/>
                        <a:t>nội</a:t>
                      </a:r>
                      <a:r>
                        <a:rPr lang="en-US" sz="1800" baseline="0" dirty="0" smtClean="0"/>
                        <a:t> dung </a:t>
                      </a:r>
                      <a:r>
                        <a:rPr lang="en-US" sz="1800" baseline="0" dirty="0" err="1" smtClean="0"/>
                        <a:t>và</a:t>
                      </a:r>
                      <a:r>
                        <a:rPr lang="en-US" sz="1800" baseline="0" dirty="0" smtClean="0"/>
                        <a:t> </a:t>
                      </a:r>
                      <a:r>
                        <a:rPr lang="en-US" sz="1800" baseline="0" dirty="0" err="1" smtClean="0"/>
                        <a:t>đường</a:t>
                      </a:r>
                      <a:r>
                        <a:rPr lang="en-US" sz="1800" baseline="0" dirty="0" smtClean="0"/>
                        <a:t> </a:t>
                      </a:r>
                      <a:r>
                        <a:rPr lang="en-US" sz="1800" baseline="0" dirty="0" err="1" smtClean="0"/>
                        <a:t>viền</a:t>
                      </a:r>
                      <a:endParaRPr lang="en-US" sz="1800" dirty="0"/>
                    </a:p>
                  </a:txBody>
                  <a:tcPr marT="45715" marB="45715"/>
                </a:tc>
                <a:extLst>
                  <a:ext uri="{0D108BD9-81ED-4DB2-BD59-A6C34878D82A}">
                    <a16:rowId xmlns:a16="http://schemas.microsoft.com/office/drawing/2014/main" val="10005"/>
                  </a:ext>
                </a:extLst>
              </a:tr>
              <a:tr h="419051">
                <a:tc>
                  <a:txBody>
                    <a:bodyPr/>
                    <a:lstStyle/>
                    <a:p>
                      <a:r>
                        <a:rPr lang="en-US" sz="1800" dirty="0" err="1" smtClean="0"/>
                        <a:t>Cellspacing</a:t>
                      </a:r>
                      <a:r>
                        <a:rPr lang="en-US" sz="1800" dirty="0" smtClean="0"/>
                        <a:t>=</a:t>
                      </a:r>
                      <a:r>
                        <a:rPr lang="en-US" sz="1800" dirty="0" smtClean="0">
                          <a:solidFill>
                            <a:srgbClr val="FF0000"/>
                          </a:solidFill>
                        </a:rPr>
                        <a:t>“n”</a:t>
                      </a:r>
                      <a:endParaRPr lang="en-US" sz="1800" dirty="0">
                        <a:solidFill>
                          <a:srgbClr val="FF0000"/>
                        </a:solidFill>
                      </a:endParaRPr>
                    </a:p>
                  </a:txBody>
                  <a:tcPr marT="45715" marB="45715"/>
                </a:tc>
                <a:tc>
                  <a:txBody>
                    <a:bodyPr/>
                    <a:lstStyle/>
                    <a:p>
                      <a:r>
                        <a:rPr lang="en-US" sz="1800" dirty="0" err="1" smtClean="0"/>
                        <a:t>Khoảng</a:t>
                      </a:r>
                      <a:r>
                        <a:rPr lang="en-US" sz="1800" baseline="0" dirty="0" smtClean="0"/>
                        <a:t> </a:t>
                      </a:r>
                      <a:r>
                        <a:rPr lang="en-US" sz="1800" baseline="0" dirty="0" err="1" smtClean="0"/>
                        <a:t>cách</a:t>
                      </a:r>
                      <a:r>
                        <a:rPr lang="en-US" sz="1800" baseline="0" dirty="0" smtClean="0"/>
                        <a:t> </a:t>
                      </a:r>
                      <a:r>
                        <a:rPr lang="en-US" sz="1800" baseline="0" dirty="0" err="1" smtClean="0"/>
                        <a:t>giữa</a:t>
                      </a:r>
                      <a:r>
                        <a:rPr lang="en-US" sz="1800" baseline="0" dirty="0" smtClean="0"/>
                        <a:t> </a:t>
                      </a:r>
                      <a:r>
                        <a:rPr lang="en-US" sz="1800" baseline="0" dirty="0" err="1" smtClean="0"/>
                        <a:t>các</a:t>
                      </a:r>
                      <a:r>
                        <a:rPr lang="en-US" sz="1800" baseline="0" dirty="0" smtClean="0"/>
                        <a:t> ô</a:t>
                      </a:r>
                      <a:endParaRPr lang="en-US" sz="1800" dirty="0"/>
                    </a:p>
                  </a:txBody>
                  <a:tcPr marT="45715" marB="45715"/>
                </a:tc>
                <a:extLst>
                  <a:ext uri="{0D108BD9-81ED-4DB2-BD59-A6C34878D82A}">
                    <a16:rowId xmlns:a16="http://schemas.microsoft.com/office/drawing/2014/main" val="10006"/>
                  </a:ext>
                </a:extLst>
              </a:tr>
              <a:tr h="419051">
                <a:tc>
                  <a:txBody>
                    <a:bodyPr/>
                    <a:lstStyle/>
                    <a:p>
                      <a:r>
                        <a:rPr lang="en-US" sz="1800" dirty="0" smtClean="0"/>
                        <a:t>Width=</a:t>
                      </a:r>
                      <a:r>
                        <a:rPr lang="en-US" sz="1800" dirty="0" smtClean="0">
                          <a:solidFill>
                            <a:srgbClr val="FF0000"/>
                          </a:solidFill>
                        </a:rPr>
                        <a:t>“n”</a:t>
                      </a:r>
                      <a:r>
                        <a:rPr lang="en-US" sz="1800" dirty="0" smtClean="0"/>
                        <a:t> Height=</a:t>
                      </a:r>
                      <a:r>
                        <a:rPr lang="en-US" sz="1800" dirty="0" smtClean="0">
                          <a:solidFill>
                            <a:srgbClr val="FF0000"/>
                          </a:solidFill>
                        </a:rPr>
                        <a:t>“n”</a:t>
                      </a:r>
                      <a:endParaRPr lang="en-US" sz="1800" dirty="0">
                        <a:solidFill>
                          <a:srgbClr val="FF0000"/>
                        </a:solidFill>
                      </a:endParaRPr>
                    </a:p>
                  </a:txBody>
                  <a:tcPr marT="45715" marB="45715"/>
                </a:tc>
                <a:tc>
                  <a:txBody>
                    <a:bodyPr/>
                    <a:lstStyle/>
                    <a:p>
                      <a:r>
                        <a:rPr lang="en-US" sz="1800" dirty="0" err="1" smtClean="0"/>
                        <a:t>Kích</a:t>
                      </a:r>
                      <a:r>
                        <a:rPr lang="en-US" sz="1800" baseline="0" dirty="0" smtClean="0"/>
                        <a:t> </a:t>
                      </a:r>
                      <a:r>
                        <a:rPr lang="en-US" sz="1800" baseline="0" dirty="0" err="1" smtClean="0"/>
                        <a:t>thước</a:t>
                      </a:r>
                      <a:r>
                        <a:rPr lang="en-US" sz="1800" baseline="0" dirty="0" smtClean="0"/>
                        <a:t> </a:t>
                      </a:r>
                      <a:r>
                        <a:rPr lang="en-US" sz="1800" baseline="0" dirty="0" err="1" smtClean="0"/>
                        <a:t>bảng</a:t>
                      </a:r>
                      <a:endParaRPr lang="en-US" sz="1800" dirty="0"/>
                    </a:p>
                  </a:txBody>
                  <a:tcPr marT="45715" marB="4571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864648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71</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bảng</a:t>
            </a:r>
            <a:endParaRPr lang="vi-VN"/>
          </a:p>
        </p:txBody>
      </p:sp>
      <p:sp>
        <p:nvSpPr>
          <p:cNvPr id="5" name="Content Placeholder 1"/>
          <p:cNvSpPr txBox="1">
            <a:spLocks/>
          </p:cNvSpPr>
          <p:nvPr/>
        </p:nvSpPr>
        <p:spPr bwMode="auto">
          <a:xfrm>
            <a:off x="338138" y="1295399"/>
            <a:ext cx="4995862" cy="762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buFont typeface="Arial" pitchFamily="34" charset="0"/>
              <a:buChar char="•"/>
              <a:defRPr/>
            </a:pPr>
            <a:r>
              <a:rPr lang="en-US" altLang="en-US" smtClean="0"/>
              <a:t>Các thuộc tính thẻ &lt;tr&gt;</a:t>
            </a:r>
          </a:p>
        </p:txBody>
      </p:sp>
      <p:graphicFrame>
        <p:nvGraphicFramePr>
          <p:cNvPr id="7" name="Table 6"/>
          <p:cNvGraphicFramePr>
            <a:graphicFrameLocks noGrp="1"/>
          </p:cNvGraphicFramePr>
          <p:nvPr/>
        </p:nvGraphicFramePr>
        <p:xfrm>
          <a:off x="990600" y="2133600"/>
          <a:ext cx="7543800" cy="2574949"/>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457142">
                <a:tc>
                  <a:txBody>
                    <a:bodyPr/>
                    <a:lstStyle/>
                    <a:p>
                      <a:pPr algn="ctr"/>
                      <a:r>
                        <a:rPr lang="en-US" sz="2400" dirty="0" err="1" smtClean="0"/>
                        <a:t>Thuộc</a:t>
                      </a:r>
                      <a:r>
                        <a:rPr lang="en-US" sz="2400" baseline="0" dirty="0" smtClean="0"/>
                        <a:t> </a:t>
                      </a:r>
                      <a:r>
                        <a:rPr lang="en-US" sz="2400" baseline="0" dirty="0" err="1" smtClean="0"/>
                        <a:t>tính</a:t>
                      </a:r>
                      <a:endParaRPr lang="en-US" sz="2400" dirty="0"/>
                    </a:p>
                  </a:txBody>
                  <a:tcPr marT="45696" marB="45696"/>
                </a:tc>
                <a:tc>
                  <a:txBody>
                    <a:bodyPr/>
                    <a:lstStyle/>
                    <a:p>
                      <a:pPr algn="ctr"/>
                      <a:r>
                        <a:rPr lang="en-US" sz="2400" dirty="0" smtClean="0"/>
                        <a:t>Ý</a:t>
                      </a:r>
                      <a:r>
                        <a:rPr lang="en-US" sz="2400" baseline="0" dirty="0" smtClean="0"/>
                        <a:t> </a:t>
                      </a:r>
                      <a:r>
                        <a:rPr lang="en-US" sz="2400" baseline="0" dirty="0" err="1" smtClean="0"/>
                        <a:t>nghĩa</a:t>
                      </a:r>
                      <a:endParaRPr lang="en-US" sz="2400" dirty="0"/>
                    </a:p>
                  </a:txBody>
                  <a:tcPr marT="45696" marB="45696"/>
                </a:tc>
                <a:extLst>
                  <a:ext uri="{0D108BD9-81ED-4DB2-BD59-A6C34878D82A}">
                    <a16:rowId xmlns:a16="http://schemas.microsoft.com/office/drawing/2014/main" val="10000"/>
                  </a:ext>
                </a:extLst>
              </a:tr>
              <a:tr h="418874">
                <a:tc>
                  <a:txBody>
                    <a:bodyPr/>
                    <a:lstStyle/>
                    <a:p>
                      <a:r>
                        <a:rPr lang="en-US" sz="1800" dirty="0" err="1" smtClean="0"/>
                        <a:t>Bgcolor</a:t>
                      </a:r>
                      <a:r>
                        <a:rPr lang="en-US" sz="1800" dirty="0" smtClean="0"/>
                        <a:t> = </a:t>
                      </a:r>
                      <a:r>
                        <a:rPr lang="en-US" sz="1800" dirty="0" smtClean="0">
                          <a:solidFill>
                            <a:srgbClr val="FF0000"/>
                          </a:solidFill>
                        </a:rPr>
                        <a:t>“color”</a:t>
                      </a:r>
                      <a:endParaRPr lang="en-US" sz="1800" dirty="0">
                        <a:solidFill>
                          <a:srgbClr val="FF0000"/>
                        </a:solidFill>
                      </a:endParaRPr>
                    </a:p>
                  </a:txBody>
                  <a:tcPr marT="45696" marB="45696"/>
                </a:tc>
                <a:tc>
                  <a:txBody>
                    <a:bodyPr/>
                    <a:lstStyle/>
                    <a:p>
                      <a:r>
                        <a:rPr lang="en-US" sz="1800" dirty="0" err="1" smtClean="0"/>
                        <a:t>Đặt</a:t>
                      </a:r>
                      <a:r>
                        <a:rPr lang="en-US" sz="1800" baseline="0" dirty="0" smtClean="0"/>
                        <a:t> </a:t>
                      </a:r>
                      <a:r>
                        <a:rPr lang="en-US" sz="1800" baseline="0" dirty="0" err="1" smtClean="0"/>
                        <a:t>màu</a:t>
                      </a:r>
                      <a:r>
                        <a:rPr lang="en-US" sz="1800" baseline="0" dirty="0" smtClean="0"/>
                        <a:t> </a:t>
                      </a:r>
                      <a:r>
                        <a:rPr lang="en-US" sz="1800" baseline="0" dirty="0" err="1" smtClean="0"/>
                        <a:t>nền</a:t>
                      </a:r>
                      <a:r>
                        <a:rPr lang="en-US" sz="1800" baseline="0" dirty="0" smtClean="0"/>
                        <a:t> </a:t>
                      </a:r>
                      <a:r>
                        <a:rPr lang="en-US" sz="1800" baseline="0" dirty="0" err="1" smtClean="0"/>
                        <a:t>cho</a:t>
                      </a:r>
                      <a:r>
                        <a:rPr lang="en-US" sz="1800" baseline="0" dirty="0" smtClean="0"/>
                        <a:t> </a:t>
                      </a:r>
                      <a:r>
                        <a:rPr lang="en-US" sz="1800" baseline="0" dirty="0" err="1" smtClean="0"/>
                        <a:t>dòng</a:t>
                      </a:r>
                      <a:r>
                        <a:rPr lang="en-US" sz="1800" baseline="0" dirty="0" smtClean="0"/>
                        <a:t> ( </a:t>
                      </a:r>
                      <a:r>
                        <a:rPr lang="en-US" sz="1800" baseline="0" dirty="0" err="1" smtClean="0"/>
                        <a:t>hàng</a:t>
                      </a:r>
                      <a:r>
                        <a:rPr lang="en-US" sz="1800" baseline="0" dirty="0" smtClean="0"/>
                        <a:t>)</a:t>
                      </a:r>
                      <a:endParaRPr lang="en-US" sz="1800" dirty="0"/>
                    </a:p>
                  </a:txBody>
                  <a:tcPr marT="45696" marB="45696"/>
                </a:tc>
                <a:extLst>
                  <a:ext uri="{0D108BD9-81ED-4DB2-BD59-A6C34878D82A}">
                    <a16:rowId xmlns:a16="http://schemas.microsoft.com/office/drawing/2014/main" val="10001"/>
                  </a:ext>
                </a:extLst>
              </a:tr>
              <a:tr h="418874">
                <a:tc>
                  <a:txBody>
                    <a:bodyPr/>
                    <a:lstStyle/>
                    <a:p>
                      <a:r>
                        <a:rPr lang="en-US" sz="1800" dirty="0" err="1" smtClean="0"/>
                        <a:t>Bordercolor</a:t>
                      </a:r>
                      <a:r>
                        <a:rPr lang="en-US" sz="1800" dirty="0" smtClean="0"/>
                        <a:t>=</a:t>
                      </a:r>
                      <a:r>
                        <a:rPr lang="en-US" sz="1800" dirty="0" smtClean="0">
                          <a:solidFill>
                            <a:srgbClr val="FF0000"/>
                          </a:solidFill>
                        </a:rPr>
                        <a:t>“color”</a:t>
                      </a:r>
                      <a:endParaRPr lang="en-US" sz="1800" dirty="0">
                        <a:solidFill>
                          <a:srgbClr val="FF0000"/>
                        </a:solidFill>
                      </a:endParaRPr>
                    </a:p>
                  </a:txBody>
                  <a:tcPr marT="45696" marB="45696"/>
                </a:tc>
                <a:tc>
                  <a:txBody>
                    <a:bodyPr/>
                    <a:lstStyle/>
                    <a:p>
                      <a:r>
                        <a:rPr lang="en-US" sz="1800" dirty="0" err="1" smtClean="0"/>
                        <a:t>Màu</a:t>
                      </a:r>
                      <a:r>
                        <a:rPr lang="en-US" sz="1800" baseline="0" dirty="0" smtClean="0"/>
                        <a:t> </a:t>
                      </a:r>
                      <a:r>
                        <a:rPr lang="en-US" sz="1800" baseline="0" dirty="0" err="1" smtClean="0"/>
                        <a:t>đường</a:t>
                      </a:r>
                      <a:r>
                        <a:rPr lang="en-US" sz="1800" baseline="0" dirty="0" smtClean="0"/>
                        <a:t> </a:t>
                      </a:r>
                      <a:r>
                        <a:rPr lang="en-US" sz="1800" baseline="0" dirty="0" err="1" smtClean="0"/>
                        <a:t>viền</a:t>
                      </a:r>
                      <a:r>
                        <a:rPr lang="en-US" sz="1800" baseline="0" dirty="0" smtClean="0"/>
                        <a:t> </a:t>
                      </a:r>
                      <a:r>
                        <a:rPr lang="en-US" sz="1800" baseline="0" dirty="0" err="1" smtClean="0"/>
                        <a:t>cho</a:t>
                      </a:r>
                      <a:r>
                        <a:rPr lang="en-US" sz="1800" baseline="0" dirty="0" smtClean="0"/>
                        <a:t> </a:t>
                      </a:r>
                      <a:r>
                        <a:rPr lang="en-US" sz="1800" baseline="0" dirty="0" err="1" smtClean="0"/>
                        <a:t>dòng</a:t>
                      </a:r>
                      <a:endParaRPr lang="en-US" sz="1800" dirty="0"/>
                    </a:p>
                  </a:txBody>
                  <a:tcPr marT="45696" marB="45696"/>
                </a:tc>
                <a:extLst>
                  <a:ext uri="{0D108BD9-81ED-4DB2-BD59-A6C34878D82A}">
                    <a16:rowId xmlns:a16="http://schemas.microsoft.com/office/drawing/2014/main" val="10002"/>
                  </a:ext>
                </a:extLst>
              </a:tr>
              <a:tr h="640017">
                <a:tc>
                  <a:txBody>
                    <a:bodyPr/>
                    <a:lstStyle/>
                    <a:p>
                      <a:r>
                        <a:rPr lang="en-US" sz="1800" dirty="0" smtClean="0"/>
                        <a:t>Align =</a:t>
                      </a:r>
                      <a:r>
                        <a:rPr lang="en-US" sz="1800" dirty="0" smtClean="0">
                          <a:solidFill>
                            <a:srgbClr val="FF0000"/>
                          </a:solidFill>
                        </a:rPr>
                        <a:t>“center” </a:t>
                      </a:r>
                      <a:r>
                        <a:rPr lang="en-US" sz="1800" dirty="0" smtClean="0">
                          <a:solidFill>
                            <a:schemeClr val="tx1"/>
                          </a:solidFill>
                        </a:rPr>
                        <a:t>|</a:t>
                      </a:r>
                      <a:r>
                        <a:rPr lang="en-US" sz="1800" dirty="0" smtClean="0">
                          <a:solidFill>
                            <a:srgbClr val="FF0000"/>
                          </a:solidFill>
                        </a:rPr>
                        <a:t> “justify” </a:t>
                      </a:r>
                      <a:r>
                        <a:rPr lang="en-US" sz="1800" dirty="0" smtClean="0">
                          <a:solidFill>
                            <a:schemeClr val="tx1"/>
                          </a:solidFill>
                        </a:rPr>
                        <a:t>|</a:t>
                      </a:r>
                      <a:r>
                        <a:rPr lang="en-US" sz="1800" dirty="0" smtClean="0">
                          <a:solidFill>
                            <a:srgbClr val="FF0000"/>
                          </a:solidFill>
                        </a:rPr>
                        <a:t>“left” </a:t>
                      </a:r>
                      <a:r>
                        <a:rPr lang="en-US" sz="1800" dirty="0" smtClean="0">
                          <a:solidFill>
                            <a:schemeClr val="tx1"/>
                          </a:solidFill>
                        </a:rPr>
                        <a:t>|</a:t>
                      </a:r>
                      <a:r>
                        <a:rPr lang="en-US" sz="1800" dirty="0" smtClean="0">
                          <a:solidFill>
                            <a:srgbClr val="FF0000"/>
                          </a:solidFill>
                        </a:rPr>
                        <a:t>“right”</a:t>
                      </a:r>
                      <a:endParaRPr lang="en-US" sz="1800" dirty="0">
                        <a:solidFill>
                          <a:srgbClr val="FF0000"/>
                        </a:solidFill>
                      </a:endParaRPr>
                    </a:p>
                  </a:txBody>
                  <a:tcPr marT="45696" marB="45696"/>
                </a:tc>
                <a:tc>
                  <a:txBody>
                    <a:bodyPr/>
                    <a:lstStyle/>
                    <a:p>
                      <a:r>
                        <a:rPr lang="en-US" sz="1800" dirty="0" err="1" smtClean="0"/>
                        <a:t>Canh</a:t>
                      </a:r>
                      <a:r>
                        <a:rPr lang="en-US" sz="1800" dirty="0" smtClean="0"/>
                        <a:t> </a:t>
                      </a:r>
                      <a:r>
                        <a:rPr lang="en-US" sz="1800" dirty="0" err="1" smtClean="0"/>
                        <a:t>lề</a:t>
                      </a:r>
                      <a:r>
                        <a:rPr lang="en-US" sz="1800" baseline="0" dirty="0" smtClean="0"/>
                        <a:t> </a:t>
                      </a:r>
                      <a:r>
                        <a:rPr lang="en-US" sz="1800" baseline="0" dirty="0" err="1" smtClean="0"/>
                        <a:t>theo</a:t>
                      </a:r>
                      <a:r>
                        <a:rPr lang="en-US" sz="1800" baseline="0" dirty="0" smtClean="0"/>
                        <a:t> </a:t>
                      </a:r>
                      <a:r>
                        <a:rPr lang="en-US" sz="1800" baseline="0" dirty="0" err="1" smtClean="0"/>
                        <a:t>phương</a:t>
                      </a:r>
                      <a:r>
                        <a:rPr lang="en-US" sz="1800" baseline="0" dirty="0" smtClean="0"/>
                        <a:t> </a:t>
                      </a:r>
                      <a:r>
                        <a:rPr lang="en-US" sz="1800" baseline="0" dirty="0" err="1" smtClean="0"/>
                        <a:t>ngang</a:t>
                      </a:r>
                      <a:endParaRPr lang="en-US" sz="1800" dirty="0"/>
                    </a:p>
                  </a:txBody>
                  <a:tcPr marT="45696" marB="45696"/>
                </a:tc>
                <a:extLst>
                  <a:ext uri="{0D108BD9-81ED-4DB2-BD59-A6C34878D82A}">
                    <a16:rowId xmlns:a16="http://schemas.microsoft.com/office/drawing/2014/main" val="10003"/>
                  </a:ext>
                </a:extLst>
              </a:tr>
              <a:tr h="640017">
                <a:tc>
                  <a:txBody>
                    <a:bodyPr/>
                    <a:lstStyle/>
                    <a:p>
                      <a:r>
                        <a:rPr lang="en-US" sz="1800" dirty="0" err="1" smtClean="0"/>
                        <a:t>Valign</a:t>
                      </a:r>
                      <a:r>
                        <a:rPr lang="en-US" sz="1800" dirty="0" smtClean="0"/>
                        <a:t> =</a:t>
                      </a:r>
                      <a:r>
                        <a:rPr lang="en-US" sz="1800" dirty="0" smtClean="0">
                          <a:solidFill>
                            <a:srgbClr val="FF0000"/>
                          </a:solidFill>
                        </a:rPr>
                        <a:t>“bottom”</a:t>
                      </a:r>
                      <a:r>
                        <a:rPr lang="en-US" sz="1800" dirty="0" smtClean="0"/>
                        <a:t> | </a:t>
                      </a:r>
                      <a:r>
                        <a:rPr lang="en-US" sz="1800" dirty="0" smtClean="0">
                          <a:solidFill>
                            <a:srgbClr val="FF0000"/>
                          </a:solidFill>
                        </a:rPr>
                        <a:t>“middle”</a:t>
                      </a:r>
                      <a:r>
                        <a:rPr lang="en-US" sz="1800" dirty="0" smtClean="0"/>
                        <a:t> |</a:t>
                      </a:r>
                      <a:r>
                        <a:rPr lang="en-US" sz="1800" dirty="0" smtClean="0">
                          <a:solidFill>
                            <a:srgbClr val="FF0000"/>
                          </a:solidFill>
                        </a:rPr>
                        <a:t>”top”</a:t>
                      </a:r>
                      <a:endParaRPr lang="en-US" sz="1800" dirty="0">
                        <a:solidFill>
                          <a:srgbClr val="FF0000"/>
                        </a:solidFill>
                      </a:endParaRPr>
                    </a:p>
                  </a:txBody>
                  <a:tcPr marT="45696" marB="45696"/>
                </a:tc>
                <a:tc>
                  <a:txBody>
                    <a:bodyPr/>
                    <a:lstStyle/>
                    <a:p>
                      <a:r>
                        <a:rPr lang="en-US" sz="1800" dirty="0" err="1" smtClean="0"/>
                        <a:t>Canh</a:t>
                      </a:r>
                      <a:r>
                        <a:rPr lang="en-US" sz="1800" dirty="0" smtClean="0"/>
                        <a:t> </a:t>
                      </a:r>
                      <a:r>
                        <a:rPr lang="en-US" sz="1800" dirty="0" err="1" smtClean="0"/>
                        <a:t>lề</a:t>
                      </a:r>
                      <a:r>
                        <a:rPr lang="en-US" sz="1800" baseline="0" dirty="0" smtClean="0"/>
                        <a:t> </a:t>
                      </a:r>
                      <a:r>
                        <a:rPr lang="en-US" sz="1800" baseline="0" dirty="0" err="1" smtClean="0"/>
                        <a:t>theo</a:t>
                      </a:r>
                      <a:r>
                        <a:rPr lang="en-US" sz="1800" baseline="0" dirty="0" smtClean="0"/>
                        <a:t> </a:t>
                      </a:r>
                      <a:r>
                        <a:rPr lang="en-US" sz="1800" baseline="0" dirty="0" err="1" smtClean="0"/>
                        <a:t>phương</a:t>
                      </a:r>
                      <a:r>
                        <a:rPr lang="en-US" sz="1800" baseline="0" dirty="0" smtClean="0"/>
                        <a:t> </a:t>
                      </a:r>
                      <a:r>
                        <a:rPr lang="en-US" sz="1800" baseline="0" dirty="0" err="1" smtClean="0"/>
                        <a:t>đứng</a:t>
                      </a:r>
                      <a:endParaRPr lang="en-US" sz="1800" dirty="0"/>
                    </a:p>
                  </a:txBody>
                  <a:tcPr marT="45696" marB="45696"/>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326405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72</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bảng</a:t>
            </a:r>
            <a:endParaRPr lang="vi-VN"/>
          </a:p>
        </p:txBody>
      </p:sp>
      <p:sp>
        <p:nvSpPr>
          <p:cNvPr id="5" name="Content Placeholder 1"/>
          <p:cNvSpPr txBox="1">
            <a:spLocks/>
          </p:cNvSpPr>
          <p:nvPr/>
        </p:nvSpPr>
        <p:spPr bwMode="auto">
          <a:xfrm>
            <a:off x="338138" y="1295399"/>
            <a:ext cx="5529262" cy="762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buFont typeface="Arial" pitchFamily="34" charset="0"/>
              <a:buChar char="•"/>
              <a:defRPr/>
            </a:pPr>
            <a:r>
              <a:rPr lang="en-US" altLang="en-US" smtClean="0"/>
              <a:t>Các thuộc tính thẻ &lt;td&gt;, &lt;th&gt;</a:t>
            </a:r>
          </a:p>
        </p:txBody>
      </p:sp>
      <p:graphicFrame>
        <p:nvGraphicFramePr>
          <p:cNvPr id="6" name="Table 5"/>
          <p:cNvGraphicFramePr>
            <a:graphicFrameLocks noGrp="1"/>
          </p:cNvGraphicFramePr>
          <p:nvPr/>
        </p:nvGraphicFramePr>
        <p:xfrm>
          <a:off x="990600" y="2133600"/>
          <a:ext cx="7543800" cy="4054476"/>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457272">
                <a:tc>
                  <a:txBody>
                    <a:bodyPr/>
                    <a:lstStyle/>
                    <a:p>
                      <a:pPr algn="ctr"/>
                      <a:r>
                        <a:rPr lang="en-US" sz="2400" dirty="0" err="1" smtClean="0"/>
                        <a:t>Thuộc</a:t>
                      </a:r>
                      <a:r>
                        <a:rPr lang="en-US" sz="2400" baseline="0" dirty="0" smtClean="0"/>
                        <a:t> </a:t>
                      </a:r>
                      <a:r>
                        <a:rPr lang="en-US" sz="2400" baseline="0" dirty="0" err="1" smtClean="0"/>
                        <a:t>tính</a:t>
                      </a:r>
                      <a:endParaRPr lang="en-US" sz="2400" dirty="0"/>
                    </a:p>
                  </a:txBody>
                  <a:tcPr marT="45727" marB="45727"/>
                </a:tc>
                <a:tc>
                  <a:txBody>
                    <a:bodyPr/>
                    <a:lstStyle/>
                    <a:p>
                      <a:pPr algn="ctr"/>
                      <a:r>
                        <a:rPr lang="en-US" sz="2400" dirty="0" smtClean="0"/>
                        <a:t>Ý</a:t>
                      </a:r>
                      <a:r>
                        <a:rPr lang="en-US" sz="2400" baseline="0" dirty="0" smtClean="0"/>
                        <a:t> </a:t>
                      </a:r>
                      <a:r>
                        <a:rPr lang="en-US" sz="2400" baseline="0" dirty="0" err="1" smtClean="0"/>
                        <a:t>nghĩa</a:t>
                      </a:r>
                      <a:endParaRPr lang="en-US" sz="2400" dirty="0"/>
                    </a:p>
                  </a:txBody>
                  <a:tcPr marT="45727" marB="45727"/>
                </a:tc>
                <a:extLst>
                  <a:ext uri="{0D108BD9-81ED-4DB2-BD59-A6C34878D82A}">
                    <a16:rowId xmlns:a16="http://schemas.microsoft.com/office/drawing/2014/main" val="10000"/>
                  </a:ext>
                </a:extLst>
              </a:tr>
              <a:tr h="419166">
                <a:tc>
                  <a:txBody>
                    <a:bodyPr/>
                    <a:lstStyle/>
                    <a:p>
                      <a:r>
                        <a:rPr lang="en-US" sz="1800" dirty="0" err="1" smtClean="0"/>
                        <a:t>Bgcolor</a:t>
                      </a:r>
                      <a:r>
                        <a:rPr lang="en-US" sz="1800" dirty="0" smtClean="0"/>
                        <a:t> = </a:t>
                      </a:r>
                      <a:r>
                        <a:rPr lang="en-US" sz="1800" dirty="0" smtClean="0">
                          <a:solidFill>
                            <a:srgbClr val="FF0000"/>
                          </a:solidFill>
                        </a:rPr>
                        <a:t>“color”</a:t>
                      </a:r>
                      <a:endParaRPr lang="en-US" sz="1800" dirty="0">
                        <a:solidFill>
                          <a:srgbClr val="FF0000"/>
                        </a:solidFill>
                      </a:endParaRPr>
                    </a:p>
                  </a:txBody>
                  <a:tcPr marT="45727" marB="45727"/>
                </a:tc>
                <a:tc>
                  <a:txBody>
                    <a:bodyPr/>
                    <a:lstStyle/>
                    <a:p>
                      <a:r>
                        <a:rPr lang="en-US" sz="1800" dirty="0" err="1" smtClean="0"/>
                        <a:t>Đặt</a:t>
                      </a:r>
                      <a:r>
                        <a:rPr lang="en-US" sz="1800" baseline="0" dirty="0" smtClean="0"/>
                        <a:t> </a:t>
                      </a:r>
                      <a:r>
                        <a:rPr lang="en-US" sz="1800" baseline="0" dirty="0" err="1" smtClean="0"/>
                        <a:t>màu</a:t>
                      </a:r>
                      <a:r>
                        <a:rPr lang="en-US" sz="1800" baseline="0" dirty="0" smtClean="0"/>
                        <a:t> </a:t>
                      </a:r>
                      <a:r>
                        <a:rPr lang="en-US" sz="1800" baseline="0" dirty="0" err="1" smtClean="0"/>
                        <a:t>nền</a:t>
                      </a:r>
                      <a:r>
                        <a:rPr lang="en-US" sz="1800" baseline="0" dirty="0" smtClean="0"/>
                        <a:t> </a:t>
                      </a:r>
                      <a:r>
                        <a:rPr lang="en-US" sz="1800" baseline="0" dirty="0" err="1" smtClean="0"/>
                        <a:t>cho</a:t>
                      </a:r>
                      <a:r>
                        <a:rPr lang="en-US" sz="1800" baseline="0" dirty="0" smtClean="0"/>
                        <a:t> cell</a:t>
                      </a:r>
                      <a:endParaRPr lang="en-US" sz="1800" dirty="0"/>
                    </a:p>
                  </a:txBody>
                  <a:tcPr marT="45727" marB="45727"/>
                </a:tc>
                <a:extLst>
                  <a:ext uri="{0D108BD9-81ED-4DB2-BD59-A6C34878D82A}">
                    <a16:rowId xmlns:a16="http://schemas.microsoft.com/office/drawing/2014/main" val="10001"/>
                  </a:ext>
                </a:extLst>
              </a:tr>
              <a:tr h="419166">
                <a:tc>
                  <a:txBody>
                    <a:bodyPr/>
                    <a:lstStyle/>
                    <a:p>
                      <a:r>
                        <a:rPr lang="en-US" sz="1800" dirty="0" smtClean="0"/>
                        <a:t>Background =</a:t>
                      </a:r>
                      <a:r>
                        <a:rPr lang="en-US" sz="1800" dirty="0" smtClean="0">
                          <a:solidFill>
                            <a:srgbClr val="FF0000"/>
                          </a:solidFill>
                        </a:rPr>
                        <a:t>“URL”</a:t>
                      </a:r>
                      <a:endParaRPr lang="en-US" sz="1800" dirty="0">
                        <a:solidFill>
                          <a:srgbClr val="FF0000"/>
                        </a:solidFill>
                      </a:endParaRPr>
                    </a:p>
                  </a:txBody>
                  <a:tcPr marT="45727" marB="45727"/>
                </a:tc>
                <a:tc>
                  <a:txBody>
                    <a:bodyPr/>
                    <a:lstStyle/>
                    <a:p>
                      <a:r>
                        <a:rPr lang="en-US" sz="1800" dirty="0" err="1" smtClean="0"/>
                        <a:t>Đặt</a:t>
                      </a:r>
                      <a:r>
                        <a:rPr lang="en-US" sz="1800" baseline="0" dirty="0" smtClean="0"/>
                        <a:t> </a:t>
                      </a:r>
                      <a:r>
                        <a:rPr lang="en-US" sz="1800" baseline="0" dirty="0" err="1" smtClean="0"/>
                        <a:t>hình</a:t>
                      </a:r>
                      <a:r>
                        <a:rPr lang="en-US" sz="1800" baseline="0" dirty="0" smtClean="0"/>
                        <a:t> </a:t>
                      </a:r>
                      <a:r>
                        <a:rPr lang="en-US" sz="1800" baseline="0" dirty="0" err="1" smtClean="0"/>
                        <a:t>nền</a:t>
                      </a:r>
                      <a:r>
                        <a:rPr lang="en-US" sz="1800" baseline="0" dirty="0" smtClean="0"/>
                        <a:t> </a:t>
                      </a:r>
                      <a:r>
                        <a:rPr lang="en-US" sz="1800" baseline="0" dirty="0" err="1" smtClean="0"/>
                        <a:t>cho</a:t>
                      </a:r>
                      <a:r>
                        <a:rPr lang="en-US" sz="1800" baseline="0" dirty="0" smtClean="0"/>
                        <a:t> cell</a:t>
                      </a:r>
                      <a:endParaRPr lang="en-US" sz="1800" dirty="0"/>
                    </a:p>
                  </a:txBody>
                  <a:tcPr marT="45727" marB="45727"/>
                </a:tc>
                <a:extLst>
                  <a:ext uri="{0D108BD9-81ED-4DB2-BD59-A6C34878D82A}">
                    <a16:rowId xmlns:a16="http://schemas.microsoft.com/office/drawing/2014/main" val="10002"/>
                  </a:ext>
                </a:extLst>
              </a:tr>
              <a:tr h="419166">
                <a:tc>
                  <a:txBody>
                    <a:bodyPr/>
                    <a:lstStyle/>
                    <a:p>
                      <a:r>
                        <a:rPr lang="en-US" sz="1800" dirty="0" err="1" smtClean="0"/>
                        <a:t>Bordercolor</a:t>
                      </a:r>
                      <a:r>
                        <a:rPr lang="en-US" sz="1800" dirty="0" smtClean="0"/>
                        <a:t>=</a:t>
                      </a:r>
                      <a:r>
                        <a:rPr lang="en-US" sz="1800" dirty="0" smtClean="0">
                          <a:solidFill>
                            <a:srgbClr val="FF0000"/>
                          </a:solidFill>
                        </a:rPr>
                        <a:t>“color”</a:t>
                      </a:r>
                      <a:endParaRPr lang="en-US" sz="1800" dirty="0">
                        <a:solidFill>
                          <a:srgbClr val="FF0000"/>
                        </a:solidFill>
                      </a:endParaRPr>
                    </a:p>
                  </a:txBody>
                  <a:tcPr marT="45727" marB="45727"/>
                </a:tc>
                <a:tc>
                  <a:txBody>
                    <a:bodyPr/>
                    <a:lstStyle/>
                    <a:p>
                      <a:r>
                        <a:rPr lang="en-US" sz="1800" dirty="0" err="1" smtClean="0"/>
                        <a:t>Màu</a:t>
                      </a:r>
                      <a:r>
                        <a:rPr lang="en-US" sz="1800" baseline="0" dirty="0" smtClean="0"/>
                        <a:t> </a:t>
                      </a:r>
                      <a:r>
                        <a:rPr lang="en-US" sz="1800" baseline="0" dirty="0" err="1" smtClean="0"/>
                        <a:t>đường</a:t>
                      </a:r>
                      <a:r>
                        <a:rPr lang="en-US" sz="1800" baseline="0" dirty="0" smtClean="0"/>
                        <a:t> </a:t>
                      </a:r>
                      <a:r>
                        <a:rPr lang="en-US" sz="1800" baseline="0" dirty="0" err="1" smtClean="0"/>
                        <a:t>viền</a:t>
                      </a:r>
                      <a:endParaRPr lang="en-US" sz="1800" dirty="0"/>
                    </a:p>
                  </a:txBody>
                  <a:tcPr marT="45727" marB="45727"/>
                </a:tc>
                <a:extLst>
                  <a:ext uri="{0D108BD9-81ED-4DB2-BD59-A6C34878D82A}">
                    <a16:rowId xmlns:a16="http://schemas.microsoft.com/office/drawing/2014/main" val="10003"/>
                  </a:ext>
                </a:extLst>
              </a:tr>
              <a:tr h="640180">
                <a:tc>
                  <a:txBody>
                    <a:bodyPr/>
                    <a:lstStyle/>
                    <a:p>
                      <a:r>
                        <a:rPr lang="en-US" sz="1800" dirty="0" smtClean="0"/>
                        <a:t>Align =</a:t>
                      </a:r>
                      <a:r>
                        <a:rPr lang="en-US" sz="1800" dirty="0" smtClean="0">
                          <a:solidFill>
                            <a:srgbClr val="FF0000"/>
                          </a:solidFill>
                        </a:rPr>
                        <a:t>“center” </a:t>
                      </a:r>
                      <a:r>
                        <a:rPr lang="en-US" sz="1800" dirty="0" smtClean="0">
                          <a:solidFill>
                            <a:schemeClr val="tx1"/>
                          </a:solidFill>
                        </a:rPr>
                        <a:t>|</a:t>
                      </a:r>
                      <a:r>
                        <a:rPr lang="en-US" sz="1800" dirty="0" smtClean="0">
                          <a:solidFill>
                            <a:srgbClr val="FF0000"/>
                          </a:solidFill>
                        </a:rPr>
                        <a:t> “justify” </a:t>
                      </a:r>
                      <a:r>
                        <a:rPr lang="en-US" sz="1800" dirty="0" smtClean="0">
                          <a:solidFill>
                            <a:schemeClr val="tx1"/>
                          </a:solidFill>
                        </a:rPr>
                        <a:t>|</a:t>
                      </a:r>
                      <a:r>
                        <a:rPr lang="en-US" sz="1800" dirty="0" smtClean="0">
                          <a:solidFill>
                            <a:srgbClr val="FF0000"/>
                          </a:solidFill>
                        </a:rPr>
                        <a:t>“left” </a:t>
                      </a:r>
                      <a:r>
                        <a:rPr lang="en-US" sz="1800" dirty="0" smtClean="0">
                          <a:solidFill>
                            <a:schemeClr val="tx1"/>
                          </a:solidFill>
                        </a:rPr>
                        <a:t>|</a:t>
                      </a:r>
                      <a:r>
                        <a:rPr lang="en-US" sz="1800" dirty="0" smtClean="0">
                          <a:solidFill>
                            <a:srgbClr val="FF0000"/>
                          </a:solidFill>
                        </a:rPr>
                        <a:t>“right”</a:t>
                      </a:r>
                      <a:endParaRPr lang="en-US" sz="1800" dirty="0">
                        <a:solidFill>
                          <a:srgbClr val="FF0000"/>
                        </a:solidFill>
                      </a:endParaRPr>
                    </a:p>
                  </a:txBody>
                  <a:tcPr marT="45727" marB="45727"/>
                </a:tc>
                <a:tc>
                  <a:txBody>
                    <a:bodyPr/>
                    <a:lstStyle/>
                    <a:p>
                      <a:r>
                        <a:rPr lang="en-US" sz="1800" dirty="0" err="1" smtClean="0"/>
                        <a:t>Canh</a:t>
                      </a:r>
                      <a:r>
                        <a:rPr lang="en-US" sz="1800" dirty="0" smtClean="0"/>
                        <a:t> </a:t>
                      </a:r>
                      <a:r>
                        <a:rPr lang="en-US" sz="1800" dirty="0" err="1" smtClean="0"/>
                        <a:t>lề</a:t>
                      </a:r>
                      <a:r>
                        <a:rPr lang="en-US" sz="1800" baseline="0" dirty="0" smtClean="0"/>
                        <a:t> </a:t>
                      </a:r>
                      <a:r>
                        <a:rPr lang="en-US" sz="1800" baseline="0" dirty="0" err="1" smtClean="0"/>
                        <a:t>theo</a:t>
                      </a:r>
                      <a:r>
                        <a:rPr lang="en-US" sz="1800" baseline="0" dirty="0" smtClean="0"/>
                        <a:t> </a:t>
                      </a:r>
                      <a:r>
                        <a:rPr lang="en-US" sz="1800" baseline="0" dirty="0" err="1" smtClean="0"/>
                        <a:t>phương</a:t>
                      </a:r>
                      <a:r>
                        <a:rPr lang="en-US" sz="1800" baseline="0" dirty="0" smtClean="0"/>
                        <a:t> </a:t>
                      </a:r>
                      <a:r>
                        <a:rPr lang="en-US" sz="1800" baseline="0" dirty="0" err="1" smtClean="0"/>
                        <a:t>ngang</a:t>
                      </a:r>
                      <a:endParaRPr lang="en-US" sz="1800" dirty="0"/>
                    </a:p>
                  </a:txBody>
                  <a:tcPr marT="45727" marB="45727"/>
                </a:tc>
                <a:extLst>
                  <a:ext uri="{0D108BD9-81ED-4DB2-BD59-A6C34878D82A}">
                    <a16:rowId xmlns:a16="http://schemas.microsoft.com/office/drawing/2014/main" val="10004"/>
                  </a:ext>
                </a:extLst>
              </a:tr>
              <a:tr h="640180">
                <a:tc>
                  <a:txBody>
                    <a:bodyPr/>
                    <a:lstStyle/>
                    <a:p>
                      <a:r>
                        <a:rPr lang="en-US" sz="1800" dirty="0" err="1" smtClean="0"/>
                        <a:t>Valign</a:t>
                      </a:r>
                      <a:r>
                        <a:rPr lang="en-US" sz="1800" dirty="0" smtClean="0"/>
                        <a:t> =</a:t>
                      </a:r>
                      <a:r>
                        <a:rPr lang="en-US" sz="1800" dirty="0" smtClean="0">
                          <a:solidFill>
                            <a:srgbClr val="FF0000"/>
                          </a:solidFill>
                        </a:rPr>
                        <a:t>“bottom”</a:t>
                      </a:r>
                      <a:r>
                        <a:rPr lang="en-US" sz="1800" dirty="0" smtClean="0"/>
                        <a:t> | </a:t>
                      </a:r>
                      <a:r>
                        <a:rPr lang="en-US" sz="1800" dirty="0" smtClean="0">
                          <a:solidFill>
                            <a:srgbClr val="FF0000"/>
                          </a:solidFill>
                        </a:rPr>
                        <a:t>“middle”</a:t>
                      </a:r>
                      <a:r>
                        <a:rPr lang="en-US" sz="1800" dirty="0" smtClean="0"/>
                        <a:t> |</a:t>
                      </a:r>
                      <a:r>
                        <a:rPr lang="en-US" sz="1800" dirty="0" smtClean="0">
                          <a:solidFill>
                            <a:srgbClr val="FF0000"/>
                          </a:solidFill>
                        </a:rPr>
                        <a:t>”top”</a:t>
                      </a:r>
                      <a:endParaRPr lang="en-US" sz="1800" dirty="0">
                        <a:solidFill>
                          <a:srgbClr val="FF0000"/>
                        </a:solidFill>
                      </a:endParaRPr>
                    </a:p>
                  </a:txBody>
                  <a:tcPr marT="45727" marB="45727"/>
                </a:tc>
                <a:tc>
                  <a:txBody>
                    <a:bodyPr/>
                    <a:lstStyle/>
                    <a:p>
                      <a:r>
                        <a:rPr lang="en-US" sz="1800" dirty="0" err="1" smtClean="0"/>
                        <a:t>Canh</a:t>
                      </a:r>
                      <a:r>
                        <a:rPr lang="en-US" sz="1800" dirty="0" smtClean="0"/>
                        <a:t> </a:t>
                      </a:r>
                      <a:r>
                        <a:rPr lang="en-US" sz="1800" dirty="0" err="1" smtClean="0"/>
                        <a:t>lề</a:t>
                      </a:r>
                      <a:r>
                        <a:rPr lang="en-US" sz="1800" baseline="0" dirty="0" smtClean="0"/>
                        <a:t> </a:t>
                      </a:r>
                      <a:r>
                        <a:rPr lang="en-US" sz="1800" baseline="0" dirty="0" err="1" smtClean="0"/>
                        <a:t>theo</a:t>
                      </a:r>
                      <a:r>
                        <a:rPr lang="en-US" sz="1800" baseline="0" dirty="0" smtClean="0"/>
                        <a:t> </a:t>
                      </a:r>
                      <a:r>
                        <a:rPr lang="en-US" sz="1800" baseline="0" dirty="0" err="1" smtClean="0"/>
                        <a:t>phương</a:t>
                      </a:r>
                      <a:r>
                        <a:rPr lang="en-US" sz="1800" baseline="0" dirty="0" smtClean="0"/>
                        <a:t> </a:t>
                      </a:r>
                      <a:r>
                        <a:rPr lang="en-US" sz="1800" baseline="0" dirty="0" err="1" smtClean="0"/>
                        <a:t>đứng</a:t>
                      </a:r>
                      <a:endParaRPr lang="en-US" sz="1800" dirty="0"/>
                    </a:p>
                  </a:txBody>
                  <a:tcPr marT="45727" marB="45727"/>
                </a:tc>
                <a:extLst>
                  <a:ext uri="{0D108BD9-81ED-4DB2-BD59-A6C34878D82A}">
                    <a16:rowId xmlns:a16="http://schemas.microsoft.com/office/drawing/2014/main" val="10005"/>
                  </a:ext>
                </a:extLst>
              </a:tr>
              <a:tr h="640180">
                <a:tc>
                  <a:txBody>
                    <a:bodyPr/>
                    <a:lstStyle/>
                    <a:p>
                      <a:r>
                        <a:rPr lang="en-US" sz="1800" dirty="0" err="1" smtClean="0">
                          <a:solidFill>
                            <a:schemeClr val="tx1"/>
                          </a:solidFill>
                        </a:rPr>
                        <a:t>Rowspan</a:t>
                      </a:r>
                      <a:r>
                        <a:rPr lang="en-US" sz="1800" dirty="0" smtClean="0">
                          <a:solidFill>
                            <a:schemeClr val="tx1"/>
                          </a:solidFill>
                        </a:rPr>
                        <a:t>=</a:t>
                      </a:r>
                      <a:r>
                        <a:rPr lang="en-US" sz="1800" dirty="0" smtClean="0">
                          <a:solidFill>
                            <a:srgbClr val="FF0000"/>
                          </a:solidFill>
                        </a:rPr>
                        <a:t>“n”  </a:t>
                      </a:r>
                      <a:r>
                        <a:rPr lang="en-US" sz="1800" dirty="0" err="1" smtClean="0">
                          <a:solidFill>
                            <a:schemeClr val="tx1"/>
                          </a:solidFill>
                        </a:rPr>
                        <a:t>Colspan</a:t>
                      </a:r>
                      <a:r>
                        <a:rPr lang="en-US" sz="1800" dirty="0" smtClean="0">
                          <a:solidFill>
                            <a:schemeClr val="tx1"/>
                          </a:solidFill>
                        </a:rPr>
                        <a:t>= </a:t>
                      </a:r>
                      <a:r>
                        <a:rPr lang="en-US" sz="1800" dirty="0" smtClean="0">
                          <a:solidFill>
                            <a:srgbClr val="FF0000"/>
                          </a:solidFill>
                        </a:rPr>
                        <a:t>“n” </a:t>
                      </a:r>
                      <a:endParaRPr lang="en-US" sz="1800" dirty="0">
                        <a:solidFill>
                          <a:schemeClr val="tx1"/>
                        </a:solidFill>
                      </a:endParaRPr>
                    </a:p>
                  </a:txBody>
                  <a:tcPr marT="45727" marB="45727"/>
                </a:tc>
                <a:tc>
                  <a:txBody>
                    <a:bodyPr/>
                    <a:lstStyle/>
                    <a:p>
                      <a:r>
                        <a:rPr lang="en-US" sz="1800" dirty="0" err="1" smtClean="0"/>
                        <a:t>Gộp</a:t>
                      </a:r>
                      <a:r>
                        <a:rPr lang="en-US" sz="1800" baseline="0" dirty="0" smtClean="0"/>
                        <a:t> </a:t>
                      </a:r>
                      <a:r>
                        <a:rPr lang="en-US" sz="1800" baseline="0" dirty="0" err="1" smtClean="0"/>
                        <a:t>nhiều</a:t>
                      </a:r>
                      <a:r>
                        <a:rPr lang="en-US" sz="1800" baseline="0" dirty="0" smtClean="0"/>
                        <a:t> </a:t>
                      </a:r>
                      <a:r>
                        <a:rPr lang="en-US" sz="1800" baseline="0" dirty="0" err="1" smtClean="0"/>
                        <a:t>dòng</a:t>
                      </a:r>
                      <a:r>
                        <a:rPr lang="en-US" sz="1800" baseline="0" dirty="0" smtClean="0"/>
                        <a:t> /</a:t>
                      </a:r>
                      <a:r>
                        <a:rPr lang="en-US" sz="1800" baseline="0" dirty="0" err="1" smtClean="0"/>
                        <a:t>cột</a:t>
                      </a:r>
                      <a:r>
                        <a:rPr lang="en-US" sz="1800" baseline="0" dirty="0" smtClean="0"/>
                        <a:t> </a:t>
                      </a:r>
                      <a:r>
                        <a:rPr lang="en-US" sz="1800" baseline="0" dirty="0" err="1" smtClean="0"/>
                        <a:t>lại</a:t>
                      </a:r>
                      <a:r>
                        <a:rPr lang="en-US" sz="1800" baseline="0" dirty="0" smtClean="0"/>
                        <a:t> </a:t>
                      </a:r>
                      <a:r>
                        <a:rPr lang="en-US" sz="1800" baseline="0" dirty="0" err="1" smtClean="0"/>
                        <a:t>thành</a:t>
                      </a:r>
                      <a:r>
                        <a:rPr lang="en-US" sz="1800" baseline="0" dirty="0" smtClean="0"/>
                        <a:t> </a:t>
                      </a:r>
                      <a:r>
                        <a:rPr lang="en-US" sz="1800" baseline="0" dirty="0" err="1" smtClean="0"/>
                        <a:t>một</a:t>
                      </a:r>
                      <a:endParaRPr lang="en-US" sz="1800" dirty="0"/>
                    </a:p>
                  </a:txBody>
                  <a:tcPr marT="45727" marB="45727"/>
                </a:tc>
                <a:extLst>
                  <a:ext uri="{0D108BD9-81ED-4DB2-BD59-A6C34878D82A}">
                    <a16:rowId xmlns:a16="http://schemas.microsoft.com/office/drawing/2014/main" val="10006"/>
                  </a:ext>
                </a:extLst>
              </a:tr>
              <a:tr h="419166">
                <a:tc>
                  <a:txBody>
                    <a:bodyPr/>
                    <a:lstStyle/>
                    <a:p>
                      <a:r>
                        <a:rPr lang="en-US" sz="1800" dirty="0" smtClean="0"/>
                        <a:t>Width=</a:t>
                      </a:r>
                      <a:r>
                        <a:rPr lang="en-US" sz="1800" dirty="0" smtClean="0">
                          <a:solidFill>
                            <a:srgbClr val="FF0000"/>
                          </a:solidFill>
                        </a:rPr>
                        <a:t>“n”</a:t>
                      </a:r>
                      <a:r>
                        <a:rPr lang="en-US" sz="1800" dirty="0" smtClean="0"/>
                        <a:t> Height=</a:t>
                      </a:r>
                      <a:r>
                        <a:rPr lang="en-US" sz="1800" dirty="0" smtClean="0">
                          <a:solidFill>
                            <a:srgbClr val="FF0000"/>
                          </a:solidFill>
                        </a:rPr>
                        <a:t>“n”</a:t>
                      </a:r>
                      <a:endParaRPr lang="en-US" sz="1800" dirty="0">
                        <a:solidFill>
                          <a:srgbClr val="FF0000"/>
                        </a:solidFill>
                      </a:endParaRPr>
                    </a:p>
                  </a:txBody>
                  <a:tcPr marT="45727" marB="45727"/>
                </a:tc>
                <a:tc>
                  <a:txBody>
                    <a:bodyPr/>
                    <a:lstStyle/>
                    <a:p>
                      <a:r>
                        <a:rPr lang="en-US" sz="1800" dirty="0" err="1" smtClean="0"/>
                        <a:t>Kích</a:t>
                      </a:r>
                      <a:r>
                        <a:rPr lang="en-US" sz="1800" baseline="0" dirty="0" smtClean="0"/>
                        <a:t> </a:t>
                      </a:r>
                      <a:r>
                        <a:rPr lang="en-US" sz="1800" baseline="0" dirty="0" err="1" smtClean="0"/>
                        <a:t>thước</a:t>
                      </a:r>
                      <a:r>
                        <a:rPr lang="en-US" sz="1800" baseline="0" dirty="0" smtClean="0"/>
                        <a:t> cell</a:t>
                      </a:r>
                      <a:endParaRPr lang="en-US" sz="1800" dirty="0"/>
                    </a:p>
                  </a:txBody>
                  <a:tcPr marT="45727" marB="45727"/>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577598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73</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Tag tạo bảng</a:t>
            </a:r>
            <a:endParaRPr lang="vi-VN"/>
          </a:p>
        </p:txBody>
      </p:sp>
      <p:sp>
        <p:nvSpPr>
          <p:cNvPr id="5" name="Content Placeholder 1"/>
          <p:cNvSpPr txBox="1">
            <a:spLocks/>
          </p:cNvSpPr>
          <p:nvPr/>
        </p:nvSpPr>
        <p:spPr bwMode="auto">
          <a:xfrm>
            <a:off x="338138" y="1295399"/>
            <a:ext cx="5529262" cy="762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457200" indent="-457200" algn="just" rtl="0" eaLnBrk="0" fontAlgn="base" hangingPunct="0">
              <a:spcBef>
                <a:spcPct val="20000"/>
              </a:spcBef>
              <a:spcAft>
                <a:spcPct val="0"/>
              </a:spcAft>
              <a:buClr>
                <a:schemeClr val="tx1">
                  <a:lumMod val="75000"/>
                </a:schemeClr>
              </a:buClr>
              <a:buSzPct val="100000"/>
              <a:buFont typeface="Wingdings" pitchFamily="2" charset="2"/>
              <a:buChar char="v"/>
              <a:defRPr sz="2800" b="0">
                <a:solidFill>
                  <a:schemeClr val="accent1"/>
                </a:solidFill>
                <a:latin typeface="+mn-lt"/>
                <a:ea typeface="+mn-ea"/>
                <a:cs typeface="+mn-cs"/>
              </a:defRPr>
            </a:lvl1pPr>
            <a:lvl2pPr marL="742950" indent="-285750" algn="just" rtl="0" eaLnBrk="0" fontAlgn="base" hangingPunct="0">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just" rtl="0" eaLnBrk="0" fontAlgn="base" hangingPunct="0">
              <a:spcBef>
                <a:spcPct val="20000"/>
              </a:spcBef>
              <a:spcAft>
                <a:spcPct val="0"/>
              </a:spcAft>
              <a:buClr>
                <a:schemeClr val="tx1"/>
              </a:buClr>
              <a:buChar char="•"/>
              <a:defRPr sz="2800">
                <a:solidFill>
                  <a:schemeClr val="tx1"/>
                </a:solidFill>
                <a:latin typeface="+mn-lt"/>
              </a:defRPr>
            </a:lvl3pPr>
            <a:lvl4pPr marL="1600200" indent="-228600" algn="just"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buFont typeface="Arial" pitchFamily="34" charset="0"/>
              <a:buChar char="•"/>
              <a:defRPr/>
            </a:pPr>
            <a:r>
              <a:rPr lang="en-US" altLang="en-US" smtClean="0"/>
              <a:t>Ví dụ:</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3673298"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598" y="1650999"/>
            <a:ext cx="5000802" cy="4597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8635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572001"/>
          </a:xfrm>
        </p:spPr>
        <p:txBody>
          <a:bodyPr/>
          <a:lstStyle/>
          <a:p>
            <a:pPr>
              <a:lnSpc>
                <a:spcPct val="150000"/>
              </a:lnSpc>
              <a:buFont typeface="Arial" pitchFamily="34" charset="0"/>
              <a:buChar char="•"/>
            </a:pPr>
            <a:r>
              <a:rPr lang="en-US" smtClean="0"/>
              <a:t>Giới thiệu :</a:t>
            </a:r>
          </a:p>
          <a:p>
            <a:pPr>
              <a:lnSpc>
                <a:spcPct val="150000"/>
              </a:lnSpc>
              <a:buFont typeface="Arial" pitchFamily="34" charset="0"/>
              <a:buChar char="•"/>
            </a:pPr>
            <a:r>
              <a:rPr lang="en-US" smtClean="0"/>
              <a:t>Cách tạo</a:t>
            </a:r>
          </a:p>
          <a:p>
            <a:pPr>
              <a:lnSpc>
                <a:spcPct val="150000"/>
              </a:lnSpc>
              <a:buFont typeface="Arial" pitchFamily="34" charset="0"/>
              <a:buChar char="•"/>
            </a:pPr>
            <a:r>
              <a:rPr lang="en-US" smtClean="0"/>
              <a:t>Các điều khiển</a:t>
            </a:r>
            <a:endParaRPr lang="vi-VN"/>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74</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Tree>
    <p:extLst>
      <p:ext uri="{BB962C8B-B14F-4D97-AF65-F5344CB8AC3E}">
        <p14:creationId xmlns:p14="http://schemas.microsoft.com/office/powerpoint/2010/main" val="28803605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486400"/>
          </a:xfrm>
        </p:spPr>
        <p:txBody>
          <a:bodyPr/>
          <a:lstStyle/>
          <a:p>
            <a:pPr>
              <a:lnSpc>
                <a:spcPct val="150000"/>
              </a:lnSpc>
              <a:buFont typeface="Arial" pitchFamily="34" charset="0"/>
              <a:buChar char="•"/>
            </a:pPr>
            <a:r>
              <a:rPr lang="en-US" b="1" smtClean="0"/>
              <a:t>Giới thiệu</a:t>
            </a:r>
          </a:p>
          <a:p>
            <a:pPr indent="0">
              <a:lnSpc>
                <a:spcPct val="150000"/>
              </a:lnSpc>
              <a:buNone/>
            </a:pPr>
            <a:r>
              <a:rPr lang="en-US"/>
              <a:t>Form được sử dụng khi cần</a:t>
            </a:r>
          </a:p>
          <a:p>
            <a:pPr marL="914400" lvl="1" indent="-457200" eaLnBrk="1" hangingPunct="1">
              <a:lnSpc>
                <a:spcPct val="150000"/>
              </a:lnSpc>
              <a:buFont typeface="Times New Roman" pitchFamily="18" charset="0"/>
              <a:buChar char="–"/>
              <a:defRPr/>
            </a:pPr>
            <a:r>
              <a:rPr lang="en-US" sz="2400">
                <a:latin typeface="Arial" pitchFamily="34" charset="0"/>
                <a:cs typeface="Arial" pitchFamily="34" charset="0"/>
              </a:rPr>
              <a:t>Thu thập thông tin tên, địa chỉ, số điện thoại, email, …để đăng ký cho người dùng vào một dịch vụ, một sự kiện</a:t>
            </a:r>
          </a:p>
          <a:p>
            <a:pPr marL="914400" lvl="1" indent="-457200" eaLnBrk="1" hangingPunct="1">
              <a:lnSpc>
                <a:spcPct val="150000"/>
              </a:lnSpc>
              <a:buFont typeface="Times New Roman" pitchFamily="18" charset="0"/>
              <a:buChar char="–"/>
              <a:defRPr/>
            </a:pPr>
            <a:r>
              <a:rPr lang="en-US" sz="2400">
                <a:latin typeface="Arial" pitchFamily="34" charset="0"/>
                <a:cs typeface="Arial" pitchFamily="34" charset="0"/>
              </a:rPr>
              <a:t>Tập hợp thông tin để mua hàng</a:t>
            </a:r>
          </a:p>
          <a:p>
            <a:pPr marL="914400" lvl="1" indent="-457200" eaLnBrk="1" hangingPunct="1">
              <a:lnSpc>
                <a:spcPct val="150000"/>
              </a:lnSpc>
              <a:buFont typeface="Times New Roman" pitchFamily="18" charset="0"/>
              <a:buChar char="–"/>
              <a:defRPr/>
            </a:pPr>
            <a:r>
              <a:rPr lang="en-US" sz="2400">
                <a:latin typeface="Arial" pitchFamily="34" charset="0"/>
                <a:cs typeface="Arial" pitchFamily="34" charset="0"/>
              </a:rPr>
              <a:t>Thu thập thông tin phản hồi về một Website</a:t>
            </a:r>
          </a:p>
          <a:p>
            <a:pPr marL="457200" lvl="1" indent="0" eaLnBrk="1" hangingPunct="1">
              <a:lnSpc>
                <a:spcPct val="150000"/>
              </a:lnSpc>
              <a:buFont typeface="Verdana" pitchFamily="34" charset="0"/>
              <a:buNone/>
              <a:defRPr/>
            </a:pPr>
            <a:r>
              <a:rPr lang="en-US" sz="2400">
                <a:latin typeface="Arial" pitchFamily="34" charset="0"/>
                <a:cs typeface="Arial" pitchFamily="34" charset="0"/>
                <a:sym typeface="Wingdings" pitchFamily="2" charset="2"/>
              </a:rPr>
              <a:t> Form là các mẫu để user điền dữ liệu vào và gởi đến server</a:t>
            </a:r>
            <a:endParaRPr lang="en-US" sz="2400">
              <a:latin typeface="Arial" pitchFamily="34" charset="0"/>
              <a:cs typeface="Arial" pitchFamily="34" charset="0"/>
            </a:endParaRPr>
          </a:p>
          <a:p>
            <a:pPr marL="0" indent="0">
              <a:lnSpc>
                <a:spcPct val="150000"/>
              </a:lnSpc>
              <a:buNone/>
            </a:pPr>
            <a:endParaRPr lang="en-US" b="1"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75</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Tree>
    <p:extLst>
      <p:ext uri="{BB962C8B-B14F-4D97-AF65-F5344CB8AC3E}">
        <p14:creationId xmlns:p14="http://schemas.microsoft.com/office/powerpoint/2010/main" val="38781746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486400"/>
          </a:xfrm>
        </p:spPr>
        <p:txBody>
          <a:bodyPr/>
          <a:lstStyle/>
          <a:p>
            <a:pPr>
              <a:lnSpc>
                <a:spcPct val="150000"/>
              </a:lnSpc>
              <a:buFont typeface="Arial" pitchFamily="34" charset="0"/>
              <a:buChar char="•"/>
            </a:pPr>
            <a:r>
              <a:rPr lang="en-US" b="1" smtClean="0"/>
              <a:t>Cách tạo</a:t>
            </a:r>
          </a:p>
          <a:p>
            <a:pPr marL="457200" lvl="2" indent="0">
              <a:lnSpc>
                <a:spcPct val="150000"/>
              </a:lnSpc>
              <a:buClr>
                <a:schemeClr val="tx1">
                  <a:lumMod val="75000"/>
                </a:schemeClr>
              </a:buClr>
              <a:buSzPct val="100000"/>
              <a:buNone/>
              <a:defRPr/>
            </a:pPr>
            <a:r>
              <a:rPr lang="en-US">
                <a:solidFill>
                  <a:schemeClr val="accent1"/>
                </a:solidFill>
                <a:ea typeface="+mn-ea"/>
                <a:cs typeface="+mn-cs"/>
              </a:rPr>
              <a:t>Cú pháp:</a:t>
            </a:r>
          </a:p>
          <a:p>
            <a:pPr marL="1828800" lvl="3" indent="-457200" algn="l" eaLnBrk="1" hangingPunct="1">
              <a:buFont typeface="Wingdings" pitchFamily="2" charset="2"/>
              <a:buNone/>
              <a:defRPr/>
            </a:pPr>
            <a:r>
              <a:rPr lang="en-US" b="1">
                <a:solidFill>
                  <a:srgbClr val="FF0000"/>
                </a:solidFill>
                <a:latin typeface="Arial" pitchFamily="34" charset="0"/>
                <a:cs typeface="Arial" pitchFamily="34" charset="0"/>
              </a:rPr>
              <a:t>&lt;Form   Name  = “Tên form” 	</a:t>
            </a:r>
            <a:br>
              <a:rPr lang="en-US" b="1">
                <a:solidFill>
                  <a:srgbClr val="FF0000"/>
                </a:solidFill>
                <a:latin typeface="Arial" pitchFamily="34" charset="0"/>
                <a:cs typeface="Arial" pitchFamily="34" charset="0"/>
              </a:rPr>
            </a:br>
            <a:r>
              <a:rPr lang="en-US" b="1">
                <a:solidFill>
                  <a:srgbClr val="FF0000"/>
                </a:solidFill>
                <a:latin typeface="Arial" pitchFamily="34" charset="0"/>
                <a:cs typeface="Arial" pitchFamily="34" charset="0"/>
              </a:rPr>
              <a:t>	 Method = “Post/ Get”  </a:t>
            </a:r>
            <a:br>
              <a:rPr lang="en-US" b="1">
                <a:solidFill>
                  <a:srgbClr val="FF0000"/>
                </a:solidFill>
                <a:latin typeface="Arial" pitchFamily="34" charset="0"/>
                <a:cs typeface="Arial" pitchFamily="34" charset="0"/>
              </a:rPr>
            </a:br>
            <a:r>
              <a:rPr lang="en-US" b="1">
                <a:solidFill>
                  <a:srgbClr val="FF0000"/>
                </a:solidFill>
                <a:latin typeface="Arial" pitchFamily="34" charset="0"/>
                <a:cs typeface="Arial" pitchFamily="34" charset="0"/>
              </a:rPr>
              <a:t>	Action = “link xử lý”&gt;</a:t>
            </a:r>
          </a:p>
          <a:p>
            <a:pPr marL="1828800" lvl="3" indent="-457200" eaLnBrk="1" hangingPunct="1">
              <a:buFont typeface="Wingdings" pitchFamily="2" charset="2"/>
              <a:buNone/>
              <a:defRPr/>
            </a:pPr>
            <a:r>
              <a:rPr lang="en-US" b="1">
                <a:solidFill>
                  <a:srgbClr val="FF0000"/>
                </a:solidFill>
                <a:latin typeface="Arial" pitchFamily="34" charset="0"/>
                <a:cs typeface="Arial" pitchFamily="34" charset="0"/>
              </a:rPr>
              <a:t>		</a:t>
            </a:r>
            <a:r>
              <a:rPr lang="en-US" b="1">
                <a:solidFill>
                  <a:srgbClr val="0070C0"/>
                </a:solidFill>
                <a:latin typeface="Arial" pitchFamily="34" charset="0"/>
                <a:cs typeface="Arial" pitchFamily="34" charset="0"/>
              </a:rPr>
              <a:t>Nội dung của Form</a:t>
            </a:r>
          </a:p>
          <a:p>
            <a:pPr marL="1828800" lvl="3" indent="-457200" eaLnBrk="1" hangingPunct="1">
              <a:buFont typeface="Wingdings" pitchFamily="2" charset="2"/>
              <a:buNone/>
              <a:defRPr/>
            </a:pPr>
            <a:r>
              <a:rPr lang="en-US" b="1">
                <a:solidFill>
                  <a:srgbClr val="FF0000"/>
                </a:solidFill>
                <a:latin typeface="Arial" pitchFamily="34" charset="0"/>
                <a:cs typeface="Arial" pitchFamily="34" charset="0"/>
              </a:rPr>
              <a:t>&lt;/Form&gt;</a:t>
            </a:r>
          </a:p>
          <a:p>
            <a:pPr marL="0" indent="0">
              <a:lnSpc>
                <a:spcPct val="150000"/>
              </a:lnSpc>
              <a:buNone/>
            </a:pPr>
            <a:endParaRPr lang="en-US" b="1"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76</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Tree>
    <p:extLst>
      <p:ext uri="{BB962C8B-B14F-4D97-AF65-F5344CB8AC3E}">
        <p14:creationId xmlns:p14="http://schemas.microsoft.com/office/powerpoint/2010/main" val="10824178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486400"/>
          </a:xfrm>
        </p:spPr>
        <p:txBody>
          <a:bodyPr/>
          <a:lstStyle/>
          <a:p>
            <a:pPr marL="0" indent="0" algn="l" eaLnBrk="1" hangingPunct="1">
              <a:buNone/>
            </a:pPr>
            <a:r>
              <a:rPr lang="en-US" u="sng" smtClean="0">
                <a:latin typeface="Arial" charset="0"/>
                <a:cs typeface="Arial" charset="0"/>
              </a:rPr>
              <a:t>Trong </a:t>
            </a:r>
            <a:r>
              <a:rPr lang="en-US" u="sng">
                <a:latin typeface="Arial" charset="0"/>
                <a:cs typeface="Arial" charset="0"/>
              </a:rPr>
              <a:t>đó</a:t>
            </a:r>
            <a:r>
              <a:rPr lang="en-US">
                <a:latin typeface="Arial" charset="0"/>
                <a:cs typeface="Arial" charset="0"/>
              </a:rPr>
              <a:t>:</a:t>
            </a:r>
            <a:br>
              <a:rPr lang="en-US">
                <a:latin typeface="Arial" charset="0"/>
                <a:cs typeface="Arial" charset="0"/>
              </a:rPr>
            </a:br>
            <a:r>
              <a:rPr lang="en-US">
                <a:latin typeface="Arial" charset="0"/>
                <a:cs typeface="Arial" charset="0"/>
              </a:rPr>
              <a:t>-</a:t>
            </a:r>
            <a:r>
              <a:rPr lang="en-US" i="1">
                <a:latin typeface="Arial" charset="0"/>
                <a:cs typeface="Arial" charset="0"/>
              </a:rPr>
              <a:t>Method</a:t>
            </a:r>
            <a:r>
              <a:rPr lang="en-US">
                <a:latin typeface="Arial" charset="0"/>
                <a:cs typeface="Arial" charset="0"/>
              </a:rPr>
              <a:t>: xác định phương thức đưa dữ liệu lên máy chủ, có 2 giá trị :Post và Get</a:t>
            </a:r>
          </a:p>
          <a:p>
            <a:pPr lvl="1" eaLnBrk="1" hangingPunct="1">
              <a:buFont typeface="Times New Roman" pitchFamily="18" charset="0"/>
              <a:buChar char="–"/>
            </a:pPr>
            <a:r>
              <a:rPr lang="en-US" sz="2400">
                <a:latin typeface="Arial" charset="0"/>
                <a:cs typeface="Arial" charset="0"/>
              </a:rPr>
              <a:t>Nếu giá trị là GET thì trình duyệt sẽ tạo một câu hỏi chứa trang URL, một dấu hỏi và các giá trị do biểu mẫu tạo ra. Trình duyệt sẽ đổi script của câu hỏi thành kiểu được xác định trong URL để xử lý. </a:t>
            </a:r>
          </a:p>
          <a:p>
            <a:pPr lvl="1" eaLnBrk="1" hangingPunct="1">
              <a:buFont typeface="Times New Roman" pitchFamily="18" charset="0"/>
              <a:buChar char="–"/>
            </a:pPr>
            <a:r>
              <a:rPr lang="en-US" sz="2400">
                <a:latin typeface="Arial" charset="0"/>
                <a:cs typeface="Arial" charset="0"/>
              </a:rPr>
              <a:t>Nếu giá trị là POST thì dữ liệu trên biểu mẫu sẽ được gửi đến SERVER như một khối dữ liệu</a:t>
            </a:r>
          </a:p>
          <a:p>
            <a:pPr marL="0" indent="0" eaLnBrk="1" hangingPunct="1">
              <a:buNone/>
            </a:pPr>
            <a:r>
              <a:rPr lang="en-US">
                <a:latin typeface="Arial" charset="0"/>
                <a:cs typeface="Arial" charset="0"/>
              </a:rPr>
              <a:t>-</a:t>
            </a:r>
            <a:r>
              <a:rPr lang="en-US" i="1">
                <a:latin typeface="Arial" charset="0"/>
                <a:cs typeface="Arial" charset="0"/>
              </a:rPr>
              <a:t>Action</a:t>
            </a:r>
            <a:r>
              <a:rPr lang="en-US">
                <a:latin typeface="Arial" charset="0"/>
                <a:cs typeface="Arial" charset="0"/>
              </a:rPr>
              <a:t>: là địa chỉ của script sẽ thực hiện khi form được submit (đường dẫn đế nơi dữ liệu cần XL)</a:t>
            </a:r>
            <a:endParaRPr lang="vi-VN">
              <a:latin typeface="Arial" charset="0"/>
              <a:cs typeface="Arial" charset="0"/>
            </a:endParaRPr>
          </a:p>
          <a:p>
            <a:pPr marL="0" indent="0" algn="l">
              <a:lnSpc>
                <a:spcPct val="150000"/>
              </a:lnSpc>
              <a:buNone/>
            </a:pPr>
            <a:endParaRPr lang="en-US" b="1"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77</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Tree>
    <p:extLst>
      <p:ext uri="{BB962C8B-B14F-4D97-AF65-F5344CB8AC3E}">
        <p14:creationId xmlns:p14="http://schemas.microsoft.com/office/powerpoint/2010/main" val="42836683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486400"/>
          </a:xfrm>
        </p:spPr>
        <p:txBody>
          <a:bodyPr/>
          <a:lstStyle/>
          <a:p>
            <a:pPr>
              <a:lnSpc>
                <a:spcPct val="150000"/>
              </a:lnSpc>
              <a:buFont typeface="Arial" pitchFamily="34" charset="0"/>
              <a:buChar char="•"/>
            </a:pPr>
            <a:r>
              <a:rPr lang="en-US" b="1" smtClean="0"/>
              <a:t>Các điều khiển</a:t>
            </a:r>
          </a:p>
          <a:p>
            <a:pPr marL="0" indent="0">
              <a:lnSpc>
                <a:spcPct val="150000"/>
              </a:lnSpc>
              <a:buNone/>
            </a:pPr>
            <a:endParaRPr lang="en-US" b="1"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78</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5" name="Content Placeholder 1"/>
          <p:cNvSpPr txBox="1">
            <a:spLocks/>
          </p:cNvSpPr>
          <p:nvPr/>
        </p:nvSpPr>
        <p:spPr bwMode="auto">
          <a:xfrm>
            <a:off x="304800" y="1765300"/>
            <a:ext cx="57150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buFont typeface="Wingdings" pitchFamily="2" charset="2"/>
              <a:buNone/>
            </a:pPr>
            <a:r>
              <a:rPr lang="en-US" sz="2000">
                <a:latin typeface="Arial" charset="0"/>
                <a:cs typeface="Arial" charset="0"/>
              </a:rPr>
              <a:t>Các phần tử của form thường sử dụng trên web gồm:</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Input boxes</a:t>
            </a:r>
            <a:r>
              <a:rPr lang="en-US" sz="2000">
                <a:latin typeface="Arial" charset="0"/>
                <a:cs typeface="Arial" charset="0"/>
              </a:rPr>
              <a:t>: nhập dữ liệu dạng text và number</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Radio buttons</a:t>
            </a:r>
            <a:r>
              <a:rPr lang="en-US" sz="2000">
                <a:latin typeface="Arial" charset="0"/>
                <a:cs typeface="Arial" charset="0"/>
              </a:rPr>
              <a:t>: dùng để chọn một tùy chọn trong danh sách </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Selection lists</a:t>
            </a:r>
            <a:r>
              <a:rPr lang="en-US" sz="2000">
                <a:latin typeface="Arial" charset="0"/>
                <a:cs typeface="Arial" charset="0"/>
              </a:rPr>
              <a:t>: dùng cho một danh sách dài các lựa chọn, thường là trong Drop-down list box</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Check boxes</a:t>
            </a:r>
            <a:r>
              <a:rPr lang="en-US" sz="2000">
                <a:latin typeface="Arial" charset="0"/>
                <a:cs typeface="Arial" charset="0"/>
              </a:rPr>
              <a:t>: chỉ định một item được chọn hay không</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Text area:</a:t>
            </a:r>
            <a:r>
              <a:rPr lang="en-US" sz="2000">
                <a:latin typeface="Arial" charset="0"/>
                <a:cs typeface="Arial" charset="0"/>
              </a:rPr>
              <a:t> một text box có thể chứa nhiều dòng</a:t>
            </a:r>
            <a:endParaRPr lang="en-US" sz="2000" b="1">
              <a:latin typeface="Arial" charset="0"/>
              <a:cs typeface="Arial" charset="0"/>
            </a:endParaRPr>
          </a:p>
          <a:p>
            <a:pPr eaLnBrk="1" hangingPunct="1">
              <a:buFont typeface="Times New Roman" pitchFamily="18" charset="0"/>
              <a:buChar char="–"/>
            </a:pPr>
            <a:r>
              <a:rPr lang="en-US" sz="2000" b="1">
                <a:latin typeface="Arial" charset="0"/>
                <a:cs typeface="Arial" charset="0"/>
              </a:rPr>
              <a:t>Submit và Reset button</a:t>
            </a:r>
            <a:r>
              <a:rPr lang="en-US" sz="2000">
                <a:latin typeface="Arial" charset="0"/>
                <a:cs typeface="Arial" charset="0"/>
              </a:rPr>
              <a:t>: để gửi form đến url script vừa để reset form về trạng thái ban đầu</a:t>
            </a:r>
            <a:endParaRPr lang="vi-VN" sz="2400" b="1">
              <a:latin typeface="Arial" charset="0"/>
              <a:cs typeface="Arial" charset="0"/>
            </a:endParaRPr>
          </a:p>
        </p:txBody>
      </p:sp>
      <p:pic>
        <p:nvPicPr>
          <p:cNvPr id="6" name="Picture 6"/>
          <p:cNvPicPr>
            <a:picLocks noChangeAspect="1" noChangeArrowheads="1"/>
          </p:cNvPicPr>
          <p:nvPr/>
        </p:nvPicPr>
        <p:blipFill>
          <a:blip r:embed="rId2"/>
          <a:srcRect/>
          <a:stretch>
            <a:fillRect/>
          </a:stretch>
        </p:blipFill>
        <p:spPr bwMode="auto">
          <a:xfrm>
            <a:off x="6305550" y="1784350"/>
            <a:ext cx="2457450" cy="4705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9921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79</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7" name="Title 2"/>
          <p:cNvSpPr txBox="1">
            <a:spLocks/>
          </p:cNvSpPr>
          <p:nvPr/>
        </p:nvSpPr>
        <p:spPr>
          <a:xfrm>
            <a:off x="228600" y="838200"/>
            <a:ext cx="8229600" cy="914400"/>
          </a:xfrm>
          <a:prstGeom prst="rect">
            <a:avLst/>
          </a:prstGeom>
        </p:spPr>
        <p:txBody>
          <a:bodyPr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defRPr/>
            </a:pPr>
            <a:r>
              <a:rPr lang="en-US" sz="3200" dirty="0" smtClean="0">
                <a:solidFill>
                  <a:srgbClr val="0070C0"/>
                </a:solidFill>
                <a:latin typeface="Arial" pitchFamily="34" charset="0"/>
                <a:cs typeface="Arial" pitchFamily="34" charset="0"/>
              </a:rPr>
              <a:t>INPUT TAG</a:t>
            </a:r>
            <a:endParaRPr lang="vi-VN" sz="3200" dirty="0">
              <a:solidFill>
                <a:srgbClr val="0070C0"/>
              </a:solidFill>
              <a:effectLst/>
              <a:latin typeface="Arial" pitchFamily="34" charset="0"/>
              <a:cs typeface="Arial" pitchFamily="34" charset="0"/>
            </a:endParaRPr>
          </a:p>
        </p:txBody>
      </p:sp>
      <p:sp>
        <p:nvSpPr>
          <p:cNvPr id="8" name="Content Placeholder 1"/>
          <p:cNvSpPr txBox="1">
            <a:spLocks/>
          </p:cNvSpPr>
          <p:nvPr/>
        </p:nvSpPr>
        <p:spPr bwMode="auto">
          <a:xfrm>
            <a:off x="609600" y="16764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marL="533400" indent="0" algn="just" eaLnBrk="1" hangingPunct="1">
              <a:lnSpc>
                <a:spcPct val="90000"/>
              </a:lnSpc>
              <a:buFont typeface="Wingdings" pitchFamily="2" charset="2"/>
              <a:buNone/>
              <a:defRPr/>
            </a:pPr>
            <a:r>
              <a:rPr lang="en-US" sz="2400" dirty="0" err="1" smtClean="0">
                <a:latin typeface="Arial" pitchFamily="34" charset="0"/>
                <a:cs typeface="Arial" pitchFamily="34" charset="0"/>
              </a:rPr>
              <a:t>Thẻ</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sd</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form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&lt;input&gt;</a:t>
            </a:r>
          </a:p>
          <a:p>
            <a:pPr marL="533400" indent="0" algn="just" eaLnBrk="1" hangingPunct="1">
              <a:lnSpc>
                <a:spcPct val="90000"/>
              </a:lnSpc>
              <a:buFont typeface="Wingdings" pitchFamily="2" charset="2"/>
              <a:buNone/>
              <a:defRPr/>
            </a:pPr>
            <a:r>
              <a:rPr lang="en-US" sz="2400" dirty="0" err="1" smtClean="0">
                <a:latin typeface="Arial" pitchFamily="34" charset="0"/>
                <a:cs typeface="Arial" pitchFamily="34" charset="0"/>
              </a:rPr>
              <a:t>Thuộc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b="1" dirty="0" smtClean="0">
                <a:latin typeface="Arial" pitchFamily="34" charset="0"/>
                <a:cs typeface="Arial" pitchFamily="34" charset="0"/>
              </a:rPr>
              <a:t>type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&lt;input&gt; </a:t>
            </a:r>
            <a:r>
              <a:rPr lang="en-US" sz="2400" dirty="0" err="1" smtClean="0">
                <a:latin typeface="Arial" pitchFamily="34" charset="0"/>
                <a:cs typeface="Arial" pitchFamily="34" charset="0"/>
              </a:rPr>
              <a:t>quyết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kiểu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phần</a:t>
            </a:r>
            <a:endParaRPr lang="en-US" sz="2400" dirty="0" smtClean="0">
              <a:latin typeface="Arial" pitchFamily="34" charset="0"/>
              <a:cs typeface="Arial" pitchFamily="34" charset="0"/>
            </a:endParaRPr>
          </a:p>
          <a:p>
            <a:pPr marL="533400" indent="-533400" eaLnBrk="1" hangingPunct="1">
              <a:lnSpc>
                <a:spcPct val="90000"/>
              </a:lnSpc>
              <a:buFont typeface="Wingdings" pitchFamily="2" charset="2"/>
              <a:buNone/>
              <a:defRPr/>
            </a:pPr>
            <a:endParaRPr lang="en-US" sz="2400" b="1" u="sng" dirty="0">
              <a:latin typeface="Arial" pitchFamily="34" charset="0"/>
              <a:cs typeface="Arial" pitchFamily="34" charset="0"/>
            </a:endParaRPr>
          </a:p>
          <a:p>
            <a:pPr>
              <a:lnSpc>
                <a:spcPct val="90000"/>
              </a:lnSpc>
              <a:spcBef>
                <a:spcPts val="400"/>
              </a:spcBef>
              <a:buClr>
                <a:schemeClr val="accent1"/>
              </a:buClr>
              <a:buSzPct val="68000"/>
              <a:buFont typeface="Wingdings 3" pitchFamily="18" charset="2"/>
              <a:buChar char=""/>
              <a:defRPr/>
            </a:pPr>
            <a:r>
              <a:rPr lang="en-US" sz="2700" b="1" dirty="0" err="1">
                <a:latin typeface="Arial" pitchFamily="34" charset="0"/>
                <a:cs typeface="Arial" pitchFamily="34" charset="0"/>
              </a:rPr>
              <a:t>Cú</a:t>
            </a:r>
            <a:r>
              <a:rPr lang="en-US" sz="2700" b="1" dirty="0">
                <a:latin typeface="Arial" pitchFamily="34" charset="0"/>
                <a:cs typeface="Arial" pitchFamily="34" charset="0"/>
              </a:rPr>
              <a:t> </a:t>
            </a:r>
            <a:r>
              <a:rPr lang="en-US" sz="2700" b="1" dirty="0" err="1">
                <a:latin typeface="Arial" pitchFamily="34" charset="0"/>
                <a:cs typeface="Arial" pitchFamily="34" charset="0"/>
              </a:rPr>
              <a:t>pháp</a:t>
            </a:r>
            <a:r>
              <a:rPr lang="en-US" sz="2700" b="1" dirty="0">
                <a:latin typeface="Arial" pitchFamily="34" charset="0"/>
                <a:cs typeface="Arial" pitchFamily="34" charset="0"/>
              </a:rPr>
              <a:t>:</a:t>
            </a:r>
          </a:p>
          <a:p>
            <a:pPr marL="990600" lvl="1" indent="-533400" eaLnBrk="1" hangingPunct="1">
              <a:lnSpc>
                <a:spcPct val="90000"/>
              </a:lnSpc>
              <a:buFont typeface="Wingdings" pitchFamily="2" charset="2"/>
              <a:buNone/>
              <a:defRPr/>
            </a:pPr>
            <a:r>
              <a:rPr lang="en-US" sz="2400" b="1" dirty="0">
                <a:solidFill>
                  <a:srgbClr val="FF0000"/>
                </a:solidFill>
                <a:latin typeface="Arial" pitchFamily="34" charset="0"/>
                <a:cs typeface="Arial" pitchFamily="34" charset="0"/>
              </a:rPr>
              <a:t>&lt;FORM&gt;</a:t>
            </a:r>
          </a:p>
          <a:p>
            <a:pPr marL="990600" lvl="1" indent="-533400" eaLnBrk="1" hangingPunct="1">
              <a:lnSpc>
                <a:spcPct val="90000"/>
              </a:lnSpc>
              <a:buFont typeface="Wingdings" pitchFamily="2" charset="2"/>
              <a:buNone/>
              <a:defRPr/>
            </a:pPr>
            <a:r>
              <a:rPr lang="en-US" sz="2400" b="1" dirty="0">
                <a:solidFill>
                  <a:srgbClr val="FF0000"/>
                </a:solidFill>
                <a:latin typeface="Arial" pitchFamily="34" charset="0"/>
                <a:cs typeface="Arial" pitchFamily="34" charset="0"/>
              </a:rPr>
              <a:t>	&lt;INPUT TYPE</a:t>
            </a:r>
            <a:r>
              <a:rPr lang="en-US" sz="2400" b="1" dirty="0" smtClean="0">
                <a:solidFill>
                  <a:srgbClr val="FF0000"/>
                </a:solidFill>
                <a:latin typeface="Arial" pitchFamily="34" charset="0"/>
                <a:cs typeface="Arial" pitchFamily="34" charset="0"/>
              </a:rPr>
              <a:t>=“Object” </a:t>
            </a:r>
            <a:r>
              <a:rPr lang="en-US" sz="2400" b="1">
                <a:solidFill>
                  <a:srgbClr val="FF0000"/>
                </a:solidFill>
                <a:latin typeface="Arial" pitchFamily="34" charset="0"/>
                <a:cs typeface="Arial" pitchFamily="34" charset="0"/>
              </a:rPr>
              <a:t>NAME</a:t>
            </a:r>
            <a:r>
              <a:rPr lang="en-US" sz="2400" b="1" smtClean="0">
                <a:solidFill>
                  <a:srgbClr val="FF0000"/>
                </a:solidFill>
                <a:latin typeface="Arial" pitchFamily="34" charset="0"/>
                <a:cs typeface="Arial" pitchFamily="34" charset="0"/>
              </a:rPr>
              <a:t>=“Name”&gt;</a:t>
            </a:r>
            <a:endParaRPr lang="en-US" sz="2400" b="1" dirty="0">
              <a:solidFill>
                <a:srgbClr val="FF0000"/>
              </a:solidFill>
              <a:latin typeface="Arial" pitchFamily="34" charset="0"/>
              <a:cs typeface="Arial" pitchFamily="34" charset="0"/>
            </a:endParaRPr>
          </a:p>
          <a:p>
            <a:pPr marL="990600" lvl="1" indent="-533400" eaLnBrk="1" hangingPunct="1">
              <a:lnSpc>
                <a:spcPct val="90000"/>
              </a:lnSpc>
              <a:buFont typeface="Wingdings" pitchFamily="2" charset="2"/>
              <a:buNone/>
              <a:defRPr/>
            </a:pPr>
            <a:r>
              <a:rPr lang="en-US" sz="2400" b="1" dirty="0">
                <a:solidFill>
                  <a:srgbClr val="FF0000"/>
                </a:solidFill>
                <a:latin typeface="Arial" pitchFamily="34" charset="0"/>
                <a:cs typeface="Arial" pitchFamily="34" charset="0"/>
              </a:rPr>
              <a:t>&lt;/FORM</a:t>
            </a:r>
            <a:r>
              <a:rPr lang="en-US" sz="2400" b="1" dirty="0" smtClean="0">
                <a:solidFill>
                  <a:srgbClr val="FF0000"/>
                </a:solidFill>
                <a:latin typeface="Arial" pitchFamily="34" charset="0"/>
                <a:cs typeface="Arial" pitchFamily="34" charset="0"/>
              </a:rPr>
              <a:t>&gt;</a:t>
            </a:r>
          </a:p>
          <a:p>
            <a:pPr marL="990600" lvl="1" indent="-533400" eaLnBrk="1" hangingPunct="1">
              <a:lnSpc>
                <a:spcPct val="90000"/>
              </a:lnSpc>
              <a:buFont typeface="Wingdings" pitchFamily="2" charset="2"/>
              <a:buNone/>
              <a:defRPr/>
            </a:pPr>
            <a:endParaRPr lang="en-US" sz="2400" u="sng" dirty="0">
              <a:solidFill>
                <a:srgbClr val="FF0000"/>
              </a:solidFill>
              <a:latin typeface="Arial" pitchFamily="34" charset="0"/>
              <a:cs typeface="Arial" pitchFamily="34" charset="0"/>
            </a:endParaRPr>
          </a:p>
          <a:p>
            <a:pPr>
              <a:lnSpc>
                <a:spcPct val="90000"/>
              </a:lnSpc>
              <a:spcBef>
                <a:spcPts val="400"/>
              </a:spcBef>
              <a:buClr>
                <a:schemeClr val="accent1"/>
              </a:buClr>
              <a:buSzPct val="68000"/>
              <a:buFont typeface="Wingdings 3" pitchFamily="18" charset="2"/>
              <a:buChar char=""/>
              <a:defRPr/>
            </a:pPr>
            <a:r>
              <a:rPr lang="en-US" sz="2700" b="1" dirty="0" err="1">
                <a:latin typeface="Arial" pitchFamily="34" charset="0"/>
                <a:cs typeface="Arial" pitchFamily="34" charset="0"/>
              </a:rPr>
              <a:t>Các</a:t>
            </a:r>
            <a:r>
              <a:rPr lang="en-US" sz="2700" b="1" dirty="0">
                <a:latin typeface="Arial" pitchFamily="34" charset="0"/>
                <a:cs typeface="Arial" pitchFamily="34" charset="0"/>
              </a:rPr>
              <a:t> </a:t>
            </a:r>
            <a:r>
              <a:rPr lang="en-US" sz="2700" b="1" dirty="0" err="1">
                <a:latin typeface="Arial" pitchFamily="34" charset="0"/>
                <a:cs typeface="Arial" pitchFamily="34" charset="0"/>
              </a:rPr>
              <a:t>giá</a:t>
            </a:r>
            <a:r>
              <a:rPr lang="en-US" sz="2700" b="1" dirty="0">
                <a:latin typeface="Arial" pitchFamily="34" charset="0"/>
                <a:cs typeface="Arial" pitchFamily="34" charset="0"/>
              </a:rPr>
              <a:t> </a:t>
            </a:r>
            <a:r>
              <a:rPr lang="en-US" sz="2700" b="1" dirty="0" err="1">
                <a:latin typeface="Arial" pitchFamily="34" charset="0"/>
                <a:cs typeface="Arial" pitchFamily="34" charset="0"/>
              </a:rPr>
              <a:t>trị</a:t>
            </a:r>
            <a:r>
              <a:rPr lang="en-US" sz="2700" b="1" dirty="0">
                <a:latin typeface="Arial" pitchFamily="34" charset="0"/>
                <a:cs typeface="Arial" pitchFamily="34" charset="0"/>
              </a:rPr>
              <a:t> </a:t>
            </a:r>
            <a:r>
              <a:rPr lang="en-US" sz="2700" b="1" dirty="0" err="1">
                <a:latin typeface="Arial" pitchFamily="34" charset="0"/>
                <a:cs typeface="Arial" pitchFamily="34" charset="0"/>
              </a:rPr>
              <a:t>của</a:t>
            </a:r>
            <a:r>
              <a:rPr lang="en-US" sz="2700" b="1" dirty="0">
                <a:latin typeface="Arial" pitchFamily="34" charset="0"/>
                <a:cs typeface="Arial" pitchFamily="34" charset="0"/>
              </a:rPr>
              <a:t> </a:t>
            </a:r>
            <a:r>
              <a:rPr lang="en-US" sz="2700" b="1" dirty="0" err="1">
                <a:latin typeface="Arial" pitchFamily="34" charset="0"/>
                <a:cs typeface="Arial" pitchFamily="34" charset="0"/>
              </a:rPr>
              <a:t>thuộc</a:t>
            </a:r>
            <a:r>
              <a:rPr lang="en-US" sz="2700" b="1" dirty="0">
                <a:latin typeface="Arial" pitchFamily="34" charset="0"/>
                <a:cs typeface="Arial" pitchFamily="34" charset="0"/>
              </a:rPr>
              <a:t> </a:t>
            </a:r>
            <a:r>
              <a:rPr lang="en-US" sz="2700" b="1" dirty="0" err="1">
                <a:latin typeface="Arial" pitchFamily="34" charset="0"/>
                <a:cs typeface="Arial" pitchFamily="34" charset="0"/>
              </a:rPr>
              <a:t>tính</a:t>
            </a:r>
            <a:r>
              <a:rPr lang="en-US" sz="2700" b="1" dirty="0">
                <a:latin typeface="Arial" pitchFamily="34" charset="0"/>
                <a:cs typeface="Arial" pitchFamily="34" charset="0"/>
              </a:rPr>
              <a:t> TYPE: </a:t>
            </a:r>
          </a:p>
          <a:p>
            <a:pPr marL="990600" lvl="1" indent="-533400" algn="just" eaLnBrk="1" hangingPunct="1">
              <a:lnSpc>
                <a:spcPct val="90000"/>
              </a:lnSpc>
              <a:buFont typeface="Wingdings" pitchFamily="2" charset="2"/>
              <a:buNone/>
              <a:defRPr/>
            </a:pPr>
            <a:r>
              <a:rPr lang="en-US" sz="2400" dirty="0">
                <a:latin typeface="Arial" pitchFamily="34" charset="0"/>
                <a:cs typeface="Arial" pitchFamily="34" charset="0"/>
              </a:rPr>
              <a:t>	</a:t>
            </a:r>
            <a:r>
              <a:rPr lang="en-US" sz="2400" dirty="0" err="1">
                <a:latin typeface="Arial" pitchFamily="34" charset="0"/>
                <a:cs typeface="Arial" pitchFamily="34" charset="0"/>
              </a:rPr>
              <a:t>Mặc</a:t>
            </a:r>
            <a:r>
              <a:rPr lang="en-US" sz="2400" dirty="0">
                <a:latin typeface="Arial" pitchFamily="34" charset="0"/>
                <a:cs typeface="Arial" pitchFamily="34" charset="0"/>
              </a:rPr>
              <a:t> </a:t>
            </a:r>
            <a:r>
              <a:rPr lang="en-US" sz="2400" dirty="0" err="1">
                <a:latin typeface="Arial" pitchFamily="34" charset="0"/>
                <a:cs typeface="Arial" pitchFamily="34" charset="0"/>
              </a:rPr>
              <a:t>định</a:t>
            </a:r>
            <a:r>
              <a:rPr lang="en-US" sz="2400" dirty="0">
                <a:latin typeface="Arial" pitchFamily="34" charset="0"/>
                <a:cs typeface="Arial" pitchFamily="34" charset="0"/>
              </a:rPr>
              <a:t> </a:t>
            </a:r>
            <a:r>
              <a:rPr lang="en-US" sz="2400" dirty="0" err="1">
                <a:latin typeface="Arial" pitchFamily="34" charset="0"/>
                <a:cs typeface="Arial" pitchFamily="34" charset="0"/>
              </a:rPr>
              <a:t>giá</a:t>
            </a:r>
            <a:r>
              <a:rPr lang="en-US" sz="2400" dirty="0">
                <a:latin typeface="Arial" pitchFamily="34" charset="0"/>
                <a:cs typeface="Arial" pitchFamily="34" charset="0"/>
              </a:rPr>
              <a:t> </a:t>
            </a:r>
            <a:r>
              <a:rPr lang="en-US" sz="2400" dirty="0" err="1">
                <a:latin typeface="Arial" pitchFamily="34" charset="0"/>
                <a:cs typeface="Arial" pitchFamily="34" charset="0"/>
              </a:rPr>
              <a:t>trị</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TYPE </a:t>
            </a:r>
            <a:r>
              <a:rPr lang="en-US" sz="2400" dirty="0" err="1">
                <a:latin typeface="Arial" pitchFamily="34" charset="0"/>
                <a:cs typeface="Arial" pitchFamily="34" charset="0"/>
              </a:rPr>
              <a:t>là</a:t>
            </a:r>
            <a:r>
              <a:rPr lang="en-US" sz="2400" dirty="0">
                <a:latin typeface="Arial" pitchFamily="34" charset="0"/>
                <a:cs typeface="Arial" pitchFamily="34" charset="0"/>
              </a:rPr>
              <a:t> text, </a:t>
            </a:r>
            <a:r>
              <a:rPr lang="en-US" sz="2400" dirty="0" err="1">
                <a:latin typeface="Arial" pitchFamily="34" charset="0"/>
                <a:cs typeface="Arial" pitchFamily="34" charset="0"/>
              </a:rPr>
              <a:t>nếu</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tag &lt;INPUT&gt;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nhập</a:t>
            </a:r>
            <a:r>
              <a:rPr lang="en-US" sz="2400" dirty="0">
                <a:latin typeface="Arial" pitchFamily="34" charset="0"/>
                <a:cs typeface="Arial" pitchFamily="34" charset="0"/>
              </a:rPr>
              <a:t> </a:t>
            </a:r>
            <a:r>
              <a:rPr lang="en-US" sz="2400" dirty="0" err="1">
                <a:latin typeface="Arial" pitchFamily="34" charset="0"/>
                <a:cs typeface="Arial" pitchFamily="34" charset="0"/>
              </a:rPr>
              <a:t>thuộc</a:t>
            </a:r>
            <a:r>
              <a:rPr lang="en-US" sz="2400" dirty="0">
                <a:latin typeface="Arial" pitchFamily="34" charset="0"/>
                <a:cs typeface="Arial" pitchFamily="34" charset="0"/>
              </a:rPr>
              <a:t> </a:t>
            </a:r>
            <a:r>
              <a:rPr lang="en-US" sz="2400" dirty="0" err="1">
                <a:latin typeface="Arial" pitchFamily="34" charset="0"/>
                <a:cs typeface="Arial" pitchFamily="34" charset="0"/>
              </a:rPr>
              <a:t>tính</a:t>
            </a:r>
            <a:r>
              <a:rPr lang="en-US" sz="2400" dirty="0">
                <a:latin typeface="Arial" pitchFamily="34" charset="0"/>
                <a:cs typeface="Arial" pitchFamily="34" charset="0"/>
              </a:rPr>
              <a:t> TYPE </a:t>
            </a:r>
            <a:r>
              <a:rPr lang="en-US" sz="2400" dirty="0" err="1">
                <a:latin typeface="Arial" pitchFamily="34" charset="0"/>
                <a:cs typeface="Arial" pitchFamily="34" charset="0"/>
              </a:rPr>
              <a:t>thì</a:t>
            </a:r>
            <a:r>
              <a:rPr lang="en-US" sz="2400" dirty="0">
                <a:latin typeface="Arial" pitchFamily="34" charset="0"/>
                <a:cs typeface="Arial" pitchFamily="34" charset="0"/>
              </a:rPr>
              <a:t> </a:t>
            </a:r>
            <a:r>
              <a:rPr lang="en-US" sz="2400" dirty="0" err="1">
                <a:latin typeface="Arial" pitchFamily="34" charset="0"/>
                <a:cs typeface="Arial" pitchFamily="34" charset="0"/>
              </a:rPr>
              <a:t>loại</a:t>
            </a:r>
            <a:r>
              <a:rPr lang="en-US" sz="2400" dirty="0">
                <a:latin typeface="Arial" pitchFamily="34" charset="0"/>
                <a:cs typeface="Arial" pitchFamily="34" charset="0"/>
              </a:rPr>
              <a:t> input boxes </a:t>
            </a:r>
            <a:r>
              <a:rPr lang="en-US" sz="2400" dirty="0" err="1">
                <a:latin typeface="Arial" pitchFamily="34" charset="0"/>
                <a:cs typeface="Arial" pitchFamily="34" charset="0"/>
              </a:rPr>
              <a:t>là</a:t>
            </a:r>
            <a:r>
              <a:rPr lang="en-US" sz="2400" dirty="0">
                <a:latin typeface="Arial" pitchFamily="34" charset="0"/>
                <a:cs typeface="Arial" pitchFamily="34" charset="0"/>
              </a:rPr>
              <a:t> text</a:t>
            </a:r>
          </a:p>
        </p:txBody>
      </p:sp>
    </p:spTree>
    <p:extLst>
      <p:ext uri="{BB962C8B-B14F-4D97-AF65-F5344CB8AC3E}">
        <p14:creationId xmlns:p14="http://schemas.microsoft.com/office/powerpoint/2010/main" val="910033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eaLnBrk="1" hangingPunct="1">
              <a:lnSpc>
                <a:spcPct val="150000"/>
              </a:lnSpc>
              <a:buSzTx/>
              <a:buFont typeface="Wingdings" panose="05000000000000000000" pitchFamily="2" charset="2"/>
              <a:buChar char="§"/>
            </a:pPr>
            <a:r>
              <a:rPr lang="fr-FR" altLang="en-US">
                <a:latin typeface="+mj-lt"/>
              </a:rPr>
              <a:t>Internet là gì?</a:t>
            </a:r>
          </a:p>
          <a:p>
            <a:pPr eaLnBrk="1" hangingPunct="1">
              <a:lnSpc>
                <a:spcPct val="150000"/>
              </a:lnSpc>
              <a:buSzTx/>
              <a:buFont typeface="Wingdings" panose="05000000000000000000" pitchFamily="2" charset="2"/>
              <a:buChar char="§"/>
            </a:pPr>
            <a:r>
              <a:rPr lang="fr-FR" altLang="en-US">
                <a:latin typeface="+mj-lt"/>
              </a:rPr>
              <a:t>Các giao thức SMTP, FTP, HTTP, URL.</a:t>
            </a:r>
          </a:p>
          <a:p>
            <a:pPr eaLnBrk="1" hangingPunct="1">
              <a:lnSpc>
                <a:spcPct val="150000"/>
              </a:lnSpc>
              <a:buSzTx/>
              <a:buFont typeface="Wingdings" panose="05000000000000000000" pitchFamily="2" charset="2"/>
              <a:buChar char="§"/>
            </a:pPr>
            <a:r>
              <a:rPr lang="fr-FR" altLang="en-US">
                <a:latin typeface="+mj-lt"/>
              </a:rPr>
              <a:t>Web browser, Web server.</a:t>
            </a:r>
          </a:p>
          <a:p>
            <a:pPr eaLnBrk="1" hangingPunct="1">
              <a:lnSpc>
                <a:spcPct val="150000"/>
              </a:lnSpc>
              <a:buSzTx/>
              <a:buFont typeface="Wingdings" panose="05000000000000000000" pitchFamily="2" charset="2"/>
              <a:buChar char="§"/>
            </a:pPr>
            <a:r>
              <a:rPr lang="fr-FR" altLang="en-US">
                <a:latin typeface="+mj-lt"/>
              </a:rPr>
              <a:t>Một số thuật ngữ thông dụng trong trang web.</a:t>
            </a:r>
            <a:r>
              <a:rPr lang="en-US" altLang="en-US">
                <a:latin typeface="+mj-lt"/>
              </a:rPr>
              <a:t> </a:t>
            </a:r>
          </a:p>
          <a:p>
            <a:pPr>
              <a:lnSpc>
                <a:spcPct val="150000"/>
              </a:lnSpc>
              <a:buFont typeface="Wingdings" panose="05000000000000000000" pitchFamily="2" charset="2"/>
              <a:buChar char="§"/>
            </a:pPr>
            <a:endParaRPr lang="en-US">
              <a:latin typeface="+mj-lt"/>
            </a:endParaRPr>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a:t>
            </a:fld>
            <a:endParaRPr lang="en-US"/>
          </a:p>
        </p:txBody>
      </p:sp>
      <p:sp>
        <p:nvSpPr>
          <p:cNvPr id="4" name="Title 3"/>
          <p:cNvSpPr>
            <a:spLocks noGrp="1"/>
          </p:cNvSpPr>
          <p:nvPr>
            <p:ph type="title"/>
          </p:nvPr>
        </p:nvSpPr>
        <p:spPr/>
        <p:txBody>
          <a:bodyPr/>
          <a:lstStyle/>
          <a:p>
            <a:r>
              <a:rPr lang="en-US" smtClean="0"/>
              <a:t>2. Một số khái niệm</a:t>
            </a:r>
            <a:endParaRPr lang="en-US"/>
          </a:p>
        </p:txBody>
      </p:sp>
    </p:spTree>
    <p:extLst>
      <p:ext uri="{BB962C8B-B14F-4D97-AF65-F5344CB8AC3E}">
        <p14:creationId xmlns:p14="http://schemas.microsoft.com/office/powerpoint/2010/main" val="187263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80</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5"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a:solidFill>
                  <a:srgbClr val="FF0000"/>
                </a:solidFill>
                <a:latin typeface="Arial" pitchFamily="34" charset="0"/>
                <a:cs typeface="Arial" pitchFamily="34" charset="0"/>
              </a:rPr>
              <a:t>Textbox:</a:t>
            </a:r>
            <a:r>
              <a:rPr lang="en-US" sz="2700" b="1">
                <a:latin typeface="Arial" pitchFamily="34" charset="0"/>
                <a:cs typeface="Arial" pitchFamily="34" charset="0"/>
              </a:rPr>
              <a:t>  </a:t>
            </a:r>
            <a:r>
              <a:rPr lang="en-US" sz="2700" dirty="0" err="1">
                <a:latin typeface="Arial" pitchFamily="34" charset="0"/>
                <a:cs typeface="Arial" pitchFamily="34" charset="0"/>
              </a:rPr>
              <a:t>là</a:t>
            </a:r>
            <a:r>
              <a:rPr lang="en-US" sz="2700" dirty="0">
                <a:latin typeface="Arial" pitchFamily="34" charset="0"/>
                <a:cs typeface="Arial" pitchFamily="34" charset="0"/>
              </a:rPr>
              <a:t> </a:t>
            </a:r>
            <a:r>
              <a:rPr lang="en-US" sz="2700" dirty="0" err="1">
                <a:latin typeface="Arial" pitchFamily="34" charset="0"/>
                <a:cs typeface="Arial" pitchFamily="34" charset="0"/>
              </a:rPr>
              <a:t>hộp</a:t>
            </a:r>
            <a:r>
              <a:rPr lang="en-US" sz="2700" dirty="0">
                <a:latin typeface="Arial" pitchFamily="34" charset="0"/>
                <a:cs typeface="Arial" pitchFamily="34" charset="0"/>
              </a:rPr>
              <a:t> </a:t>
            </a:r>
            <a:r>
              <a:rPr lang="en-US" sz="2700" dirty="0" err="1">
                <a:latin typeface="Arial" pitchFamily="34" charset="0"/>
                <a:cs typeface="Arial" pitchFamily="34" charset="0"/>
              </a:rPr>
              <a:t>văn</a:t>
            </a:r>
            <a:r>
              <a:rPr lang="en-US" sz="2700" dirty="0">
                <a:latin typeface="Arial" pitchFamily="34" charset="0"/>
                <a:cs typeface="Arial" pitchFamily="34" charset="0"/>
              </a:rPr>
              <a:t> </a:t>
            </a:r>
            <a:r>
              <a:rPr lang="en-US" sz="2700" dirty="0" err="1">
                <a:latin typeface="Arial" pitchFamily="34" charset="0"/>
                <a:cs typeface="Arial" pitchFamily="34" charset="0"/>
              </a:rPr>
              <a:t>bản</a:t>
            </a:r>
            <a:r>
              <a:rPr lang="en-US" sz="2700" dirty="0">
                <a:latin typeface="Arial" pitchFamily="34" charset="0"/>
                <a:cs typeface="Arial" pitchFamily="34" charset="0"/>
              </a:rPr>
              <a:t> do </a:t>
            </a:r>
            <a:r>
              <a:rPr lang="en-US" sz="2700" dirty="0" err="1">
                <a:latin typeface="Arial" pitchFamily="34" charset="0"/>
                <a:cs typeface="Arial" pitchFamily="34" charset="0"/>
              </a:rPr>
              <a:t>người</a:t>
            </a:r>
            <a:r>
              <a:rPr lang="en-US" sz="2700" dirty="0">
                <a:latin typeface="Arial" pitchFamily="34" charset="0"/>
                <a:cs typeface="Arial" pitchFamily="34" charset="0"/>
              </a:rPr>
              <a:t> SD </a:t>
            </a:r>
            <a:r>
              <a:rPr lang="en-US" sz="2700" dirty="0" err="1">
                <a:latin typeface="Arial" pitchFamily="34" charset="0"/>
                <a:cs typeface="Arial" pitchFamily="34" charset="0"/>
              </a:rPr>
              <a:t>nhập</a:t>
            </a:r>
            <a:r>
              <a:rPr lang="en-US" sz="2700" dirty="0">
                <a:latin typeface="Arial" pitchFamily="34" charset="0"/>
                <a:cs typeface="Arial" pitchFamily="34" charset="0"/>
              </a:rPr>
              <a:t> </a:t>
            </a:r>
            <a:r>
              <a:rPr lang="en-US" sz="2700" dirty="0" err="1">
                <a:latin typeface="Arial" pitchFamily="34" charset="0"/>
                <a:cs typeface="Arial" pitchFamily="34" charset="0"/>
              </a:rPr>
              <a:t>vào</a:t>
            </a:r>
            <a:r>
              <a:rPr lang="en-US" sz="2700" dirty="0">
                <a:latin typeface="Arial" pitchFamily="34" charset="0"/>
                <a:cs typeface="Arial" pitchFamily="34" charset="0"/>
              </a:rPr>
              <a:t> </a:t>
            </a:r>
          </a:p>
          <a:p>
            <a:pPr algn="just">
              <a:spcBef>
                <a:spcPts val="400"/>
              </a:spcBef>
              <a:buClr>
                <a:schemeClr val="accent1"/>
              </a:buClr>
              <a:buSzPct val="68000"/>
              <a:buFont typeface="Wingdings 3" pitchFamily="18" charset="2"/>
              <a:buChar char=""/>
              <a:defRPr/>
            </a:pPr>
            <a:r>
              <a:rPr lang="en-US" sz="2700" b="1" dirty="0" err="1">
                <a:latin typeface="Arial" pitchFamily="34" charset="0"/>
                <a:cs typeface="Arial" pitchFamily="34" charset="0"/>
              </a:rPr>
              <a:t>Cú</a:t>
            </a:r>
            <a:r>
              <a:rPr lang="en-US" sz="2700" b="1" dirty="0">
                <a:latin typeface="Arial" pitchFamily="34" charset="0"/>
                <a:cs typeface="Arial" pitchFamily="34" charset="0"/>
              </a:rPr>
              <a:t> </a:t>
            </a:r>
            <a:r>
              <a:rPr lang="en-US" sz="2700" b="1" dirty="0" err="1">
                <a:latin typeface="Arial" pitchFamily="34" charset="0"/>
                <a:cs typeface="Arial" pitchFamily="34" charset="0"/>
              </a:rPr>
              <a:t>Pháp</a:t>
            </a:r>
            <a:r>
              <a:rPr lang="en-US" sz="2700" b="1" dirty="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&lt;Input Type=”Text” Value=”Value” </a:t>
            </a:r>
            <a:br>
              <a:rPr lang="en-US" sz="2800" b="1" dirty="0" smtClean="0">
                <a:solidFill>
                  <a:srgbClr val="FF0000"/>
                </a:solidFill>
                <a:latin typeface="Arial" pitchFamily="34" charset="0"/>
                <a:cs typeface="Arial" pitchFamily="34" charset="0"/>
              </a:rPr>
            </a:br>
            <a:r>
              <a:rPr lang="en-US" sz="2800" b="1" dirty="0" smtClean="0">
                <a:solidFill>
                  <a:srgbClr val="FF0000"/>
                </a:solidFill>
                <a:latin typeface="Arial" pitchFamily="34" charset="0"/>
                <a:cs typeface="Arial" pitchFamily="34" charset="0"/>
              </a:rPr>
              <a:t>             Name=”name” Size=n</a:t>
            </a:r>
            <a:br>
              <a:rPr lang="en-US" sz="2800" b="1" dirty="0" smtClean="0">
                <a:solidFill>
                  <a:srgbClr val="FF0000"/>
                </a:solidFill>
                <a:latin typeface="Arial" pitchFamily="34" charset="0"/>
                <a:cs typeface="Arial" pitchFamily="34" charset="0"/>
              </a:rPr>
            </a:br>
            <a:r>
              <a:rPr lang="en-US" sz="2800" b="1" dirty="0" smtClean="0">
                <a:solidFill>
                  <a:srgbClr val="FF0000"/>
                </a:solidFill>
                <a:latin typeface="Arial" pitchFamily="34" charset="0"/>
                <a:cs typeface="Arial" pitchFamily="34" charset="0"/>
              </a:rPr>
              <a:t>             </a:t>
            </a:r>
            <a:r>
              <a:rPr lang="en-US" sz="2800" b="1" dirty="0" err="1" smtClean="0">
                <a:solidFill>
                  <a:srgbClr val="FF0000"/>
                </a:solidFill>
                <a:latin typeface="Arial" pitchFamily="34" charset="0"/>
                <a:cs typeface="Arial" pitchFamily="34" charset="0"/>
              </a:rPr>
              <a:t>Maxlength</a:t>
            </a:r>
            <a:r>
              <a:rPr lang="en-US" sz="2800" b="1" dirty="0" smtClean="0">
                <a:solidFill>
                  <a:srgbClr val="FF0000"/>
                </a:solidFill>
                <a:latin typeface="Arial" pitchFamily="34" charset="0"/>
                <a:cs typeface="Arial" pitchFamily="34" charset="0"/>
              </a:rPr>
              <a:t>=m&gt;</a:t>
            </a:r>
          </a:p>
          <a:p>
            <a:pPr marL="533400"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Name :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a:t>
            </a:r>
            <a:r>
              <a:rPr lang="en-US" sz="2000" dirty="0" err="1">
                <a:latin typeface="Arial" pitchFamily="34" charset="0"/>
                <a:cs typeface="Arial" pitchFamily="34" charset="0"/>
              </a:rPr>
              <a:t>đầu</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server</a:t>
            </a:r>
          </a:p>
          <a:p>
            <a:pPr marL="533400"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Value: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ban </a:t>
            </a:r>
            <a:r>
              <a:rPr lang="en-US" sz="2000" dirty="0" err="1">
                <a:latin typeface="Arial" pitchFamily="34" charset="0"/>
                <a:cs typeface="Arial" pitchFamily="34" charset="0"/>
              </a:rPr>
              <a:t>đầu</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sẳn</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text box </a:t>
            </a:r>
          </a:p>
          <a:p>
            <a:pPr marL="533400"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Size: </a:t>
            </a:r>
            <a:r>
              <a:rPr lang="en-US" sz="2000" dirty="0" err="1">
                <a:latin typeface="Arial" pitchFamily="34" charset="0"/>
                <a:cs typeface="Arial" pitchFamily="34" charset="0"/>
              </a:rPr>
              <a:t>chiều</a:t>
            </a:r>
            <a:r>
              <a:rPr lang="en-US" sz="2000" dirty="0">
                <a:latin typeface="Arial" pitchFamily="34" charset="0"/>
                <a:cs typeface="Arial" pitchFamily="34" charset="0"/>
              </a:rPr>
              <a:t> </a:t>
            </a:r>
            <a:r>
              <a:rPr lang="en-US" sz="2000" dirty="0" err="1">
                <a:latin typeface="Arial" pitchFamily="34" charset="0"/>
                <a:cs typeface="Arial" pitchFamily="34" charset="0"/>
              </a:rPr>
              <a:t>rộng</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text box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ký</a:t>
            </a:r>
            <a:r>
              <a:rPr lang="en-US" sz="2000" dirty="0">
                <a:latin typeface="Arial" pitchFamily="34" charset="0"/>
                <a:cs typeface="Arial" pitchFamily="34" charset="0"/>
              </a:rPr>
              <a:t> </a:t>
            </a:r>
            <a:r>
              <a:rPr lang="en-US" sz="2000" dirty="0" err="1">
                <a:latin typeface="Arial" pitchFamily="34" charset="0"/>
                <a:cs typeface="Arial" pitchFamily="34" charset="0"/>
              </a:rPr>
              <a:t>tự</a:t>
            </a:r>
            <a:r>
              <a:rPr lang="en-US" sz="2000" dirty="0">
                <a:latin typeface="Arial" pitchFamily="34" charset="0"/>
                <a:cs typeface="Arial" pitchFamily="34" charset="0"/>
              </a:rPr>
              <a:t> (</a:t>
            </a:r>
            <a:r>
              <a:rPr lang="en-US" sz="2000" dirty="0" err="1">
                <a:latin typeface="Arial" pitchFamily="34" charset="0"/>
                <a:cs typeface="Arial" pitchFamily="34" charset="0"/>
              </a:rPr>
              <a:t>mặc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là</a:t>
            </a:r>
            <a:r>
              <a:rPr lang="en-US" sz="2000" dirty="0">
                <a:latin typeface="Arial" pitchFamily="34" charset="0"/>
                <a:cs typeface="Arial" pitchFamily="34" charset="0"/>
              </a:rPr>
              <a:t> 20)</a:t>
            </a:r>
          </a:p>
          <a:p>
            <a:pPr marL="533400" indent="-533400" eaLnBrk="1" hangingPunct="1">
              <a:lnSpc>
                <a:spcPct val="150000"/>
              </a:lnSpc>
              <a:buClr>
                <a:schemeClr val="tx1"/>
              </a:buClr>
              <a:buFont typeface="Times New Roman" pitchFamily="18" charset="0"/>
              <a:buChar char="–"/>
              <a:defRPr/>
            </a:pPr>
            <a:r>
              <a:rPr lang="en-US" sz="2000" dirty="0" err="1">
                <a:latin typeface="Arial" pitchFamily="34" charset="0"/>
                <a:cs typeface="Arial" pitchFamily="34" charset="0"/>
              </a:rPr>
              <a:t>Maxlength</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ký</a:t>
            </a:r>
            <a:r>
              <a:rPr lang="en-US" sz="2000" dirty="0">
                <a:latin typeface="Arial" pitchFamily="34" charset="0"/>
                <a:cs typeface="Arial" pitchFamily="34" charset="0"/>
              </a:rPr>
              <a:t> </a:t>
            </a:r>
            <a:r>
              <a:rPr lang="en-US" sz="2000" dirty="0" err="1">
                <a:latin typeface="Arial" pitchFamily="34" charset="0"/>
                <a:cs typeface="Arial" pitchFamily="34" charset="0"/>
              </a:rPr>
              <a:t>tự</a:t>
            </a:r>
            <a:r>
              <a:rPr lang="en-US" sz="2000" dirty="0">
                <a:latin typeface="Arial" pitchFamily="34" charset="0"/>
                <a:cs typeface="Arial" pitchFamily="34" charset="0"/>
              </a:rPr>
              <a:t> </a:t>
            </a:r>
            <a:r>
              <a:rPr lang="en-US" sz="2000" dirty="0" err="1">
                <a:latin typeface="Arial" pitchFamily="34" charset="0"/>
                <a:cs typeface="Arial" pitchFamily="34" charset="0"/>
              </a:rPr>
              <a:t>tối</a:t>
            </a:r>
            <a:r>
              <a:rPr lang="en-US" sz="2000" dirty="0">
                <a:latin typeface="Arial" pitchFamily="34" charset="0"/>
                <a:cs typeface="Arial" pitchFamily="34" charset="0"/>
              </a:rPr>
              <a:t> </a:t>
            </a:r>
            <a:r>
              <a:rPr lang="en-US" sz="2000" dirty="0" err="1">
                <a:latin typeface="Arial" pitchFamily="34" charset="0"/>
                <a:cs typeface="Arial" pitchFamily="34" charset="0"/>
              </a:rPr>
              <a:t>đa</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thể</a:t>
            </a:r>
            <a:r>
              <a:rPr lang="en-US" sz="2000" dirty="0">
                <a:latin typeface="Arial" pitchFamily="34" charset="0"/>
                <a:cs typeface="Arial" pitchFamily="34" charset="0"/>
              </a:rPr>
              <a:t> </a:t>
            </a:r>
            <a:r>
              <a:rPr lang="en-US" sz="2000" dirty="0" err="1">
                <a:latin typeface="Arial" pitchFamily="34" charset="0"/>
                <a:cs typeface="Arial" pitchFamily="34" charset="0"/>
              </a:rPr>
              <a:t>nhập</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text box</a:t>
            </a:r>
          </a:p>
          <a:p>
            <a:pPr marL="109537" indent="0">
              <a:spcBef>
                <a:spcPts val="400"/>
              </a:spcBef>
              <a:buClr>
                <a:schemeClr val="accent1"/>
              </a:buClr>
              <a:buSzPct val="68000"/>
              <a:defRPr/>
            </a:pPr>
            <a:endParaRPr lang="en-US" sz="2800" dirty="0" smtClean="0">
              <a:solidFill>
                <a:srgbClr val="FF0000"/>
              </a:solidFill>
            </a:endParaRPr>
          </a:p>
          <a:p>
            <a:pPr marL="109537" indent="0">
              <a:spcBef>
                <a:spcPts val="400"/>
              </a:spcBef>
              <a:buClr>
                <a:schemeClr val="accent1"/>
              </a:buClr>
              <a:buSzPct val="68000"/>
              <a:defRPr/>
            </a:pPr>
            <a:endParaRPr lang="vi-VN" sz="2700" b="1" dirty="0" smtClean="0">
              <a:latin typeface="Arial" charset="0"/>
              <a:cs typeface="Arial" charset="0"/>
            </a:endParaRPr>
          </a:p>
        </p:txBody>
      </p:sp>
    </p:spTree>
    <p:extLst>
      <p:ext uri="{BB962C8B-B14F-4D97-AF65-F5344CB8AC3E}">
        <p14:creationId xmlns:p14="http://schemas.microsoft.com/office/powerpoint/2010/main" val="24495359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81</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7"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err="1" smtClean="0">
                <a:solidFill>
                  <a:srgbClr val="FF0000"/>
                </a:solidFill>
                <a:latin typeface="Arial" pitchFamily="34" charset="0"/>
                <a:cs typeface="Arial" pitchFamily="34" charset="0"/>
              </a:rPr>
              <a:t>Hộp</a:t>
            </a:r>
            <a:r>
              <a:rPr lang="en-US" sz="2700" b="1" dirty="0" smtClean="0">
                <a:solidFill>
                  <a:srgbClr val="FF0000"/>
                </a:solidFill>
                <a:latin typeface="Arial" pitchFamily="34" charset="0"/>
                <a:cs typeface="Arial" pitchFamily="34" charset="0"/>
              </a:rPr>
              <a:t> password: </a:t>
            </a:r>
            <a:r>
              <a:rPr lang="en-US" sz="2800" dirty="0" err="1" smtClean="0">
                <a:latin typeface="Arial" pitchFamily="34" charset="0"/>
                <a:cs typeface="Arial" pitchFamily="34" charset="0"/>
              </a:rPr>
              <a:t>Những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ký</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tự</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nhập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vào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hiển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thị</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dưới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dạng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dấu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chấm</a:t>
            </a:r>
            <a:r>
              <a:rPr lang="en-US" sz="2800" dirty="0" smtClean="0">
                <a:latin typeface="Arial" pitchFamily="34" charset="0"/>
                <a:cs typeface="Arial" pitchFamily="34" charset="0"/>
              </a:rPr>
              <a:t> , </a:t>
            </a:r>
            <a:r>
              <a:rPr lang="en-US" sz="2800" dirty="0" err="1" smtClean="0">
                <a:latin typeface="Arial" pitchFamily="34" charset="0"/>
                <a:cs typeface="Arial" pitchFamily="34" charset="0"/>
              </a:rPr>
              <a:t>thông</a:t>
            </a:r>
            <a:r>
              <a:rPr lang="en-US" sz="2800" dirty="0" smtClean="0">
                <a:latin typeface="Arial" pitchFamily="34" charset="0"/>
                <a:cs typeface="Arial" pitchFamily="34" charset="0"/>
              </a:rPr>
              <a:t> tin </a:t>
            </a:r>
            <a:r>
              <a:rPr lang="en-US" sz="2800" dirty="0" err="1" smtClean="0">
                <a:latin typeface="Arial" pitchFamily="34" charset="0"/>
                <a:cs typeface="Arial" pitchFamily="34" charset="0"/>
              </a:rPr>
              <a:t>sẽ</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không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bị</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mã</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hoá</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khi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gửi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lên</a:t>
            </a:r>
            <a:r>
              <a:rPr lang="en-US" sz="2800" dirty="0" smtClean="0">
                <a:latin typeface="Arial" pitchFamily="34" charset="0"/>
                <a:cs typeface="Arial" pitchFamily="34" charset="0"/>
              </a:rPr>
              <a:t> server</a:t>
            </a:r>
            <a:endParaRPr lang="en-US" sz="2700" dirty="0" smtClean="0">
              <a:latin typeface="Arial" pitchFamily="34" charset="0"/>
              <a:cs typeface="Arial" pitchFamily="34" charset="0"/>
            </a:endParaRP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&lt;Input Type=”Password” Name=”name” 	     		Size=n </a:t>
            </a:r>
            <a:r>
              <a:rPr lang="en-US" sz="2800" b="1" dirty="0" err="1" smtClean="0">
                <a:solidFill>
                  <a:srgbClr val="FF0000"/>
                </a:solidFill>
                <a:latin typeface="Arial" pitchFamily="34" charset="0"/>
                <a:cs typeface="Arial" pitchFamily="34" charset="0"/>
              </a:rPr>
              <a:t>Maxlength</a:t>
            </a:r>
            <a:r>
              <a:rPr lang="en-US" sz="2800" b="1" dirty="0" smtClean="0">
                <a:solidFill>
                  <a:srgbClr val="FF0000"/>
                </a:solidFill>
                <a:latin typeface="Arial" pitchFamily="34" charset="0"/>
                <a:cs typeface="Arial" pitchFamily="34" charset="0"/>
              </a:rPr>
              <a:t>=m&gt;</a:t>
            </a:r>
          </a:p>
          <a:p>
            <a:pPr marL="533400"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 : </a:t>
            </a:r>
            <a:r>
              <a:rPr lang="en-US" sz="2000" dirty="0" err="1" smtClean="0">
                <a:latin typeface="Arial" pitchFamily="34" charset="0"/>
                <a:cs typeface="Arial" pitchFamily="34" charset="0"/>
              </a:rPr>
              <a:t>tên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đầu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server</a:t>
            </a:r>
          </a:p>
          <a:p>
            <a:pPr marL="533400"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Size: </a:t>
            </a:r>
            <a:r>
              <a:rPr lang="en-US" sz="2000" dirty="0" err="1" smtClean="0">
                <a:latin typeface="Arial" pitchFamily="34" charset="0"/>
                <a:cs typeface="Arial" pitchFamily="34" charset="0"/>
              </a:rPr>
              <a:t>chiều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hộp</a:t>
            </a:r>
            <a:r>
              <a:rPr lang="en-US" sz="2000" dirty="0" smtClean="0">
                <a:latin typeface="Arial" pitchFamily="34" charset="0"/>
                <a:cs typeface="Arial" pitchFamily="34" charset="0"/>
              </a:rPr>
              <a:t> password </a:t>
            </a: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bằng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tự</a:t>
            </a:r>
            <a:endParaRPr lang="en-US" sz="2000" dirty="0" smtClean="0">
              <a:latin typeface="Arial" pitchFamily="34" charset="0"/>
              <a:cs typeface="Arial" pitchFamily="34" charset="0"/>
            </a:endParaRPr>
          </a:p>
          <a:p>
            <a:pPr marL="533400" indent="-533400" eaLnBrk="1" hangingPunct="1">
              <a:lnSpc>
                <a:spcPct val="150000"/>
              </a:lnSpc>
              <a:buClr>
                <a:schemeClr val="tx1"/>
              </a:buClr>
              <a:buFont typeface="Times New Roman" pitchFamily="18" charset="0"/>
              <a:buChar char="–"/>
              <a:defRPr/>
            </a:pPr>
            <a:r>
              <a:rPr lang="en-US" sz="2000" dirty="0" err="1" smtClean="0">
                <a:latin typeface="Arial" pitchFamily="34" charset="0"/>
                <a:cs typeface="Arial" pitchFamily="34" charset="0"/>
              </a:rPr>
              <a:t>Maxlength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tự</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hộp</a:t>
            </a:r>
            <a:r>
              <a:rPr lang="en-US" sz="2000" dirty="0" smtClean="0">
                <a:latin typeface="Arial" pitchFamily="34" charset="0"/>
                <a:cs typeface="Arial" pitchFamily="34" charset="0"/>
              </a:rPr>
              <a:t> password</a:t>
            </a:r>
          </a:p>
          <a:p>
            <a:pPr marL="109537" indent="0">
              <a:spcBef>
                <a:spcPts val="400"/>
              </a:spcBef>
              <a:buClr>
                <a:schemeClr val="accent1"/>
              </a:buClr>
              <a:buSzPct val="68000"/>
              <a:defRPr/>
            </a:pPr>
            <a:endParaRPr lang="en-US" sz="2800" dirty="0" smtClean="0">
              <a:solidFill>
                <a:srgbClr val="FF0000"/>
              </a:solidFill>
            </a:endParaRPr>
          </a:p>
          <a:p>
            <a:pPr marL="109537" indent="0">
              <a:spcBef>
                <a:spcPts val="400"/>
              </a:spcBef>
              <a:buClr>
                <a:schemeClr val="accent1"/>
              </a:buClr>
              <a:buSzPct val="68000"/>
              <a:defRPr/>
            </a:pPr>
            <a:endParaRPr lang="vi-VN" sz="2700" b="1" dirty="0" smtClean="0">
              <a:latin typeface="Arial" charset="0"/>
              <a:cs typeface="Arial" charset="0"/>
            </a:endParaRPr>
          </a:p>
        </p:txBody>
      </p:sp>
    </p:spTree>
    <p:extLst>
      <p:ext uri="{BB962C8B-B14F-4D97-AF65-F5344CB8AC3E}">
        <p14:creationId xmlns:p14="http://schemas.microsoft.com/office/powerpoint/2010/main" val="39886630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82</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Checkbox:</a:t>
            </a:r>
            <a:r>
              <a:rPr lang="en-US" sz="2700" b="1" dirty="0" smtClean="0">
                <a:latin typeface="Arial" pitchFamily="34" charset="0"/>
                <a:cs typeface="Arial" pitchFamily="34" charset="0"/>
              </a:rPr>
              <a:t> </a:t>
            </a:r>
            <a:r>
              <a:rPr lang="en-US" sz="2800" dirty="0" err="1" smtClean="0">
                <a:latin typeface="Arial" pitchFamily="34" charset="0"/>
                <a:cs typeface="Arial" pitchFamily="34" charset="0"/>
              </a:rPr>
              <a:t>Hộp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chọn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người</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xem</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có</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thể</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đánh</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dấu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nhiều</a:t>
            </a:r>
            <a:r>
              <a:rPr lang="en-US" sz="2800" dirty="0" smtClean="0">
                <a:latin typeface="Arial" pitchFamily="34" charset="0"/>
                <a:cs typeface="Arial" pitchFamily="34" charset="0"/>
              </a:rPr>
              <a:t> checkbox </a:t>
            </a:r>
            <a:r>
              <a:rPr lang="en-US" sz="2800" dirty="0" err="1" smtClean="0">
                <a:latin typeface="Arial" pitchFamily="34" charset="0"/>
                <a:cs typeface="Arial" pitchFamily="34" charset="0"/>
              </a:rPr>
              <a:t>trong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cùng</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một</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bộ</a:t>
            </a:r>
            <a:endParaRPr lang="en-US" sz="2700" dirty="0" smtClean="0">
              <a:latin typeface="Arial" pitchFamily="34" charset="0"/>
              <a:cs typeface="Arial" pitchFamily="34" charset="0"/>
            </a:endParaRP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&lt;Input Type=”checkbox” Name=”name” 	     		Value=“Value” Checked &gt; </a:t>
            </a:r>
            <a:r>
              <a:rPr lang="en-US" sz="2800" b="1" dirty="0" err="1" smtClean="0">
                <a:solidFill>
                  <a:srgbClr val="FF0000"/>
                </a:solidFill>
                <a:latin typeface="Arial" pitchFamily="34" charset="0"/>
                <a:cs typeface="Arial" pitchFamily="34" charset="0"/>
              </a:rPr>
              <a:t>nhãn</a:t>
            </a:r>
            <a:endParaRPr lang="en-US" sz="2800" b="1" dirty="0" smtClean="0">
              <a:solidFill>
                <a:srgbClr val="FF0000"/>
              </a:solidFill>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Name: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checkbox</a:t>
            </a: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Value: </a:t>
            </a:r>
            <a:r>
              <a:rPr lang="en-US" sz="2000" dirty="0" err="1">
                <a:latin typeface="Arial" pitchFamily="34" charset="0"/>
                <a:cs typeface="Arial" pitchFamily="34" charset="0"/>
              </a:rPr>
              <a:t>xác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mỗi</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mỗi</a:t>
            </a:r>
            <a:r>
              <a:rPr lang="en-US" sz="2000" dirty="0">
                <a:latin typeface="Arial" pitchFamily="34" charset="0"/>
                <a:cs typeface="Arial" pitchFamily="34" charset="0"/>
              </a:rPr>
              <a:t> </a:t>
            </a:r>
            <a:r>
              <a:rPr lang="en-US" sz="2000" dirty="0" err="1">
                <a:latin typeface="Arial" pitchFamily="34" charset="0"/>
                <a:cs typeface="Arial" pitchFamily="34" charset="0"/>
              </a:rPr>
              <a:t>hộp</a:t>
            </a:r>
            <a:r>
              <a:rPr lang="en-US" sz="2000" dirty="0">
                <a:latin typeface="Arial" pitchFamily="34" charset="0"/>
                <a:cs typeface="Arial" pitchFamily="34" charset="0"/>
              </a:rPr>
              <a:t> checkbox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gửi</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server </a:t>
            </a:r>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người</a:t>
            </a:r>
            <a:r>
              <a:rPr lang="en-US" sz="2000" dirty="0">
                <a:latin typeface="Arial" pitchFamily="34" charset="0"/>
                <a:cs typeface="Arial" pitchFamily="34" charset="0"/>
              </a:rPr>
              <a:t> </a:t>
            </a:r>
            <a:r>
              <a:rPr lang="en-US" sz="2000" dirty="0" err="1">
                <a:latin typeface="Arial" pitchFamily="34" charset="0"/>
                <a:cs typeface="Arial" pitchFamily="34" charset="0"/>
              </a:rPr>
              <a:t>xem</a:t>
            </a:r>
            <a:r>
              <a:rPr lang="en-US" sz="2000" dirty="0">
                <a:latin typeface="Arial" pitchFamily="34" charset="0"/>
                <a:cs typeface="Arial" pitchFamily="34" charset="0"/>
              </a:rPr>
              <a:t> </a:t>
            </a:r>
            <a:r>
              <a:rPr lang="en-US" sz="2000" dirty="0" err="1">
                <a:latin typeface="Arial" pitchFamily="34" charset="0"/>
                <a:cs typeface="Arial" pitchFamily="34" charset="0"/>
              </a:rPr>
              <a:t>đánh</a:t>
            </a:r>
            <a:r>
              <a:rPr lang="en-US" sz="2000" dirty="0">
                <a:latin typeface="Arial" pitchFamily="34" charset="0"/>
                <a:cs typeface="Arial" pitchFamily="34" charset="0"/>
              </a:rPr>
              <a:t> </a:t>
            </a:r>
            <a:r>
              <a:rPr lang="en-US" sz="2000" dirty="0" err="1">
                <a:latin typeface="Arial" pitchFamily="34" charset="0"/>
                <a:cs typeface="Arial" pitchFamily="34" charset="0"/>
              </a:rPr>
              <a:t>dấu</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checkbox</a:t>
            </a: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Checked: </a:t>
            </a:r>
            <a:r>
              <a:rPr lang="en-US" sz="2000" dirty="0" err="1">
                <a:latin typeface="Arial" pitchFamily="34" charset="0"/>
                <a:cs typeface="Arial" pitchFamily="34" charset="0"/>
              </a:rPr>
              <a:t>thuộc</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hộp</a:t>
            </a:r>
            <a:r>
              <a:rPr lang="en-US" sz="2000" dirty="0">
                <a:latin typeface="Arial" pitchFamily="34" charset="0"/>
                <a:cs typeface="Arial" pitchFamily="34" charset="0"/>
              </a:rPr>
              <a:t> check box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chọn</a:t>
            </a:r>
            <a:r>
              <a:rPr lang="en-US" sz="2000" dirty="0">
                <a:latin typeface="Arial" pitchFamily="34" charset="0"/>
                <a:cs typeface="Arial" pitchFamily="34" charset="0"/>
              </a:rPr>
              <a:t> </a:t>
            </a:r>
            <a:r>
              <a:rPr lang="en-US" sz="2000" dirty="0" err="1">
                <a:latin typeface="Arial" pitchFamily="34" charset="0"/>
                <a:cs typeface="Arial" pitchFamily="34" charset="0"/>
              </a:rPr>
              <a:t>mặc</a:t>
            </a:r>
            <a:r>
              <a:rPr lang="en-US" sz="2000" dirty="0">
                <a:latin typeface="Arial" pitchFamily="34" charset="0"/>
                <a:cs typeface="Arial" pitchFamily="34" charset="0"/>
              </a:rPr>
              <a:t> </a:t>
            </a:r>
            <a:r>
              <a:rPr lang="en-US" sz="2000" dirty="0" err="1">
                <a:latin typeface="Arial" pitchFamily="34" charset="0"/>
                <a:cs typeface="Arial" pitchFamily="34" charset="0"/>
              </a:rPr>
              <a:t>định</a:t>
            </a:r>
            <a:endParaRPr lang="vi-VN" sz="2000" dirty="0">
              <a:latin typeface="Arial" pitchFamily="34" charset="0"/>
              <a:cs typeface="Arial" pitchFamily="34" charset="0"/>
            </a:endParaRPr>
          </a:p>
        </p:txBody>
      </p:sp>
    </p:spTree>
    <p:extLst>
      <p:ext uri="{BB962C8B-B14F-4D97-AF65-F5344CB8AC3E}">
        <p14:creationId xmlns:p14="http://schemas.microsoft.com/office/powerpoint/2010/main" val="3988663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83</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5"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Radio button: </a:t>
            </a:r>
            <a:r>
              <a:rPr lang="en-US" sz="2800" dirty="0">
                <a:latin typeface="Arial" pitchFamily="34" charset="0"/>
                <a:cs typeface="Arial" pitchFamily="34" charset="0"/>
              </a:rPr>
              <a:t>Cho </a:t>
            </a:r>
            <a:r>
              <a:rPr lang="en-US" sz="2800" dirty="0" err="1">
                <a:latin typeface="Arial" pitchFamily="34" charset="0"/>
                <a:cs typeface="Arial" pitchFamily="34" charset="0"/>
              </a:rPr>
              <a:t>phép</a:t>
            </a:r>
            <a:r>
              <a:rPr lang="en-US" sz="2800" dirty="0">
                <a:latin typeface="Arial" pitchFamily="34" charset="0"/>
                <a:cs typeface="Arial" pitchFamily="34" charset="0"/>
              </a:rPr>
              <a:t> </a:t>
            </a:r>
            <a:r>
              <a:rPr lang="en-US" sz="2800" dirty="0" err="1">
                <a:latin typeface="Arial" pitchFamily="34" charset="0"/>
                <a:cs typeface="Arial" pitchFamily="34" charset="0"/>
              </a:rPr>
              <a:t>người</a:t>
            </a:r>
            <a:r>
              <a:rPr lang="en-US" sz="2800" dirty="0">
                <a:latin typeface="Arial" pitchFamily="34" charset="0"/>
                <a:cs typeface="Arial" pitchFamily="34" charset="0"/>
              </a:rPr>
              <a:t> </a:t>
            </a:r>
            <a:r>
              <a:rPr lang="en-US" sz="2800" dirty="0" err="1">
                <a:latin typeface="Arial" pitchFamily="34" charset="0"/>
                <a:cs typeface="Arial" pitchFamily="34" charset="0"/>
              </a:rPr>
              <a:t>xem</a:t>
            </a:r>
            <a:r>
              <a:rPr lang="en-US" sz="2800" dirty="0">
                <a:latin typeface="Arial" pitchFamily="34" charset="0"/>
                <a:cs typeface="Arial" pitchFamily="34" charset="0"/>
              </a:rPr>
              <a:t> </a:t>
            </a:r>
            <a:r>
              <a:rPr lang="en-US" sz="2800" dirty="0" err="1">
                <a:latin typeface="Arial" pitchFamily="34" charset="0"/>
                <a:cs typeface="Arial" pitchFamily="34" charset="0"/>
              </a:rPr>
              <a:t>chỉ</a:t>
            </a:r>
            <a:r>
              <a:rPr lang="en-US" sz="2800" dirty="0">
                <a:latin typeface="Arial" pitchFamily="34" charset="0"/>
                <a:cs typeface="Arial" pitchFamily="34" charset="0"/>
              </a:rPr>
              <a:t> </a:t>
            </a:r>
            <a:r>
              <a:rPr lang="en-US" sz="2800" dirty="0" err="1">
                <a:latin typeface="Arial" pitchFamily="34" charset="0"/>
                <a:cs typeface="Arial" pitchFamily="34" charset="0"/>
              </a:rPr>
              <a:t>chọn</a:t>
            </a:r>
            <a:r>
              <a:rPr lang="en-US" sz="2800" dirty="0">
                <a:latin typeface="Arial" pitchFamily="34" charset="0"/>
                <a:cs typeface="Arial" pitchFamily="34" charset="0"/>
              </a:rPr>
              <a:t> </a:t>
            </a:r>
            <a:r>
              <a:rPr lang="en-US" sz="2800" dirty="0" err="1">
                <a:latin typeface="Arial" pitchFamily="34" charset="0"/>
                <a:cs typeface="Arial" pitchFamily="34" charset="0"/>
              </a:rPr>
              <a:t>một</a:t>
            </a:r>
            <a:r>
              <a:rPr lang="en-US" sz="2800" dirty="0">
                <a:latin typeface="Arial" pitchFamily="34" charset="0"/>
                <a:cs typeface="Arial" pitchFamily="34" charset="0"/>
              </a:rPr>
              <a:t> </a:t>
            </a:r>
            <a:r>
              <a:rPr lang="en-US" sz="2800" dirty="0" err="1">
                <a:latin typeface="Arial" pitchFamily="34" charset="0"/>
                <a:cs typeface="Arial" pitchFamily="34" charset="0"/>
              </a:rPr>
              <a:t>tuỳ</a:t>
            </a:r>
            <a:r>
              <a:rPr lang="en-US" sz="2800" dirty="0">
                <a:latin typeface="Arial" pitchFamily="34" charset="0"/>
                <a:cs typeface="Arial" pitchFamily="34" charset="0"/>
              </a:rPr>
              <a:t> </a:t>
            </a:r>
            <a:r>
              <a:rPr lang="en-US" sz="2800" dirty="0" err="1">
                <a:latin typeface="Arial" pitchFamily="34" charset="0"/>
                <a:cs typeface="Arial" pitchFamily="34" charset="0"/>
              </a:rPr>
              <a:t>chọn</a:t>
            </a:r>
            <a:r>
              <a:rPr lang="en-US" sz="2800" dirty="0">
                <a:latin typeface="Arial" pitchFamily="34" charset="0"/>
                <a:cs typeface="Arial" pitchFamily="34" charset="0"/>
              </a:rPr>
              <a:t> </a:t>
            </a:r>
            <a:r>
              <a:rPr lang="en-US" sz="2800" dirty="0" err="1">
                <a:latin typeface="Arial" pitchFamily="34" charset="0"/>
                <a:cs typeface="Arial" pitchFamily="34" charset="0"/>
              </a:rPr>
              <a:t>tại</a:t>
            </a:r>
            <a:r>
              <a:rPr lang="en-US" sz="2800" dirty="0">
                <a:latin typeface="Arial" pitchFamily="34" charset="0"/>
                <a:cs typeface="Arial" pitchFamily="34" charset="0"/>
              </a:rPr>
              <a:t> </a:t>
            </a:r>
            <a:r>
              <a:rPr lang="en-US" sz="2800" dirty="0" err="1">
                <a:latin typeface="Arial" pitchFamily="34" charset="0"/>
                <a:cs typeface="Arial" pitchFamily="34" charset="0"/>
              </a:rPr>
              <a:t>mỗi</a:t>
            </a:r>
            <a:r>
              <a:rPr lang="en-US" sz="2800" dirty="0">
                <a:latin typeface="Arial" pitchFamily="34" charset="0"/>
                <a:cs typeface="Arial" pitchFamily="34" charset="0"/>
              </a:rPr>
              <a:t> </a:t>
            </a:r>
            <a:r>
              <a:rPr lang="en-US" sz="2800" dirty="0" err="1">
                <a:latin typeface="Arial" pitchFamily="34" charset="0"/>
                <a:cs typeface="Arial" pitchFamily="34" charset="0"/>
              </a:rPr>
              <a:t>thời</a:t>
            </a:r>
            <a:r>
              <a:rPr lang="en-US" sz="2800" dirty="0">
                <a:latin typeface="Arial" pitchFamily="34" charset="0"/>
                <a:cs typeface="Arial" pitchFamily="34" charset="0"/>
              </a:rPr>
              <a:t> </a:t>
            </a:r>
            <a:r>
              <a:rPr lang="en-US" sz="2800" dirty="0" err="1">
                <a:latin typeface="Arial" pitchFamily="34" charset="0"/>
                <a:cs typeface="Arial" pitchFamily="34" charset="0"/>
              </a:rPr>
              <a:t>điểm</a:t>
            </a:r>
            <a:endParaRPr lang="en-US" sz="2700" dirty="0" smtClean="0">
              <a:latin typeface="Arial" pitchFamily="34" charset="0"/>
              <a:cs typeface="Arial" pitchFamily="34" charset="0"/>
            </a:endParaRP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&lt;Input Type=”radio” Name=”name” 	     		Value=“Value” Checked &gt; </a:t>
            </a:r>
            <a:r>
              <a:rPr lang="en-US" sz="2800" b="1" dirty="0" err="1" smtClean="0">
                <a:solidFill>
                  <a:srgbClr val="FF0000"/>
                </a:solidFill>
                <a:latin typeface="Arial" pitchFamily="34" charset="0"/>
                <a:cs typeface="Arial" pitchFamily="34" charset="0"/>
              </a:rPr>
              <a:t>nhãn</a:t>
            </a:r>
            <a:endParaRPr lang="en-US" sz="2800" b="1" dirty="0" smtClean="0">
              <a:solidFill>
                <a:srgbClr val="FF0000"/>
              </a:solidFill>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 </a:t>
            </a:r>
            <a:r>
              <a:rPr lang="en-US" sz="2000" dirty="0" err="1" smtClean="0">
                <a:latin typeface="Arial" pitchFamily="34" charset="0"/>
                <a:cs typeface="Arial" pitchFamily="34" charset="0"/>
              </a:rPr>
              <a:t>tên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radio, </a:t>
            </a:r>
            <a:r>
              <a:rPr lang="en-US" sz="2000" dirty="0" err="1" smtClean="0">
                <a:latin typeface="Arial" pitchFamily="34" charset="0"/>
                <a:cs typeface="Arial" pitchFamily="34" charset="0"/>
              </a:rPr>
              <a:t>kết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radio button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nhau</a:t>
            </a:r>
            <a:endParaRPr lang="en-US" sz="2000" dirty="0" smtClean="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Value: </a:t>
            </a:r>
            <a:r>
              <a:rPr lang="en-US" sz="2000" dirty="0" err="1" smtClean="0">
                <a:latin typeface="Arial" pitchFamily="34" charset="0"/>
                <a:cs typeface="Arial" pitchFamily="34" charset="0"/>
              </a:rPr>
              <a:t>Những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gữi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đến</a:t>
            </a:r>
            <a:r>
              <a:rPr lang="en-US" sz="2000" dirty="0" smtClean="0">
                <a:latin typeface="Arial" pitchFamily="34" charset="0"/>
                <a:cs typeface="Arial" pitchFamily="34" charset="0"/>
              </a:rPr>
              <a:t> server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radio button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chọn</a:t>
            </a:r>
            <a:endParaRPr lang="en-US" sz="2000" dirty="0" smtClean="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Checked: </a:t>
            </a:r>
            <a:r>
              <a:rPr lang="en-US" sz="2000" dirty="0" err="1" smtClean="0">
                <a:latin typeface="Arial" pitchFamily="34" charset="0"/>
                <a:cs typeface="Arial" pitchFamily="34" charset="0"/>
              </a:rPr>
              <a:t>thuộc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để</a:t>
            </a:r>
            <a:r>
              <a:rPr lang="en-US" sz="2000" dirty="0" smtClean="0">
                <a:latin typeface="Arial" pitchFamily="34" charset="0"/>
                <a:cs typeface="Arial" pitchFamily="34" charset="0"/>
              </a:rPr>
              <a:t> radio button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chọn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mặc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định</a:t>
            </a:r>
            <a:endParaRPr lang="vi-VN" sz="2000" dirty="0">
              <a:latin typeface="Arial" pitchFamily="34" charset="0"/>
              <a:cs typeface="Arial" pitchFamily="34" charset="0"/>
            </a:endParaRPr>
          </a:p>
        </p:txBody>
      </p:sp>
    </p:spTree>
    <p:extLst>
      <p:ext uri="{BB962C8B-B14F-4D97-AF65-F5344CB8AC3E}">
        <p14:creationId xmlns:p14="http://schemas.microsoft.com/office/powerpoint/2010/main" val="21235081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84</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Submit button: </a:t>
            </a:r>
            <a:r>
              <a:rPr lang="en-US" sz="2800" dirty="0" err="1">
                <a:latin typeface="Arial" pitchFamily="34" charset="0"/>
                <a:cs typeface="Arial" pitchFamily="34" charset="0"/>
              </a:rPr>
              <a:t>Tất</a:t>
            </a:r>
            <a:r>
              <a:rPr lang="en-US" sz="2800" dirty="0">
                <a:latin typeface="Arial" pitchFamily="34" charset="0"/>
                <a:cs typeface="Arial" pitchFamily="34" charset="0"/>
              </a:rPr>
              <a:t> </a:t>
            </a:r>
            <a:r>
              <a:rPr lang="en-US" sz="2800" dirty="0" err="1">
                <a:latin typeface="Arial" pitchFamily="34" charset="0"/>
                <a:cs typeface="Arial" pitchFamily="34" charset="0"/>
              </a:rPr>
              <a:t>cả</a:t>
            </a:r>
            <a:r>
              <a:rPr lang="en-US" sz="2800" dirty="0">
                <a:latin typeface="Arial" pitchFamily="34" charset="0"/>
                <a:cs typeface="Arial" pitchFamily="34" charset="0"/>
              </a:rPr>
              <a:t> </a:t>
            </a:r>
            <a:r>
              <a:rPr lang="en-US" sz="2800" dirty="0" err="1">
                <a:latin typeface="Arial" pitchFamily="34" charset="0"/>
                <a:cs typeface="Arial" pitchFamily="34" charset="0"/>
              </a:rPr>
              <a:t>thông</a:t>
            </a:r>
            <a:r>
              <a:rPr lang="en-US" sz="2800" dirty="0">
                <a:latin typeface="Arial" pitchFamily="34" charset="0"/>
                <a:cs typeface="Arial" pitchFamily="34" charset="0"/>
              </a:rPr>
              <a:t> tin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người</a:t>
            </a:r>
            <a:r>
              <a:rPr lang="en-US" sz="2800" dirty="0">
                <a:latin typeface="Arial" pitchFamily="34" charset="0"/>
                <a:cs typeface="Arial" pitchFamily="34" charset="0"/>
              </a:rPr>
              <a:t> </a:t>
            </a:r>
            <a:r>
              <a:rPr lang="en-US" sz="2800" dirty="0" err="1">
                <a:latin typeface="Arial" pitchFamily="34" charset="0"/>
                <a:cs typeface="Arial" pitchFamily="34" charset="0"/>
              </a:rPr>
              <a:t>xem</a:t>
            </a:r>
            <a:r>
              <a:rPr lang="en-US" sz="2800" dirty="0">
                <a:latin typeface="Arial" pitchFamily="34" charset="0"/>
                <a:cs typeface="Arial" pitchFamily="34" charset="0"/>
              </a:rPr>
              <a:t> </a:t>
            </a:r>
            <a:r>
              <a:rPr lang="en-US" sz="2800" dirty="0" err="1">
                <a:latin typeface="Arial" pitchFamily="34" charset="0"/>
                <a:cs typeface="Arial" pitchFamily="34" charset="0"/>
              </a:rPr>
              <a:t>nhập</a:t>
            </a:r>
            <a:r>
              <a:rPr lang="en-US" sz="2800" dirty="0">
                <a:latin typeface="Arial" pitchFamily="34" charset="0"/>
                <a:cs typeface="Arial" pitchFamily="34" charset="0"/>
              </a:rPr>
              <a:t> </a:t>
            </a:r>
            <a:r>
              <a:rPr lang="en-US" sz="2800" dirty="0" err="1">
                <a:latin typeface="Arial" pitchFamily="34" charset="0"/>
                <a:cs typeface="Arial" pitchFamily="34" charset="0"/>
              </a:rPr>
              <a:t>vào</a:t>
            </a:r>
            <a:r>
              <a:rPr lang="en-US" sz="2800" dirty="0">
                <a:latin typeface="Arial" pitchFamily="34" charset="0"/>
                <a:cs typeface="Arial" pitchFamily="34" charset="0"/>
              </a:rPr>
              <a:t> </a:t>
            </a:r>
            <a:r>
              <a:rPr lang="en-US" sz="2800" dirty="0" err="1">
                <a:latin typeface="Arial" pitchFamily="34" charset="0"/>
                <a:cs typeface="Arial" pitchFamily="34" charset="0"/>
              </a:rPr>
              <a:t>sẽ</a:t>
            </a:r>
            <a:r>
              <a:rPr lang="en-US" sz="2800" dirty="0">
                <a:latin typeface="Arial" pitchFamily="34" charset="0"/>
                <a:cs typeface="Arial" pitchFamily="34" charset="0"/>
              </a:rPr>
              <a:t> </a:t>
            </a: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gửi</a:t>
            </a:r>
            <a:r>
              <a:rPr lang="en-US" sz="2800" dirty="0">
                <a:latin typeface="Arial" pitchFamily="34" charset="0"/>
                <a:cs typeface="Arial" pitchFamily="34" charset="0"/>
              </a:rPr>
              <a:t> </a:t>
            </a:r>
            <a:r>
              <a:rPr lang="en-US" sz="2800" dirty="0" err="1">
                <a:latin typeface="Arial" pitchFamily="34" charset="0"/>
                <a:cs typeface="Arial" pitchFamily="34" charset="0"/>
              </a:rPr>
              <a:t>đến</a:t>
            </a:r>
            <a:r>
              <a:rPr lang="en-US" sz="2800" dirty="0">
                <a:latin typeface="Arial" pitchFamily="34" charset="0"/>
                <a:cs typeface="Arial" pitchFamily="34" charset="0"/>
              </a:rPr>
              <a:t> server </a:t>
            </a:r>
            <a:r>
              <a:rPr lang="en-US" sz="2800" dirty="0" err="1">
                <a:latin typeface="Arial" pitchFamily="34" charset="0"/>
                <a:cs typeface="Arial" pitchFamily="34" charset="0"/>
              </a:rPr>
              <a:t>khi</a:t>
            </a:r>
            <a:r>
              <a:rPr lang="en-US" sz="2800" dirty="0">
                <a:latin typeface="Arial" pitchFamily="34" charset="0"/>
                <a:cs typeface="Arial" pitchFamily="34" charset="0"/>
              </a:rPr>
              <a:t> </a:t>
            </a:r>
            <a:r>
              <a:rPr lang="en-US" sz="2800" dirty="0" err="1">
                <a:latin typeface="Arial" pitchFamily="34" charset="0"/>
                <a:cs typeface="Arial" pitchFamily="34" charset="0"/>
              </a:rPr>
              <a:t>người</a:t>
            </a:r>
            <a:r>
              <a:rPr lang="en-US" sz="2800" dirty="0">
                <a:latin typeface="Arial" pitchFamily="34" charset="0"/>
                <a:cs typeface="Arial" pitchFamily="34" charset="0"/>
              </a:rPr>
              <a:t> </a:t>
            </a:r>
            <a:r>
              <a:rPr lang="en-US" sz="2800" dirty="0" err="1">
                <a:latin typeface="Arial" pitchFamily="34" charset="0"/>
                <a:cs typeface="Arial" pitchFamily="34" charset="0"/>
              </a:rPr>
              <a:t>xem</a:t>
            </a:r>
            <a:r>
              <a:rPr lang="en-US" sz="2800" dirty="0">
                <a:latin typeface="Arial" pitchFamily="34" charset="0"/>
                <a:cs typeface="Arial" pitchFamily="34" charset="0"/>
              </a:rPr>
              <a:t> click </a:t>
            </a:r>
            <a:r>
              <a:rPr lang="en-US" sz="2800" dirty="0" err="1">
                <a:latin typeface="Arial" pitchFamily="34" charset="0"/>
                <a:cs typeface="Arial" pitchFamily="34" charset="0"/>
              </a:rPr>
              <a:t>nút</a:t>
            </a:r>
            <a:r>
              <a:rPr lang="en-US" sz="2800" dirty="0">
                <a:latin typeface="Arial" pitchFamily="34" charset="0"/>
                <a:cs typeface="Arial" pitchFamily="34" charset="0"/>
              </a:rPr>
              <a:t> Submit </a:t>
            </a:r>
            <a:endParaRPr lang="en-US" sz="2800" dirty="0" smtClean="0">
              <a:latin typeface="Arial" pitchFamily="34" charset="0"/>
              <a:cs typeface="Arial" pitchFamily="34" charset="0"/>
            </a:endParaRP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	&lt;Input Type=”Submit” Name=”name” </a:t>
            </a:r>
            <a:br>
              <a:rPr lang="en-US" sz="2800" b="1" dirty="0" smtClean="0">
                <a:solidFill>
                  <a:srgbClr val="FF0000"/>
                </a:solidFill>
                <a:latin typeface="Arial" pitchFamily="34" charset="0"/>
                <a:cs typeface="Arial" pitchFamily="34" charset="0"/>
              </a:rPr>
            </a:br>
            <a:r>
              <a:rPr lang="en-US" sz="2800" b="1" dirty="0" smtClean="0">
                <a:solidFill>
                  <a:srgbClr val="FF0000"/>
                </a:solidFill>
                <a:latin typeface="Arial" pitchFamily="34" charset="0"/>
                <a:cs typeface="Arial" pitchFamily="34" charset="0"/>
              </a:rPr>
              <a:t>			</a:t>
            </a:r>
            <a:r>
              <a:rPr lang="en-US" sz="2800" b="1" smtClean="0">
                <a:solidFill>
                  <a:srgbClr val="FF0000"/>
                </a:solidFill>
                <a:latin typeface="Arial" pitchFamily="34" charset="0"/>
                <a:cs typeface="Arial" pitchFamily="34" charset="0"/>
              </a:rPr>
              <a:t>Value =“Submit Message” </a:t>
            </a:r>
            <a:r>
              <a:rPr lang="en-US" sz="2800" b="1" dirty="0" smtClean="0">
                <a:solidFill>
                  <a:srgbClr val="FF0000"/>
                </a:solidFill>
                <a:latin typeface="Arial" pitchFamily="34" charset="0"/>
                <a:cs typeface="Arial" pitchFamily="34" charset="0"/>
              </a:rPr>
              <a:t>&gt;	     </a:t>
            </a:r>
            <a:endParaRPr lang="en-US" sz="2000" dirty="0" smtClean="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Submit Message: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Button</a:t>
            </a: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a:t>
            </a:r>
            <a:r>
              <a:rPr lang="en-US" sz="2000" dirty="0">
                <a:latin typeface="Arial" pitchFamily="34" charset="0"/>
                <a:cs typeface="Arial" pitchFamily="34" charset="0"/>
              </a:rPr>
              <a:t>: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button</a:t>
            </a:r>
            <a:endParaRPr lang="vi-VN" sz="2000" dirty="0">
              <a:latin typeface="Arial" pitchFamily="34" charset="0"/>
              <a:cs typeface="Arial" pitchFamily="34" charset="0"/>
            </a:endParaRPr>
          </a:p>
        </p:txBody>
      </p:sp>
    </p:spTree>
    <p:extLst>
      <p:ext uri="{BB962C8B-B14F-4D97-AF65-F5344CB8AC3E}">
        <p14:creationId xmlns:p14="http://schemas.microsoft.com/office/powerpoint/2010/main" val="39886630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85</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465138" y="16049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Reset button: </a:t>
            </a:r>
            <a:r>
              <a:rPr lang="en-US" sz="2800" dirty="0" err="1">
                <a:latin typeface="Arial" pitchFamily="34" charset="0"/>
                <a:cs typeface="Arial" pitchFamily="34" charset="0"/>
              </a:rPr>
              <a:t>Thiết</a:t>
            </a:r>
            <a:r>
              <a:rPr lang="en-US" sz="2800" dirty="0">
                <a:latin typeface="Arial" pitchFamily="34" charset="0"/>
                <a:cs typeface="Arial" pitchFamily="34" charset="0"/>
              </a:rPr>
              <a:t> </a:t>
            </a:r>
            <a:r>
              <a:rPr lang="en-US" sz="2800" dirty="0" err="1">
                <a:latin typeface="Arial" pitchFamily="34" charset="0"/>
                <a:cs typeface="Arial" pitchFamily="34" charset="0"/>
              </a:rPr>
              <a:t>lập</a:t>
            </a:r>
            <a:r>
              <a:rPr lang="en-US" sz="2800" dirty="0">
                <a:latin typeface="Arial" pitchFamily="34" charset="0"/>
                <a:cs typeface="Arial" pitchFamily="34" charset="0"/>
              </a:rPr>
              <a:t> </a:t>
            </a:r>
            <a:r>
              <a:rPr lang="en-US" sz="2800" dirty="0" err="1">
                <a:latin typeface="Arial" pitchFamily="34" charset="0"/>
                <a:cs typeface="Arial" pitchFamily="34" charset="0"/>
              </a:rPr>
              <a:t>giá</a:t>
            </a:r>
            <a:r>
              <a:rPr lang="en-US" sz="2800" dirty="0">
                <a:latin typeface="Arial" pitchFamily="34" charset="0"/>
                <a:cs typeface="Arial" pitchFamily="34" charset="0"/>
              </a:rPr>
              <a:t> </a:t>
            </a:r>
            <a:r>
              <a:rPr lang="en-US" sz="2800" dirty="0" err="1">
                <a:latin typeface="Arial" pitchFamily="34" charset="0"/>
                <a:cs typeface="Arial" pitchFamily="34" charset="0"/>
              </a:rPr>
              <a:t>trị</a:t>
            </a:r>
            <a:r>
              <a:rPr lang="en-US" sz="2800" dirty="0">
                <a:latin typeface="Arial" pitchFamily="34" charset="0"/>
                <a:cs typeface="Arial" pitchFamily="34" charset="0"/>
              </a:rPr>
              <a:t> ban </a:t>
            </a:r>
            <a:r>
              <a:rPr lang="en-US" sz="2800" dirty="0" err="1">
                <a:latin typeface="Arial" pitchFamily="34" charset="0"/>
                <a:cs typeface="Arial" pitchFamily="34" charset="0"/>
              </a:rPr>
              <a:t>đầu</a:t>
            </a:r>
            <a:r>
              <a:rPr lang="en-US" sz="2800" dirty="0">
                <a:latin typeface="Arial" pitchFamily="34" charset="0"/>
                <a:cs typeface="Arial" pitchFamily="34" charset="0"/>
              </a:rPr>
              <a:t> </a:t>
            </a:r>
            <a:r>
              <a:rPr lang="en-US" sz="2800" dirty="0" err="1">
                <a:latin typeface="Arial" pitchFamily="34" charset="0"/>
                <a:cs typeface="Arial" pitchFamily="34" charset="0"/>
              </a:rPr>
              <a:t>của</a:t>
            </a:r>
            <a:r>
              <a:rPr lang="en-US" sz="2800" dirty="0">
                <a:latin typeface="Arial" pitchFamily="34" charset="0"/>
                <a:cs typeface="Arial" pitchFamily="34" charset="0"/>
              </a:rPr>
              <a:t> </a:t>
            </a:r>
            <a:r>
              <a:rPr lang="en-US" sz="2800" dirty="0" err="1">
                <a:latin typeface="Arial" pitchFamily="34" charset="0"/>
                <a:cs typeface="Arial" pitchFamily="34" charset="0"/>
              </a:rPr>
              <a:t>tất</a:t>
            </a:r>
            <a:r>
              <a:rPr lang="en-US" sz="2800" dirty="0">
                <a:latin typeface="Arial" pitchFamily="34" charset="0"/>
                <a:cs typeface="Arial" pitchFamily="34" charset="0"/>
              </a:rPr>
              <a:t> </a:t>
            </a:r>
            <a:r>
              <a:rPr lang="en-US" sz="2800" dirty="0" err="1">
                <a:latin typeface="Arial" pitchFamily="34" charset="0"/>
                <a:cs typeface="Arial" pitchFamily="34" charset="0"/>
              </a:rPr>
              <a:t>cả</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điều</a:t>
            </a:r>
            <a:r>
              <a:rPr lang="en-US" sz="2800" dirty="0">
                <a:latin typeface="Arial" pitchFamily="34" charset="0"/>
                <a:cs typeface="Arial" pitchFamily="34" charset="0"/>
              </a:rPr>
              <a:t> </a:t>
            </a:r>
            <a:r>
              <a:rPr lang="en-US" sz="2800" dirty="0" err="1">
                <a:latin typeface="Arial" pitchFamily="34" charset="0"/>
                <a:cs typeface="Arial" pitchFamily="34" charset="0"/>
              </a:rPr>
              <a:t>khiển</a:t>
            </a:r>
            <a:r>
              <a:rPr lang="en-US" sz="2800" dirty="0">
                <a:latin typeface="Arial" pitchFamily="34" charset="0"/>
                <a:cs typeface="Arial" pitchFamily="34" charset="0"/>
              </a:rPr>
              <a:t> </a:t>
            </a:r>
            <a:r>
              <a:rPr lang="en-US" sz="2800" dirty="0" err="1">
                <a:latin typeface="Arial" pitchFamily="34" charset="0"/>
                <a:cs typeface="Arial" pitchFamily="34" charset="0"/>
              </a:rPr>
              <a:t>trên</a:t>
            </a:r>
            <a:r>
              <a:rPr lang="en-US" sz="2800" dirty="0">
                <a:latin typeface="Arial" pitchFamily="34" charset="0"/>
                <a:cs typeface="Arial" pitchFamily="34" charset="0"/>
              </a:rPr>
              <a:t> form</a:t>
            </a:r>
            <a:r>
              <a:rPr lang="en-US" sz="2800" dirty="0" smtClean="0">
                <a:latin typeface="Arial" pitchFamily="34" charset="0"/>
                <a:cs typeface="Arial" pitchFamily="34" charset="0"/>
              </a:rPr>
              <a:t> </a:t>
            </a: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109537" indent="0">
              <a:spcBef>
                <a:spcPts val="400"/>
              </a:spcBef>
              <a:buClr>
                <a:schemeClr val="accent1"/>
              </a:buClr>
              <a:buSzPct val="68000"/>
              <a:defRPr/>
            </a:pPr>
            <a:r>
              <a:rPr lang="en-US" sz="2800" b="1" dirty="0" smtClean="0">
                <a:solidFill>
                  <a:srgbClr val="FF0000"/>
                </a:solidFill>
                <a:latin typeface="Arial" pitchFamily="34" charset="0"/>
                <a:cs typeface="Arial" pitchFamily="34" charset="0"/>
              </a:rPr>
              <a:t>	&lt;Input Type=”Reset” Name=”name” </a:t>
            </a:r>
            <a:br>
              <a:rPr lang="en-US" sz="2800" b="1" dirty="0" smtClean="0">
                <a:solidFill>
                  <a:srgbClr val="FF0000"/>
                </a:solidFill>
                <a:latin typeface="Arial" pitchFamily="34" charset="0"/>
                <a:cs typeface="Arial" pitchFamily="34" charset="0"/>
              </a:rPr>
            </a:br>
            <a:r>
              <a:rPr lang="en-US" sz="2800" b="1" dirty="0" smtClean="0">
                <a:solidFill>
                  <a:srgbClr val="FF0000"/>
                </a:solidFill>
                <a:latin typeface="Arial" pitchFamily="34" charset="0"/>
                <a:cs typeface="Arial" pitchFamily="34" charset="0"/>
              </a:rPr>
              <a:t>			Value =“Reset Message” &gt;	     </a:t>
            </a:r>
            <a:endParaRPr lang="en-US" sz="2000" dirty="0" smtClean="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Reset Message: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Button</a:t>
            </a: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a:t>
            </a:r>
            <a:r>
              <a:rPr lang="en-US" sz="2000" dirty="0">
                <a:latin typeface="Arial" pitchFamily="34" charset="0"/>
                <a:cs typeface="Arial" pitchFamily="34" charset="0"/>
              </a:rPr>
              <a:t>: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button</a:t>
            </a:r>
            <a:endParaRPr lang="vi-VN" sz="2000" dirty="0">
              <a:latin typeface="Arial" pitchFamily="34" charset="0"/>
              <a:cs typeface="Arial" pitchFamily="34" charset="0"/>
            </a:endParaRPr>
          </a:p>
        </p:txBody>
      </p:sp>
    </p:spTree>
    <p:extLst>
      <p:ext uri="{BB962C8B-B14F-4D97-AF65-F5344CB8AC3E}">
        <p14:creationId xmlns:p14="http://schemas.microsoft.com/office/powerpoint/2010/main" val="398866307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86</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493713" y="157162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Button:</a:t>
            </a:r>
            <a:r>
              <a:rPr lang="en-US" sz="2700" b="1" dirty="0" smtClean="0">
                <a:latin typeface="Arial" pitchFamily="34" charset="0"/>
                <a:cs typeface="Arial" pitchFamily="34" charset="0"/>
              </a:rPr>
              <a:t> </a:t>
            </a:r>
            <a:r>
              <a:rPr lang="en-US" sz="2800" dirty="0" err="1">
                <a:latin typeface="Arial" pitchFamily="34" charset="0"/>
                <a:cs typeface="Arial" pitchFamily="34" charset="0"/>
              </a:rPr>
              <a:t>dùng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thực</a:t>
            </a:r>
            <a:r>
              <a:rPr lang="en-US" sz="2800" dirty="0">
                <a:latin typeface="Arial" pitchFamily="34" charset="0"/>
                <a:cs typeface="Arial" pitchFamily="34" charset="0"/>
              </a:rPr>
              <a:t> </a:t>
            </a:r>
            <a:r>
              <a:rPr lang="en-US" sz="2800" dirty="0" err="1">
                <a:latin typeface="Arial" pitchFamily="34" charset="0"/>
                <a:cs typeface="Arial" pitchFamily="34" charset="0"/>
              </a:rPr>
              <a:t>hiện</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lệnh</a:t>
            </a:r>
            <a:r>
              <a:rPr lang="en-US" sz="2800" dirty="0">
                <a:latin typeface="Arial" pitchFamily="34" charset="0"/>
                <a:cs typeface="Arial" pitchFamily="34" charset="0"/>
              </a:rPr>
              <a:t> do </a:t>
            </a:r>
            <a:r>
              <a:rPr lang="en-US" sz="2800" dirty="0" err="1">
                <a:latin typeface="Arial" pitchFamily="34" charset="0"/>
                <a:cs typeface="Arial" pitchFamily="34" charset="0"/>
              </a:rPr>
              <a:t>người</a:t>
            </a:r>
            <a:r>
              <a:rPr lang="en-US" sz="2800" dirty="0">
                <a:latin typeface="Arial" pitchFamily="34" charset="0"/>
                <a:cs typeface="Arial" pitchFamily="34" charset="0"/>
              </a:rPr>
              <a:t> </a:t>
            </a:r>
            <a:r>
              <a:rPr lang="en-US" sz="2800" dirty="0" err="1">
                <a:latin typeface="Arial" pitchFamily="34" charset="0"/>
                <a:cs typeface="Arial" pitchFamily="34" charset="0"/>
              </a:rPr>
              <a:t>sửn</a:t>
            </a:r>
            <a:r>
              <a:rPr lang="en-US" sz="2800" dirty="0">
                <a:latin typeface="Arial" pitchFamily="34" charset="0"/>
                <a:cs typeface="Arial" pitchFamily="34" charset="0"/>
              </a:rPr>
              <a:t> </a:t>
            </a:r>
            <a:r>
              <a:rPr lang="en-US" sz="2800" dirty="0" err="1">
                <a:latin typeface="Arial" pitchFamily="34" charset="0"/>
                <a:cs typeface="Arial" pitchFamily="34" charset="0"/>
              </a:rPr>
              <a:t>dụng</a:t>
            </a:r>
            <a:r>
              <a:rPr lang="en-US" sz="2800" dirty="0">
                <a:latin typeface="Arial" pitchFamily="34" charset="0"/>
                <a:cs typeface="Arial" pitchFamily="34" charset="0"/>
              </a:rPr>
              <a:t> </a:t>
            </a:r>
            <a:r>
              <a:rPr lang="en-US" sz="2800" dirty="0" err="1">
                <a:latin typeface="Arial" pitchFamily="34" charset="0"/>
                <a:cs typeface="Arial" pitchFamily="34" charset="0"/>
              </a:rPr>
              <a:t>đưa</a:t>
            </a:r>
            <a:r>
              <a:rPr lang="en-US" sz="2800" dirty="0">
                <a:latin typeface="Arial" pitchFamily="34" charset="0"/>
                <a:cs typeface="Arial" pitchFamily="34" charset="0"/>
              </a:rPr>
              <a:t> </a:t>
            </a:r>
            <a:r>
              <a:rPr lang="en-US" sz="2800" dirty="0" err="1">
                <a:latin typeface="Arial" pitchFamily="34" charset="0"/>
                <a:cs typeface="Arial" pitchFamily="34" charset="0"/>
              </a:rPr>
              <a:t>ra</a:t>
            </a:r>
            <a:r>
              <a:rPr lang="en-US" sz="2800" dirty="0" smtClean="0">
                <a:latin typeface="Arial" pitchFamily="34" charset="0"/>
                <a:cs typeface="Arial" pitchFamily="34" charset="0"/>
              </a:rPr>
              <a:t> </a:t>
            </a:r>
          </a:p>
          <a:p>
            <a:pPr algn="just">
              <a:spcBef>
                <a:spcPts val="400"/>
              </a:spcBef>
              <a:buClr>
                <a:schemeClr val="accent1"/>
              </a:buClr>
              <a:buSzPct val="68000"/>
              <a:buFont typeface="Wingdings 3" pitchFamily="18" charset="2"/>
              <a:buChar char=""/>
              <a:defRPr/>
            </a:pPr>
            <a:r>
              <a:rPr lang="en-US" sz="2700" b="1" dirty="0" err="1" smtClean="0">
                <a:latin typeface="Arial" pitchFamily="34" charset="0"/>
                <a:cs typeface="Arial" pitchFamily="34" charset="0"/>
              </a:rPr>
              <a:t>Cú</a:t>
            </a:r>
            <a:r>
              <a:rPr lang="en-US" sz="2700" b="1" dirty="0" smtClean="0">
                <a:latin typeface="Arial" pitchFamily="34" charset="0"/>
                <a:cs typeface="Arial" pitchFamily="34" charset="0"/>
              </a:rPr>
              <a:t> </a:t>
            </a:r>
            <a:r>
              <a:rPr lang="en-US" sz="2700" b="1" dirty="0" err="1" smtClean="0">
                <a:latin typeface="Arial" pitchFamily="34" charset="0"/>
                <a:cs typeface="Arial" pitchFamily="34" charset="0"/>
              </a:rPr>
              <a:t>Pháp</a:t>
            </a:r>
            <a:r>
              <a:rPr lang="en-US" sz="2700" b="1" dirty="0" smtClean="0">
                <a:latin typeface="Arial" pitchFamily="34" charset="0"/>
                <a:cs typeface="Arial" pitchFamily="34" charset="0"/>
              </a:rPr>
              <a:t>:</a:t>
            </a:r>
          </a:p>
          <a:p>
            <a:pPr marL="533400" indent="-533400" eaLnBrk="1" hangingPunct="1">
              <a:buFont typeface="Wingdings" pitchFamily="2" charset="2"/>
              <a:buNone/>
              <a:defRPr/>
            </a:pPr>
            <a:r>
              <a:rPr lang="en-US" sz="2800" b="1" dirty="0" smtClean="0">
                <a:solidFill>
                  <a:srgbClr val="FF0000"/>
                </a:solidFill>
                <a:latin typeface="Arial" pitchFamily="34" charset="0"/>
                <a:cs typeface="Arial" pitchFamily="34" charset="0"/>
              </a:rPr>
              <a:t>    &lt;</a:t>
            </a:r>
            <a:r>
              <a:rPr lang="en-US" sz="2800" b="1" dirty="0">
                <a:solidFill>
                  <a:srgbClr val="FF0000"/>
                </a:solidFill>
                <a:latin typeface="Arial" pitchFamily="34" charset="0"/>
                <a:cs typeface="Arial" pitchFamily="34" charset="0"/>
              </a:rPr>
              <a:t>input type="button" name="Button" </a:t>
            </a:r>
            <a:r>
              <a:rPr lang="en-US" sz="2800" b="1" dirty="0" smtClean="0">
                <a:solidFill>
                  <a:srgbClr val="FF0000"/>
                </a:solidFill>
                <a:latin typeface="Arial" pitchFamily="34" charset="0"/>
                <a:cs typeface="Arial" pitchFamily="34" charset="0"/>
              </a:rPr>
              <a:t>					value=“GỬI"&gt;</a:t>
            </a:r>
            <a:endParaRPr lang="en-US" sz="2800" dirty="0">
              <a:solidFill>
                <a:srgbClr val="FF0000"/>
              </a:solidFill>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a:t>
            </a:r>
            <a:r>
              <a:rPr lang="en-US" sz="2000" dirty="0">
                <a:latin typeface="Arial" pitchFamily="34" charset="0"/>
                <a:cs typeface="Arial" pitchFamily="34" charset="0"/>
              </a:rPr>
              <a:t>: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smtClean="0">
                <a:latin typeface="Arial" pitchFamily="34" charset="0"/>
                <a:cs typeface="Arial" pitchFamily="34" charset="0"/>
              </a:rPr>
              <a:t>button</a:t>
            </a: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Value: </a:t>
            </a:r>
            <a:r>
              <a:rPr lang="en-US" sz="2000" dirty="0" err="1" smtClean="0">
                <a:latin typeface="Arial" pitchFamily="34" charset="0"/>
                <a:cs typeface="Arial" pitchFamily="34" charset="0"/>
              </a:rPr>
              <a:t>Chữ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button</a:t>
            </a:r>
            <a:endParaRPr lang="vi-VN" sz="2000" dirty="0">
              <a:latin typeface="Arial" pitchFamily="34" charset="0"/>
              <a:cs typeface="Arial" pitchFamily="34" charset="0"/>
            </a:endParaRPr>
          </a:p>
        </p:txBody>
      </p:sp>
    </p:spTree>
    <p:extLst>
      <p:ext uri="{BB962C8B-B14F-4D97-AF65-F5344CB8AC3E}">
        <p14:creationId xmlns:p14="http://schemas.microsoft.com/office/powerpoint/2010/main" val="169042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87</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365125" y="146208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90000"/>
              </a:lnSpc>
              <a:spcBef>
                <a:spcPts val="400"/>
              </a:spcBef>
              <a:buClr>
                <a:schemeClr val="accent1"/>
              </a:buClr>
              <a:buSzPct val="68000"/>
              <a:buFont typeface="Wingdings 3" pitchFamily="18" charset="2"/>
              <a:buChar char=""/>
              <a:defRPr/>
            </a:pPr>
            <a:r>
              <a:rPr lang="en-US" sz="2700" b="1" smtClean="0">
                <a:solidFill>
                  <a:srgbClr val="FF0000"/>
                </a:solidFill>
                <a:latin typeface="Arial" pitchFamily="34" charset="0"/>
                <a:cs typeface="Arial" pitchFamily="34" charset="0"/>
              </a:rPr>
              <a:t>Drop down menu</a:t>
            </a:r>
          </a:p>
          <a:p>
            <a:pPr algn="just">
              <a:lnSpc>
                <a:spcPct val="90000"/>
              </a:lnSpc>
              <a:spcBef>
                <a:spcPts val="400"/>
              </a:spcBef>
              <a:buClr>
                <a:schemeClr val="accent1"/>
              </a:buClr>
              <a:buSzPct val="68000"/>
              <a:buFont typeface="Wingdings 3" pitchFamily="18" charset="2"/>
              <a:buChar char=""/>
              <a:defRPr/>
            </a:pPr>
            <a:r>
              <a:rPr lang="en-US" sz="2700" b="1" smtClean="0">
                <a:latin typeface="Arial" pitchFamily="34" charset="0"/>
                <a:cs typeface="Arial" pitchFamily="34" charset="0"/>
              </a:rPr>
              <a:t>Cú </a:t>
            </a:r>
            <a:r>
              <a:rPr lang="en-US" sz="2700" b="1" dirty="0" err="1">
                <a:latin typeface="Arial" pitchFamily="34" charset="0"/>
                <a:cs typeface="Arial" pitchFamily="34" charset="0"/>
              </a:rPr>
              <a:t>pháp</a:t>
            </a:r>
            <a:r>
              <a:rPr lang="en-US" sz="2700" b="1" dirty="0">
                <a:latin typeface="Arial" pitchFamily="34" charset="0"/>
                <a:cs typeface="Arial" pitchFamily="34" charset="0"/>
              </a:rPr>
              <a:t>:</a:t>
            </a:r>
          </a:p>
          <a:p>
            <a:pPr marL="990600" lvl="1" indent="-533400" eaLnBrk="1" hangingPunct="1">
              <a:lnSpc>
                <a:spcPct val="90000"/>
              </a:lnSpc>
              <a:buFont typeface="Wingdings" pitchFamily="2" charset="2"/>
              <a:buNone/>
              <a:defRPr/>
            </a:pPr>
            <a:r>
              <a:rPr lang="en-US" sz="2700" b="1" dirty="0">
                <a:solidFill>
                  <a:srgbClr val="FF0000"/>
                </a:solidFill>
                <a:latin typeface="Arial" pitchFamily="34" charset="0"/>
                <a:cs typeface="Arial" pitchFamily="34" charset="0"/>
              </a:rPr>
              <a:t>&lt;Select Name=”Name</a:t>
            </a:r>
            <a:r>
              <a:rPr lang="en-US" sz="2700" b="1">
                <a:solidFill>
                  <a:srgbClr val="FF0000"/>
                </a:solidFill>
                <a:latin typeface="Arial" pitchFamily="34" charset="0"/>
                <a:cs typeface="Arial" pitchFamily="34" charset="0"/>
              </a:rPr>
              <a:t>” </a:t>
            </a:r>
            <a:r>
              <a:rPr lang="en-US" sz="2700" b="1" smtClean="0">
                <a:solidFill>
                  <a:srgbClr val="FF0000"/>
                </a:solidFill>
                <a:latin typeface="Arial" pitchFamily="34" charset="0"/>
                <a:cs typeface="Arial" pitchFamily="34" charset="0"/>
              </a:rPr>
              <a:t> size = “n” multiple&gt;</a:t>
            </a:r>
            <a:endParaRPr lang="en-US" sz="2700" b="1" dirty="0">
              <a:solidFill>
                <a:srgbClr val="FF0000"/>
              </a:solidFill>
              <a:latin typeface="Arial" pitchFamily="34" charset="0"/>
              <a:cs typeface="Arial" pitchFamily="34" charset="0"/>
            </a:endParaRPr>
          </a:p>
          <a:p>
            <a:pPr marL="1447800" lvl="2" indent="-533400" eaLnBrk="1" hangingPunct="1">
              <a:lnSpc>
                <a:spcPct val="90000"/>
              </a:lnSpc>
              <a:buFont typeface="Wingdings" pitchFamily="2" charset="2"/>
              <a:buNone/>
              <a:defRPr/>
            </a:pPr>
            <a:r>
              <a:rPr lang="en-US" sz="2700" b="1" dirty="0">
                <a:solidFill>
                  <a:srgbClr val="FF0000"/>
                </a:solidFill>
                <a:latin typeface="Arial" pitchFamily="34" charset="0"/>
                <a:cs typeface="Arial" pitchFamily="34" charset="0"/>
              </a:rPr>
              <a:t>&lt;</a:t>
            </a:r>
            <a:r>
              <a:rPr lang="en-US" sz="2700" b="1">
                <a:solidFill>
                  <a:srgbClr val="FF0000"/>
                </a:solidFill>
                <a:latin typeface="Arial" pitchFamily="34" charset="0"/>
                <a:cs typeface="Arial" pitchFamily="34" charset="0"/>
              </a:rPr>
              <a:t>Option  </a:t>
            </a:r>
            <a:r>
              <a:rPr lang="en-US" sz="2700" b="1" smtClean="0">
                <a:solidFill>
                  <a:srgbClr val="FF0000"/>
                </a:solidFill>
                <a:latin typeface="Arial" pitchFamily="34" charset="0"/>
                <a:cs typeface="Arial" pitchFamily="34" charset="0"/>
              </a:rPr>
              <a:t>Value=”Value” selected</a:t>
            </a:r>
            <a:r>
              <a:rPr lang="en-US" sz="2700" b="1" dirty="0">
                <a:solidFill>
                  <a:srgbClr val="FF0000"/>
                </a:solidFill>
                <a:latin typeface="Arial" pitchFamily="34" charset="0"/>
                <a:cs typeface="Arial" pitchFamily="34" charset="0"/>
              </a:rPr>
              <a:t>&gt; Option 1</a:t>
            </a:r>
          </a:p>
          <a:p>
            <a:pPr marL="1447800" lvl="2" indent="-533400" eaLnBrk="1" hangingPunct="1">
              <a:lnSpc>
                <a:spcPct val="90000"/>
              </a:lnSpc>
              <a:buFont typeface="Wingdings" pitchFamily="2" charset="2"/>
              <a:buNone/>
              <a:defRPr/>
            </a:pPr>
            <a:r>
              <a:rPr lang="en-US" sz="2700" b="1" dirty="0">
                <a:solidFill>
                  <a:srgbClr val="FF0000"/>
                </a:solidFill>
                <a:latin typeface="Arial" pitchFamily="34" charset="0"/>
                <a:cs typeface="Arial" pitchFamily="34" charset="0"/>
              </a:rPr>
              <a:t>&lt;Option  Value</a:t>
            </a:r>
            <a:r>
              <a:rPr lang="en-US" sz="2700" b="1">
                <a:solidFill>
                  <a:srgbClr val="FF0000"/>
                </a:solidFill>
                <a:latin typeface="Arial" pitchFamily="34" charset="0"/>
                <a:cs typeface="Arial" pitchFamily="34" charset="0"/>
              </a:rPr>
              <a:t>=”</a:t>
            </a:r>
            <a:r>
              <a:rPr lang="en-US" sz="2700" b="1" smtClean="0">
                <a:solidFill>
                  <a:srgbClr val="FF0000"/>
                </a:solidFill>
                <a:latin typeface="Arial" pitchFamily="34" charset="0"/>
                <a:cs typeface="Arial" pitchFamily="34" charset="0"/>
              </a:rPr>
              <a:t>Value</a:t>
            </a:r>
            <a:r>
              <a:rPr lang="en-US" sz="2700" b="1" dirty="0">
                <a:solidFill>
                  <a:srgbClr val="FF0000"/>
                </a:solidFill>
                <a:latin typeface="Arial" pitchFamily="34" charset="0"/>
                <a:cs typeface="Arial" pitchFamily="34" charset="0"/>
              </a:rPr>
              <a:t>” &gt; Option 2</a:t>
            </a:r>
          </a:p>
          <a:p>
            <a:pPr marL="1447800" lvl="2" indent="-533400" eaLnBrk="1" hangingPunct="1">
              <a:lnSpc>
                <a:spcPct val="90000"/>
              </a:lnSpc>
              <a:buFont typeface="Wingdings" pitchFamily="2" charset="2"/>
              <a:buNone/>
              <a:defRPr/>
            </a:pPr>
            <a:r>
              <a:rPr lang="en-US" sz="2700" b="1" dirty="0">
                <a:solidFill>
                  <a:srgbClr val="FF0000"/>
                </a:solidFill>
                <a:latin typeface="Arial" pitchFamily="34" charset="0"/>
                <a:cs typeface="Arial" pitchFamily="34" charset="0"/>
              </a:rPr>
              <a:t>…</a:t>
            </a:r>
          </a:p>
          <a:p>
            <a:pPr marL="990600" lvl="1" indent="-533400" eaLnBrk="1" hangingPunct="1">
              <a:lnSpc>
                <a:spcPct val="90000"/>
              </a:lnSpc>
              <a:buFont typeface="Wingdings" pitchFamily="2" charset="2"/>
              <a:buNone/>
              <a:defRPr/>
            </a:pPr>
            <a:r>
              <a:rPr lang="en-US" sz="2700" b="1" dirty="0">
                <a:solidFill>
                  <a:srgbClr val="FF0000"/>
                </a:solidFill>
                <a:latin typeface="Arial" pitchFamily="34" charset="0"/>
                <a:cs typeface="Arial" pitchFamily="34" charset="0"/>
              </a:rPr>
              <a:t>&lt;/Select&gt;</a:t>
            </a:r>
          </a:p>
          <a:p>
            <a:pPr marL="533400" lvl="2" indent="-533400" eaLnBrk="1" hangingPunct="1">
              <a:lnSpc>
                <a:spcPct val="150000"/>
              </a:lnSpc>
              <a:buClr>
                <a:schemeClr val="tx1"/>
              </a:buClr>
              <a:buFont typeface="Times New Roman" pitchFamily="18" charset="0"/>
              <a:buChar char="–"/>
              <a:defRPr/>
            </a:pPr>
            <a:r>
              <a:rPr lang="en-US" sz="2000" dirty="0" smtClean="0">
                <a:latin typeface="Arial" pitchFamily="34" charset="0"/>
                <a:cs typeface="Arial" pitchFamily="34" charset="0"/>
              </a:rPr>
              <a:t>Name</a:t>
            </a:r>
            <a:r>
              <a:rPr lang="en-US" sz="2000" dirty="0">
                <a:latin typeface="Arial" pitchFamily="34" charset="0"/>
                <a:cs typeface="Arial" pitchFamily="34" charset="0"/>
              </a:rPr>
              <a:t>: </a:t>
            </a:r>
            <a:r>
              <a:rPr lang="en-US" sz="2000" dirty="0" err="1">
                <a:latin typeface="Arial" pitchFamily="34" charset="0"/>
                <a:cs typeface="Arial" pitchFamily="34" charset="0"/>
              </a:rPr>
              <a:t>tên</a:t>
            </a:r>
            <a:r>
              <a:rPr lang="en-US" sz="2000" dirty="0">
                <a:latin typeface="Arial" pitchFamily="34" charset="0"/>
                <a:cs typeface="Arial" pitchFamily="34" charset="0"/>
              </a:rPr>
              <a:t>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a:t>
            </a:r>
            <a:r>
              <a:rPr lang="en-US" sz="2000" dirty="0" err="1">
                <a:latin typeface="Arial" pitchFamily="34" charset="0"/>
                <a:cs typeface="Arial" pitchFamily="34" charset="0"/>
              </a:rPr>
              <a:t>đầu</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server</a:t>
            </a: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Size: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chiều</a:t>
            </a:r>
            <a:r>
              <a:rPr lang="en-US" sz="2000" dirty="0">
                <a:latin typeface="Arial" pitchFamily="34" charset="0"/>
                <a:cs typeface="Arial" pitchFamily="34" charset="0"/>
              </a:rPr>
              <a:t> </a:t>
            </a:r>
            <a:r>
              <a:rPr lang="en-US" sz="2000" dirty="0" err="1">
                <a:latin typeface="Arial" pitchFamily="34" charset="0"/>
                <a:cs typeface="Arial" pitchFamily="34" charset="0"/>
              </a:rPr>
              <a:t>cao</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menu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hàng</a:t>
            </a:r>
            <a:r>
              <a:rPr lang="en-US" sz="2000" dirty="0">
                <a:latin typeface="Arial" pitchFamily="34" charset="0"/>
                <a:cs typeface="Arial" pitchFamily="34" charset="0"/>
              </a:rPr>
              <a:t> </a:t>
            </a:r>
            <a:r>
              <a:rPr lang="en-US" sz="2000" dirty="0" err="1">
                <a:latin typeface="Arial" pitchFamily="34" charset="0"/>
                <a:cs typeface="Arial" pitchFamily="34" charset="0"/>
              </a:rPr>
              <a:t>chữ</a:t>
            </a:r>
            <a:endParaRPr lang="en-US" sz="2000" dirty="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Multiple: </a:t>
            </a:r>
            <a:r>
              <a:rPr lang="en-US" sz="2000" dirty="0" err="1">
                <a:latin typeface="Arial" pitchFamily="34" charset="0"/>
                <a:cs typeface="Arial" pitchFamily="34" charset="0"/>
              </a:rPr>
              <a:t>là</a:t>
            </a:r>
            <a:r>
              <a:rPr lang="en-US" sz="2000" dirty="0">
                <a:latin typeface="Arial" pitchFamily="34" charset="0"/>
                <a:cs typeface="Arial" pitchFamily="34" charset="0"/>
              </a:rPr>
              <a:t> </a:t>
            </a:r>
            <a:r>
              <a:rPr lang="en-US" sz="2000" dirty="0" err="1">
                <a:latin typeface="Arial" pitchFamily="34" charset="0"/>
                <a:cs typeface="Arial" pitchFamily="34" charset="0"/>
              </a:rPr>
              <a:t>thuộc</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a:t>
            </a:r>
            <a:r>
              <a:rPr lang="en-US" sz="2000" dirty="0" err="1">
                <a:latin typeface="Arial" pitchFamily="34" charset="0"/>
                <a:cs typeface="Arial" pitchFamily="34" charset="0"/>
              </a:rPr>
              <a:t>phép</a:t>
            </a:r>
            <a:r>
              <a:rPr lang="en-US" sz="2000" dirty="0">
                <a:latin typeface="Arial" pitchFamily="34" charset="0"/>
                <a:cs typeface="Arial" pitchFamily="34" charset="0"/>
              </a:rPr>
              <a:t> </a:t>
            </a:r>
            <a:r>
              <a:rPr lang="en-US" sz="2000" dirty="0" err="1">
                <a:latin typeface="Arial" pitchFamily="34" charset="0"/>
                <a:cs typeface="Arial" pitchFamily="34" charset="0"/>
              </a:rPr>
              <a:t>chọn</a:t>
            </a:r>
            <a:r>
              <a:rPr lang="en-US" sz="2000" dirty="0">
                <a:latin typeface="Arial" pitchFamily="34" charset="0"/>
                <a:cs typeface="Arial" pitchFamily="34" charset="0"/>
              </a:rPr>
              <a:t> </a:t>
            </a:r>
            <a:r>
              <a:rPr lang="en-US" sz="2000" dirty="0" err="1">
                <a:latin typeface="Arial" pitchFamily="34" charset="0"/>
                <a:cs typeface="Arial" pitchFamily="34" charset="0"/>
              </a:rPr>
              <a:t>nhiều</a:t>
            </a:r>
            <a:r>
              <a:rPr lang="en-US" sz="2000" dirty="0">
                <a:latin typeface="Arial" pitchFamily="34" charset="0"/>
                <a:cs typeface="Arial" pitchFamily="34" charset="0"/>
              </a:rPr>
              <a:t> </a:t>
            </a:r>
            <a:r>
              <a:rPr lang="en-US" sz="2000" dirty="0" err="1">
                <a:latin typeface="Arial" pitchFamily="34" charset="0"/>
                <a:cs typeface="Arial" pitchFamily="34" charset="0"/>
              </a:rPr>
              <a:t>đề</a:t>
            </a:r>
            <a:r>
              <a:rPr lang="en-US" sz="2000" dirty="0">
                <a:latin typeface="Arial" pitchFamily="34" charset="0"/>
                <a:cs typeface="Arial" pitchFamily="34" charset="0"/>
              </a:rPr>
              <a:t> </a:t>
            </a:r>
            <a:r>
              <a:rPr lang="en-US" sz="2000" dirty="0" err="1">
                <a:latin typeface="Arial" pitchFamily="34" charset="0"/>
                <a:cs typeface="Arial" pitchFamily="34" charset="0"/>
              </a:rPr>
              <a:t>mục</a:t>
            </a:r>
            <a:r>
              <a:rPr lang="en-US" sz="2000" dirty="0">
                <a:latin typeface="Arial" pitchFamily="34" charset="0"/>
                <a:cs typeface="Arial" pitchFamily="34" charset="0"/>
              </a:rPr>
              <a:t> (</a:t>
            </a:r>
            <a:r>
              <a:rPr lang="en-US" sz="2000" dirty="0" err="1">
                <a:latin typeface="Arial" pitchFamily="34" charset="0"/>
                <a:cs typeface="Arial" pitchFamily="34" charset="0"/>
              </a:rPr>
              <a:t>listbox</a:t>
            </a:r>
            <a:r>
              <a:rPr lang="en-US" sz="2000" dirty="0">
                <a:latin typeface="Arial" pitchFamily="34" charset="0"/>
                <a:cs typeface="Arial" pitchFamily="34" charset="0"/>
              </a:rPr>
              <a:t>)</a:t>
            </a: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Selected: </a:t>
            </a:r>
            <a:r>
              <a:rPr lang="en-US" sz="2000" dirty="0" err="1">
                <a:latin typeface="Arial" pitchFamily="34" charset="0"/>
                <a:cs typeface="Arial" pitchFamily="34" charset="0"/>
              </a:rPr>
              <a:t>đề</a:t>
            </a:r>
            <a:r>
              <a:rPr lang="en-US" sz="2000" dirty="0">
                <a:latin typeface="Arial" pitchFamily="34" charset="0"/>
                <a:cs typeface="Arial" pitchFamily="34" charset="0"/>
              </a:rPr>
              <a:t> </a:t>
            </a:r>
            <a:r>
              <a:rPr lang="en-US" sz="2000" dirty="0" err="1">
                <a:latin typeface="Arial" pitchFamily="34" charset="0"/>
                <a:cs typeface="Arial" pitchFamily="34" charset="0"/>
              </a:rPr>
              <a:t>mục</a:t>
            </a:r>
            <a:r>
              <a:rPr lang="en-US" sz="2000" dirty="0">
                <a:latin typeface="Arial" pitchFamily="34" charset="0"/>
                <a:cs typeface="Arial" pitchFamily="34" charset="0"/>
              </a:rPr>
              <a: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chọn</a:t>
            </a:r>
            <a:r>
              <a:rPr lang="en-US" sz="2000" dirty="0">
                <a:latin typeface="Arial" pitchFamily="34" charset="0"/>
                <a:cs typeface="Arial" pitchFamily="34" charset="0"/>
              </a:rPr>
              <a:t> </a:t>
            </a:r>
            <a:r>
              <a:rPr lang="en-US" sz="2000" dirty="0" err="1">
                <a:latin typeface="Arial" pitchFamily="34" charset="0"/>
                <a:cs typeface="Arial" pitchFamily="34" charset="0"/>
              </a:rPr>
              <a:t>mặc</a:t>
            </a:r>
            <a:r>
              <a:rPr lang="en-US" sz="2000" dirty="0">
                <a:latin typeface="Arial" pitchFamily="34" charset="0"/>
                <a:cs typeface="Arial" pitchFamily="34" charset="0"/>
              </a:rPr>
              <a:t> </a:t>
            </a:r>
            <a:r>
              <a:rPr lang="en-US" sz="2000" dirty="0" err="1">
                <a:latin typeface="Arial" pitchFamily="34" charset="0"/>
                <a:cs typeface="Arial" pitchFamily="34" charset="0"/>
              </a:rPr>
              <a:t>định</a:t>
            </a:r>
            <a:endParaRPr lang="en-US" sz="2000" dirty="0">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Value: </a:t>
            </a:r>
            <a:r>
              <a:rPr lang="en-US" sz="2000" dirty="0" err="1">
                <a:latin typeface="Arial" pitchFamily="34" charset="0"/>
                <a:cs typeface="Arial" pitchFamily="34" charset="0"/>
              </a:rPr>
              <a:t>xác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dữ</a:t>
            </a:r>
            <a:r>
              <a:rPr lang="en-US" sz="2000" dirty="0">
                <a:latin typeface="Arial" pitchFamily="34" charset="0"/>
                <a:cs typeface="Arial" pitchFamily="34" charset="0"/>
              </a:rPr>
              <a:t> </a:t>
            </a:r>
            <a:r>
              <a:rPr lang="en-US" sz="2000" dirty="0" err="1">
                <a:latin typeface="Arial" pitchFamily="34" charset="0"/>
                <a:cs typeface="Arial" pitchFamily="34" charset="0"/>
              </a:rPr>
              <a:t>liệu</a:t>
            </a:r>
            <a:r>
              <a:rPr lang="en-US" sz="2000" dirty="0">
                <a:latin typeface="Arial" pitchFamily="34" charset="0"/>
                <a:cs typeface="Arial" pitchFamily="34" charset="0"/>
              </a:rPr>
              <a:t> </a:t>
            </a:r>
            <a:r>
              <a:rPr lang="en-US" sz="2000" dirty="0" err="1">
                <a:latin typeface="Arial" pitchFamily="34" charset="0"/>
                <a:cs typeface="Arial" pitchFamily="34" charset="0"/>
              </a:rPr>
              <a:t>gởi</a:t>
            </a:r>
            <a:r>
              <a:rPr lang="en-US" sz="2000" dirty="0">
                <a:latin typeface="Arial" pitchFamily="34" charset="0"/>
                <a:cs typeface="Arial" pitchFamily="34" charset="0"/>
              </a:rPr>
              <a:t> </a:t>
            </a:r>
            <a:r>
              <a:rPr lang="en-US" sz="2000" dirty="0" err="1">
                <a:latin typeface="Arial" pitchFamily="34" charset="0"/>
                <a:cs typeface="Arial" pitchFamily="34" charset="0"/>
              </a:rPr>
              <a:t>cho</a:t>
            </a:r>
            <a:r>
              <a:rPr lang="en-US" sz="2000" dirty="0">
                <a:latin typeface="Arial" pitchFamily="34" charset="0"/>
                <a:cs typeface="Arial" pitchFamily="34" charset="0"/>
              </a:rPr>
              <a:t> server </a:t>
            </a:r>
            <a:r>
              <a:rPr lang="en-US" sz="2000" dirty="0" err="1">
                <a:latin typeface="Arial" pitchFamily="34" charset="0"/>
                <a:cs typeface="Arial" pitchFamily="34" charset="0"/>
              </a:rPr>
              <a:t>nếu</a:t>
            </a:r>
            <a:r>
              <a:rPr lang="en-US" sz="2000" dirty="0">
                <a:latin typeface="Arial" pitchFamily="34" charset="0"/>
                <a:cs typeface="Arial" pitchFamily="34" charset="0"/>
              </a:rPr>
              <a:t> </a:t>
            </a:r>
            <a:r>
              <a:rPr lang="en-US" sz="2000" dirty="0" err="1">
                <a:latin typeface="Arial" pitchFamily="34" charset="0"/>
                <a:cs typeface="Arial" pitchFamily="34" charset="0"/>
              </a:rPr>
              <a:t>đề</a:t>
            </a:r>
            <a:r>
              <a:rPr lang="en-US" sz="2000" dirty="0">
                <a:latin typeface="Arial" pitchFamily="34" charset="0"/>
                <a:cs typeface="Arial" pitchFamily="34" charset="0"/>
              </a:rPr>
              <a:t> </a:t>
            </a:r>
            <a:r>
              <a:rPr lang="en-US" sz="2000" dirty="0" err="1">
                <a:latin typeface="Arial" pitchFamily="34" charset="0"/>
                <a:cs typeface="Arial" pitchFamily="34" charset="0"/>
              </a:rPr>
              <a:t>mục</a:t>
            </a:r>
            <a:r>
              <a:rPr lang="en-US" sz="2000" dirty="0">
                <a:latin typeface="Arial" pitchFamily="34" charset="0"/>
                <a:cs typeface="Arial" pitchFamily="34" charset="0"/>
              </a:rPr>
              <a:t> </a:t>
            </a:r>
            <a:r>
              <a:rPr lang="en-US" sz="2000" dirty="0" err="1">
                <a:latin typeface="Arial" pitchFamily="34" charset="0"/>
                <a:cs typeface="Arial" pitchFamily="34" charset="0"/>
              </a:rPr>
              <a:t>được</a:t>
            </a:r>
            <a:r>
              <a:rPr lang="en-US" sz="2000" dirty="0">
                <a:latin typeface="Arial" pitchFamily="34" charset="0"/>
                <a:cs typeface="Arial" pitchFamily="34" charset="0"/>
              </a:rPr>
              <a:t> </a:t>
            </a:r>
            <a:r>
              <a:rPr lang="en-US" sz="2000" dirty="0" err="1">
                <a:latin typeface="Arial" pitchFamily="34" charset="0"/>
                <a:cs typeface="Arial" pitchFamily="34" charset="0"/>
              </a:rPr>
              <a:t>chọn</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6904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88</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365582" y="1462314"/>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90000"/>
              </a:lnSpc>
              <a:spcBef>
                <a:spcPts val="400"/>
              </a:spcBef>
              <a:buClr>
                <a:schemeClr val="accent1"/>
              </a:buClr>
              <a:buSzPct val="68000"/>
              <a:buFont typeface="Wingdings 3" pitchFamily="18" charset="2"/>
              <a:buChar char=""/>
              <a:defRPr/>
            </a:pPr>
            <a:r>
              <a:rPr lang="en-US" sz="2700" b="1" dirty="0" err="1" smtClean="0">
                <a:solidFill>
                  <a:srgbClr val="FF0000"/>
                </a:solidFill>
                <a:latin typeface="Arial" pitchFamily="34" charset="0"/>
                <a:cs typeface="Arial" pitchFamily="34" charset="0"/>
              </a:rPr>
              <a:t>OptGroup</a:t>
            </a:r>
            <a:r>
              <a:rPr lang="en-US" sz="2700" b="1" dirty="0" smtClean="0">
                <a:solidFill>
                  <a:srgbClr val="FF0000"/>
                </a:solidFill>
                <a:latin typeface="Arial" pitchFamily="34" charset="0"/>
                <a:cs typeface="Arial" pitchFamily="34" charset="0"/>
              </a:rPr>
              <a:t> : </a:t>
            </a:r>
            <a:endParaRPr lang="en-US" sz="2700" b="1" dirty="0">
              <a:solidFill>
                <a:srgbClr val="FF0000"/>
              </a:solidFill>
              <a:latin typeface="Arial" pitchFamily="34" charset="0"/>
              <a:cs typeface="Arial" pitchFamily="34" charset="0"/>
            </a:endParaRPr>
          </a:p>
          <a:p>
            <a:pPr marL="366713" lvl="1" indent="-3175" eaLnBrk="1" hangingPunct="1">
              <a:lnSpc>
                <a:spcPct val="150000"/>
              </a:lnSpc>
              <a:buFont typeface="Wingdings" pitchFamily="2" charset="2"/>
              <a:buNone/>
              <a:defRPr/>
            </a:pPr>
            <a:r>
              <a:rPr lang="en-US" sz="2800" dirty="0" err="1">
                <a:latin typeface="Arial" pitchFamily="34" charset="0"/>
                <a:cs typeface="Arial" pitchFamily="34" charset="0"/>
              </a:rPr>
              <a:t>được</a:t>
            </a:r>
            <a:r>
              <a:rPr lang="en-US" sz="2800" dirty="0">
                <a:latin typeface="Arial" pitchFamily="34" charset="0"/>
                <a:cs typeface="Arial" pitchFamily="34" charset="0"/>
              </a:rPr>
              <a:t> </a:t>
            </a:r>
            <a:r>
              <a:rPr lang="en-US" sz="2800" dirty="0" err="1">
                <a:latin typeface="Arial" pitchFamily="34" charset="0"/>
                <a:cs typeface="Arial" pitchFamily="34" charset="0"/>
              </a:rPr>
              <a:t>sử</a:t>
            </a:r>
            <a:r>
              <a:rPr lang="en-US" sz="2800" dirty="0">
                <a:latin typeface="Arial" pitchFamily="34" charset="0"/>
                <a:cs typeface="Arial" pitchFamily="34" charset="0"/>
              </a:rPr>
              <a:t> </a:t>
            </a:r>
            <a:r>
              <a:rPr lang="en-US" sz="2800" dirty="0" err="1">
                <a:latin typeface="Arial" pitchFamily="34" charset="0"/>
                <a:cs typeface="Arial" pitchFamily="34" charset="0"/>
              </a:rPr>
              <a:t>dụng</a:t>
            </a:r>
            <a:r>
              <a:rPr lang="en-US" sz="2800" dirty="0">
                <a:latin typeface="Arial" pitchFamily="34" charset="0"/>
                <a:cs typeface="Arial" pitchFamily="34" charset="0"/>
              </a:rPr>
              <a:t> </a:t>
            </a:r>
            <a:r>
              <a:rPr lang="en-US" sz="2800" dirty="0" err="1">
                <a:latin typeface="Arial" pitchFamily="34" charset="0"/>
                <a:cs typeface="Arial" pitchFamily="34" charset="0"/>
              </a:rPr>
              <a:t>để</a:t>
            </a:r>
            <a:r>
              <a:rPr lang="en-US" sz="2800" dirty="0">
                <a:latin typeface="Arial" pitchFamily="34" charset="0"/>
                <a:cs typeface="Arial" pitchFamily="34" charset="0"/>
              </a:rPr>
              <a:t> </a:t>
            </a:r>
            <a:r>
              <a:rPr lang="en-US" sz="2800" dirty="0" err="1">
                <a:latin typeface="Arial" pitchFamily="34" charset="0"/>
                <a:cs typeface="Arial" pitchFamily="34" charset="0"/>
              </a:rPr>
              <a:t>nhóm</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chọn</a:t>
            </a:r>
            <a:r>
              <a:rPr lang="en-US" sz="2800" dirty="0">
                <a:latin typeface="Arial" pitchFamily="34" charset="0"/>
                <a:cs typeface="Arial" pitchFamily="34" charset="0"/>
              </a:rPr>
              <a:t> </a:t>
            </a:r>
            <a:r>
              <a:rPr lang="en-US" sz="2800" dirty="0" err="1">
                <a:latin typeface="Arial" pitchFamily="34" charset="0"/>
                <a:cs typeface="Arial" pitchFamily="34" charset="0"/>
              </a:rPr>
              <a:t>lựa</a:t>
            </a:r>
            <a:r>
              <a:rPr lang="en-US" sz="2800" dirty="0">
                <a:latin typeface="Arial" pitchFamily="34" charset="0"/>
                <a:cs typeface="Arial" pitchFamily="34" charset="0"/>
              </a:rPr>
              <a:t> </a:t>
            </a:r>
            <a:r>
              <a:rPr lang="en-US" sz="2800" dirty="0" err="1">
                <a:latin typeface="Arial" pitchFamily="34" charset="0"/>
                <a:cs typeface="Arial" pitchFamily="34" charset="0"/>
              </a:rPr>
              <a:t>thành</a:t>
            </a:r>
            <a:r>
              <a:rPr lang="en-US" sz="2800" dirty="0">
                <a:latin typeface="Arial" pitchFamily="34" charset="0"/>
                <a:cs typeface="Arial" pitchFamily="34" charset="0"/>
              </a:rPr>
              <a:t> </a:t>
            </a:r>
            <a:r>
              <a:rPr lang="en-US" sz="2800" dirty="0" err="1">
                <a:latin typeface="Arial" pitchFamily="34" charset="0"/>
                <a:cs typeface="Arial" pitchFamily="34" charset="0"/>
              </a:rPr>
              <a:t>các</a:t>
            </a:r>
            <a:r>
              <a:rPr lang="en-US" sz="2800" dirty="0">
                <a:latin typeface="Arial" pitchFamily="34" charset="0"/>
                <a:cs typeface="Arial" pitchFamily="34" charset="0"/>
              </a:rPr>
              <a:t> </a:t>
            </a:r>
            <a:r>
              <a:rPr lang="en-US" sz="2800" dirty="0" err="1">
                <a:latin typeface="Arial" pitchFamily="34" charset="0"/>
                <a:cs typeface="Arial" pitchFamily="34" charset="0"/>
              </a:rPr>
              <a:t>nhóm</a:t>
            </a:r>
            <a:r>
              <a:rPr lang="en-US" sz="2800" dirty="0">
                <a:latin typeface="Arial" pitchFamily="34" charset="0"/>
                <a:cs typeface="Arial" pitchFamily="34" charset="0"/>
              </a:rPr>
              <a:t> </a:t>
            </a:r>
            <a:r>
              <a:rPr lang="en-US" sz="2800" dirty="0" err="1">
                <a:latin typeface="Arial" pitchFamily="34" charset="0"/>
                <a:cs typeface="Arial" pitchFamily="34" charset="0"/>
              </a:rPr>
              <a:t>riêng</a:t>
            </a:r>
            <a:r>
              <a:rPr lang="en-US" sz="2800" dirty="0">
                <a:latin typeface="Arial" pitchFamily="34" charset="0"/>
                <a:cs typeface="Arial" pitchFamily="34" charset="0"/>
              </a:rPr>
              <a:t> </a:t>
            </a:r>
            <a:r>
              <a:rPr lang="en-US" sz="2800" dirty="0" err="1">
                <a:latin typeface="Arial" pitchFamily="34" charset="0"/>
                <a:cs typeface="Arial" pitchFamily="34" charset="0"/>
              </a:rPr>
              <a:t>trong</a:t>
            </a:r>
            <a:r>
              <a:rPr lang="en-US" sz="2800" dirty="0">
                <a:latin typeface="Arial" pitchFamily="34" charset="0"/>
                <a:cs typeface="Arial" pitchFamily="34" charset="0"/>
              </a:rPr>
              <a:t> dropdown menu </a:t>
            </a:r>
            <a:r>
              <a:rPr lang="en-US" sz="2800" dirty="0" err="1">
                <a:latin typeface="Arial" pitchFamily="34" charset="0"/>
                <a:cs typeface="Arial" pitchFamily="34" charset="0"/>
              </a:rPr>
              <a:t>hoặc</a:t>
            </a:r>
            <a:r>
              <a:rPr lang="en-US" sz="2800" dirty="0">
                <a:latin typeface="Arial" pitchFamily="34" charset="0"/>
                <a:cs typeface="Arial" pitchFamily="34" charset="0"/>
              </a:rPr>
              <a:t> </a:t>
            </a:r>
            <a:r>
              <a:rPr lang="en-US" sz="2800" dirty="0" err="1" smtClean="0">
                <a:latin typeface="Arial" pitchFamily="34" charset="0"/>
                <a:cs typeface="Arial" pitchFamily="34" charset="0"/>
              </a:rPr>
              <a:t>listbox</a:t>
            </a:r>
            <a:endParaRPr lang="en-US" sz="2800" dirty="0" smtClean="0">
              <a:latin typeface="Arial" pitchFamily="34" charset="0"/>
              <a:cs typeface="Arial" pitchFamily="34" charset="0"/>
            </a:endParaRPr>
          </a:p>
          <a:p>
            <a:pPr marL="365125" lvl="1" indent="-255588" algn="just">
              <a:lnSpc>
                <a:spcPct val="90000"/>
              </a:lnSpc>
              <a:spcBef>
                <a:spcPts val="400"/>
              </a:spcBef>
              <a:buClr>
                <a:schemeClr val="accent1"/>
              </a:buClr>
              <a:buSzPct val="68000"/>
              <a:buFont typeface="Wingdings 3" pitchFamily="18" charset="2"/>
              <a:buChar char=""/>
              <a:defRPr/>
            </a:pPr>
            <a:r>
              <a:rPr lang="en-US" sz="2700" b="1" dirty="0" err="1">
                <a:latin typeface="Arial" pitchFamily="34" charset="0"/>
                <a:cs typeface="Arial" pitchFamily="34" charset="0"/>
              </a:rPr>
              <a:t>Cú</a:t>
            </a:r>
            <a:r>
              <a:rPr lang="en-US" sz="2700" b="1" dirty="0">
                <a:latin typeface="Arial" pitchFamily="34" charset="0"/>
                <a:cs typeface="Arial" pitchFamily="34" charset="0"/>
              </a:rPr>
              <a:t> </a:t>
            </a:r>
            <a:r>
              <a:rPr lang="en-US" sz="2700" b="1" dirty="0" err="1">
                <a:latin typeface="Arial" pitchFamily="34" charset="0"/>
                <a:cs typeface="Arial" pitchFamily="34" charset="0"/>
              </a:rPr>
              <a:t>pháp</a:t>
            </a:r>
            <a:r>
              <a:rPr lang="en-US" sz="2700" b="1" dirty="0" smtClean="0">
                <a:latin typeface="Arial" pitchFamily="34" charset="0"/>
                <a:cs typeface="Arial" pitchFamily="34" charset="0"/>
              </a:rPr>
              <a:t>: </a:t>
            </a:r>
          </a:p>
          <a:p>
            <a:pPr marL="2819400" lvl="5" indent="-533400" eaLnBrk="1" hangingPunct="1">
              <a:buFont typeface="Wingdings" pitchFamily="2" charset="2"/>
              <a:buNone/>
              <a:defRPr/>
            </a:pPr>
            <a:r>
              <a:rPr lang="en-US" b="1" dirty="0">
                <a:solidFill>
                  <a:srgbClr val="FF0000"/>
                </a:solidFill>
                <a:latin typeface="Arial" pitchFamily="34" charset="0"/>
                <a:cs typeface="Arial" pitchFamily="34" charset="0"/>
              </a:rPr>
              <a:t>&lt;SELECT name= </a:t>
            </a:r>
            <a:r>
              <a:rPr lang="en-US" b="1" dirty="0" smtClean="0">
                <a:solidFill>
                  <a:srgbClr val="FF0000"/>
                </a:solidFill>
                <a:latin typeface="Arial" pitchFamily="34" charset="0"/>
                <a:cs typeface="Arial" pitchFamily="34" charset="0"/>
              </a:rPr>
              <a:t>“name” &gt;</a:t>
            </a:r>
            <a:endParaRPr lang="en-US" b="1" dirty="0">
              <a:solidFill>
                <a:srgbClr val="FF0000"/>
              </a:solidFill>
              <a:latin typeface="Arial" pitchFamily="34" charset="0"/>
              <a:cs typeface="Arial" pitchFamily="34" charset="0"/>
            </a:endParaRPr>
          </a:p>
          <a:p>
            <a:pPr marL="3276600" lvl="6" indent="-533400" eaLnBrk="1" hangingPunct="1">
              <a:buFont typeface="Wingdings" pitchFamily="2" charset="2"/>
              <a:buNone/>
              <a:defRPr/>
            </a:pPr>
            <a:r>
              <a:rPr lang="en-US" b="1" dirty="0">
                <a:solidFill>
                  <a:srgbClr val="FF0000"/>
                </a:solidFill>
                <a:latin typeface="Arial" pitchFamily="34" charset="0"/>
                <a:cs typeface="Arial" pitchFamily="34" charset="0"/>
              </a:rPr>
              <a:t>&lt;</a:t>
            </a:r>
            <a:r>
              <a:rPr lang="en-US" b="1" dirty="0" smtClean="0">
                <a:solidFill>
                  <a:srgbClr val="FF0000"/>
                </a:solidFill>
                <a:latin typeface="Arial" pitchFamily="34" charset="0"/>
                <a:cs typeface="Arial" pitchFamily="34" charset="0"/>
              </a:rPr>
              <a:t>OPTGROUP </a:t>
            </a:r>
            <a:r>
              <a:rPr lang="en-US" b="1" dirty="0" smtClean="0">
                <a:latin typeface="Arial" pitchFamily="34" charset="0"/>
                <a:cs typeface="Arial" pitchFamily="34" charset="0"/>
              </a:rPr>
              <a:t>[</a:t>
            </a:r>
            <a:r>
              <a:rPr lang="en-US" b="1" dirty="0" smtClean="0">
                <a:solidFill>
                  <a:srgbClr val="FF0000"/>
                </a:solidFill>
                <a:latin typeface="Arial" pitchFamily="34" charset="0"/>
                <a:cs typeface="Arial" pitchFamily="34" charset="0"/>
              </a:rPr>
              <a:t> label</a:t>
            </a:r>
            <a:r>
              <a:rPr lang="en-US" b="1" dirty="0">
                <a:solidFill>
                  <a:srgbClr val="FF0000"/>
                </a:solidFill>
                <a:latin typeface="Arial" pitchFamily="34" charset="0"/>
                <a:cs typeface="Arial" pitchFamily="34" charset="0"/>
              </a:rPr>
              <a:t>=“label</a:t>
            </a:r>
            <a:r>
              <a:rPr lang="en-US" b="1" dirty="0" smtClean="0">
                <a:solidFill>
                  <a:srgbClr val="FF0000"/>
                </a:solidFill>
                <a:latin typeface="Arial" pitchFamily="34" charset="0"/>
                <a:cs typeface="Arial" pitchFamily="34" charset="0"/>
              </a:rPr>
              <a:t>”</a:t>
            </a:r>
            <a:r>
              <a:rPr lang="en-US" b="1" dirty="0" smtClean="0">
                <a:latin typeface="Arial" pitchFamily="34" charset="0"/>
                <a:cs typeface="Arial" pitchFamily="34" charset="0"/>
              </a:rPr>
              <a:t>] [ </a:t>
            </a:r>
            <a:r>
              <a:rPr lang="en-US" b="1" dirty="0" smtClean="0">
                <a:solidFill>
                  <a:srgbClr val="FF0000"/>
                </a:solidFill>
                <a:latin typeface="Arial" pitchFamily="34" charset="0"/>
                <a:cs typeface="Arial" pitchFamily="34" charset="0"/>
              </a:rPr>
              <a:t>Disable = “disable”</a:t>
            </a:r>
            <a:r>
              <a:rPr lang="en-US" b="1" dirty="0" smtClean="0">
                <a:latin typeface="Arial" pitchFamily="34" charset="0"/>
                <a:cs typeface="Arial" pitchFamily="34" charset="0"/>
              </a:rPr>
              <a:t>]</a:t>
            </a:r>
            <a:r>
              <a:rPr lang="en-US" b="1" dirty="0" smtClean="0">
                <a:solidFill>
                  <a:srgbClr val="FF0000"/>
                </a:solidFill>
                <a:latin typeface="Arial" pitchFamily="34" charset="0"/>
                <a:cs typeface="Arial" pitchFamily="34" charset="0"/>
              </a:rPr>
              <a:t>&gt;</a:t>
            </a:r>
            <a:endParaRPr lang="en-US" b="1" dirty="0">
              <a:solidFill>
                <a:srgbClr val="FF0000"/>
              </a:solidFill>
              <a:latin typeface="Arial" pitchFamily="34" charset="0"/>
              <a:cs typeface="Arial" pitchFamily="34" charset="0"/>
            </a:endParaRPr>
          </a:p>
          <a:p>
            <a:pPr marL="3733800" lvl="7" indent="-533400" eaLnBrk="1" hangingPunct="1">
              <a:buFont typeface="Wingdings" pitchFamily="2" charset="2"/>
              <a:buNone/>
              <a:defRPr/>
            </a:pPr>
            <a:r>
              <a:rPr lang="en-US" b="1" dirty="0">
                <a:solidFill>
                  <a:srgbClr val="FF0000"/>
                </a:solidFill>
                <a:latin typeface="Arial" pitchFamily="34" charset="0"/>
                <a:cs typeface="Arial" pitchFamily="34" charset="0"/>
              </a:rPr>
              <a:t>&lt;OPTION value= “value1”&gt;option1</a:t>
            </a:r>
          </a:p>
          <a:p>
            <a:pPr marL="3733800" lvl="7" indent="-533400" eaLnBrk="1" hangingPunct="1">
              <a:buFont typeface="Wingdings" pitchFamily="2" charset="2"/>
              <a:buNone/>
              <a:defRPr/>
            </a:pPr>
            <a:r>
              <a:rPr lang="en-US" b="1" dirty="0">
                <a:solidFill>
                  <a:srgbClr val="FF0000"/>
                </a:solidFill>
                <a:latin typeface="Arial" pitchFamily="34" charset="0"/>
                <a:cs typeface="Arial" pitchFamily="34" charset="0"/>
              </a:rPr>
              <a:t>&lt;OPTION value= “value2”&gt; </a:t>
            </a:r>
            <a:r>
              <a:rPr lang="en-US" b="1" dirty="0" smtClean="0">
                <a:solidFill>
                  <a:srgbClr val="FF0000"/>
                </a:solidFill>
                <a:latin typeface="Arial" pitchFamily="34" charset="0"/>
                <a:cs typeface="Arial" pitchFamily="34" charset="0"/>
              </a:rPr>
              <a:t>option2 </a:t>
            </a:r>
            <a:endParaRPr lang="en-US" b="1" dirty="0">
              <a:solidFill>
                <a:srgbClr val="FF0000"/>
              </a:solidFill>
              <a:latin typeface="Arial" pitchFamily="34" charset="0"/>
              <a:cs typeface="Arial" pitchFamily="34" charset="0"/>
            </a:endParaRPr>
          </a:p>
          <a:p>
            <a:pPr marL="3733800" lvl="7" indent="-533400" eaLnBrk="1" hangingPunct="1">
              <a:buFont typeface="Wingdings" pitchFamily="2" charset="2"/>
              <a:buNone/>
              <a:defRPr/>
            </a:pPr>
            <a:r>
              <a:rPr lang="en-US" b="1" dirty="0">
                <a:solidFill>
                  <a:srgbClr val="FF0000"/>
                </a:solidFill>
                <a:latin typeface="Arial" pitchFamily="34" charset="0"/>
                <a:cs typeface="Arial" pitchFamily="34" charset="0"/>
              </a:rPr>
              <a:t>&lt;OPTION value= “value3”&gt; </a:t>
            </a:r>
            <a:r>
              <a:rPr lang="en-US" b="1" dirty="0" smtClean="0">
                <a:solidFill>
                  <a:srgbClr val="FF0000"/>
                </a:solidFill>
                <a:latin typeface="Arial" pitchFamily="34" charset="0"/>
                <a:cs typeface="Arial" pitchFamily="34" charset="0"/>
              </a:rPr>
              <a:t>option3</a:t>
            </a:r>
            <a:endParaRPr lang="en-US" b="1" dirty="0">
              <a:solidFill>
                <a:srgbClr val="FF0000"/>
              </a:solidFill>
              <a:latin typeface="Arial" pitchFamily="34" charset="0"/>
              <a:cs typeface="Arial" pitchFamily="34" charset="0"/>
            </a:endParaRPr>
          </a:p>
          <a:p>
            <a:pPr marL="3733800" lvl="7" indent="-533400" eaLnBrk="1" hangingPunct="1">
              <a:buFont typeface="Wingdings" pitchFamily="2" charset="2"/>
              <a:buNone/>
              <a:defRPr/>
            </a:pPr>
            <a:r>
              <a:rPr lang="en-US" b="1" dirty="0">
                <a:solidFill>
                  <a:srgbClr val="FF0000"/>
                </a:solidFill>
                <a:latin typeface="Arial" pitchFamily="34" charset="0"/>
                <a:cs typeface="Arial" pitchFamily="34" charset="0"/>
              </a:rPr>
              <a:t>….</a:t>
            </a:r>
          </a:p>
          <a:p>
            <a:pPr marL="3276600" lvl="6" indent="-533400" eaLnBrk="1" hangingPunct="1">
              <a:buFont typeface="Wingdings" pitchFamily="2" charset="2"/>
              <a:buNone/>
              <a:defRPr/>
            </a:pPr>
            <a:r>
              <a:rPr lang="en-US" b="1" dirty="0">
                <a:solidFill>
                  <a:srgbClr val="FF0000"/>
                </a:solidFill>
                <a:latin typeface="Arial" pitchFamily="34" charset="0"/>
                <a:cs typeface="Arial" pitchFamily="34" charset="0"/>
              </a:rPr>
              <a:t>&lt;/OPTGROUP&gt;</a:t>
            </a:r>
          </a:p>
          <a:p>
            <a:pPr marL="3276600" lvl="6" indent="-533400" eaLnBrk="1" hangingPunct="1">
              <a:buFont typeface="Wingdings" pitchFamily="2" charset="2"/>
              <a:buNone/>
              <a:defRPr/>
            </a:pPr>
            <a:r>
              <a:rPr lang="en-US" b="1" dirty="0">
                <a:solidFill>
                  <a:srgbClr val="FF0000"/>
                </a:solidFill>
                <a:latin typeface="Arial" pitchFamily="34" charset="0"/>
                <a:cs typeface="Arial" pitchFamily="34" charset="0"/>
              </a:rPr>
              <a:t>…</a:t>
            </a:r>
          </a:p>
          <a:p>
            <a:pPr marL="2819400" lvl="5" indent="-533400" eaLnBrk="1" hangingPunct="1">
              <a:buFont typeface="Wingdings" pitchFamily="2" charset="2"/>
              <a:buNone/>
              <a:defRPr/>
            </a:pPr>
            <a:r>
              <a:rPr lang="en-US" b="1" dirty="0">
                <a:solidFill>
                  <a:srgbClr val="FF0000"/>
                </a:solidFill>
                <a:latin typeface="Arial" pitchFamily="34" charset="0"/>
                <a:cs typeface="Arial" pitchFamily="34" charset="0"/>
              </a:rPr>
              <a:t>&lt;/SELECT&gt;</a:t>
            </a:r>
          </a:p>
          <a:p>
            <a:pPr marL="109537" lvl="1" indent="0" algn="just">
              <a:lnSpc>
                <a:spcPct val="90000"/>
              </a:lnSpc>
              <a:spcBef>
                <a:spcPts val="400"/>
              </a:spcBef>
              <a:buClr>
                <a:schemeClr val="accent1"/>
              </a:buClr>
              <a:buSzPct val="68000"/>
              <a:defRPr/>
            </a:pPr>
            <a:endParaRPr lang="en-US" sz="2700" b="1" dirty="0">
              <a:latin typeface="Arial" pitchFamily="34" charset="0"/>
              <a:cs typeface="Arial" pitchFamily="34" charset="0"/>
            </a:endParaRPr>
          </a:p>
        </p:txBody>
      </p:sp>
    </p:spTree>
    <p:extLst>
      <p:ext uri="{BB962C8B-B14F-4D97-AF65-F5344CB8AC3E}">
        <p14:creationId xmlns:p14="http://schemas.microsoft.com/office/powerpoint/2010/main" val="169042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486400"/>
          </a:xfrm>
        </p:spPr>
        <p:txBody>
          <a:bodyPr/>
          <a:lstStyle/>
          <a:p>
            <a:pPr>
              <a:lnSpc>
                <a:spcPct val="150000"/>
              </a:lnSpc>
              <a:buFont typeface="Arial" pitchFamily="34" charset="0"/>
              <a:buChar char="•"/>
            </a:pPr>
            <a:r>
              <a:rPr lang="en-US" b="1" smtClean="0"/>
              <a:t>Ví dụ: OptGroup</a:t>
            </a:r>
          </a:p>
          <a:p>
            <a:pPr marL="0" indent="0">
              <a:lnSpc>
                <a:spcPct val="150000"/>
              </a:lnSpc>
              <a:buNone/>
            </a:pPr>
            <a:endParaRPr lang="en-US" b="1"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89</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pic>
        <p:nvPicPr>
          <p:cNvPr id="5" name="Picture 2"/>
          <p:cNvPicPr>
            <a:picLocks noChangeAspect="1" noChangeArrowheads="1"/>
          </p:cNvPicPr>
          <p:nvPr/>
        </p:nvPicPr>
        <p:blipFill>
          <a:blip r:embed="rId2"/>
          <a:srcRect/>
          <a:stretch>
            <a:fillRect/>
          </a:stretch>
        </p:blipFill>
        <p:spPr bwMode="auto">
          <a:xfrm>
            <a:off x="1524000" y="2254250"/>
            <a:ext cx="2286000" cy="30035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srcRect/>
          <a:stretch>
            <a:fillRect/>
          </a:stretch>
        </p:blipFill>
        <p:spPr bwMode="auto">
          <a:xfrm>
            <a:off x="4589463" y="2233613"/>
            <a:ext cx="2806700" cy="30241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04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vi-VN" sz="1800"/>
              <a:t>Internet là một liên mạng máy tính toàn cầu được hình thành từ các mạng nhỏ hơn, liên kết hàng triệu máy tính trên thế giới thông qua cơ sở hạ tầng viễn thông. Internet là mạng của các mạng máy tính. Trong mạng này, các máy tính và thiết bị mạng giao tiếp với nhau bằng một ngôn ngữ thống nhất. Đó là bộ giao thức TCP/IP (Transmision Control Protocol – Internet Protocol).</a:t>
            </a:r>
            <a:endParaRPr lang="en-US" sz="180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a:t>
            </a:fld>
            <a:endParaRPr lang="en-US"/>
          </a:p>
        </p:txBody>
      </p:sp>
      <p:sp>
        <p:nvSpPr>
          <p:cNvPr id="4" name="Title 3"/>
          <p:cNvSpPr>
            <a:spLocks noGrp="1"/>
          </p:cNvSpPr>
          <p:nvPr>
            <p:ph type="title"/>
          </p:nvPr>
        </p:nvSpPr>
        <p:spPr/>
        <p:txBody>
          <a:bodyPr/>
          <a:lstStyle/>
          <a:p>
            <a:r>
              <a:rPr lang="en-US" smtClean="0"/>
              <a:t>Web – Mạng máy tính</a:t>
            </a:r>
            <a:endParaRPr lang="en-US"/>
          </a:p>
        </p:txBody>
      </p:sp>
      <p:grpSp>
        <p:nvGrpSpPr>
          <p:cNvPr id="5" name="Group 4"/>
          <p:cNvGrpSpPr>
            <a:grpSpLocks/>
          </p:cNvGrpSpPr>
          <p:nvPr/>
        </p:nvGrpSpPr>
        <p:grpSpPr bwMode="auto">
          <a:xfrm>
            <a:off x="990600" y="2667000"/>
            <a:ext cx="7337425" cy="3757612"/>
            <a:chOff x="872" y="1368"/>
            <a:chExt cx="4072" cy="2280"/>
          </a:xfrm>
        </p:grpSpPr>
        <p:pic>
          <p:nvPicPr>
            <p:cNvPr id="6"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 y="1368"/>
              <a:ext cx="4072" cy="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7" name="Object 6">
              <a:hlinkClick r:id="" action="ppaction://ole?verb=0"/>
            </p:cNvPr>
            <p:cNvGraphicFramePr>
              <a:graphicFrameLocks/>
            </p:cNvGraphicFramePr>
            <p:nvPr/>
          </p:nvGraphicFramePr>
          <p:xfrm>
            <a:off x="3572" y="1980"/>
            <a:ext cx="310" cy="298"/>
          </p:xfrm>
          <a:graphic>
            <a:graphicData uri="http://schemas.openxmlformats.org/presentationml/2006/ole">
              <mc:AlternateContent xmlns:mc="http://schemas.openxmlformats.org/markup-compatibility/2006">
                <mc:Choice xmlns:v="urn:schemas-microsoft-com:vml" Requires="v">
                  <p:oleObj spid="_x0000_s3767" name="Clip" r:id="rId4" imgW="3405188" imgH="3817938" progId="MS_ClipArt_Gallery.2">
                    <p:embed/>
                  </p:oleObj>
                </mc:Choice>
                <mc:Fallback>
                  <p:oleObj name="Clip" r:id="rId4" imgW="3405188" imgH="3817938" progId="MS_ClipArt_Gallery.2">
                    <p:embed/>
                    <p:pic>
                      <p:nvPicPr>
                        <p:cNvPr id="19462" name="Object 6">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2" y="1980"/>
                          <a:ext cx="31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a:hlinkClick r:id="" action="ppaction://ole?verb=0"/>
            </p:cNvPr>
            <p:cNvGraphicFramePr>
              <a:graphicFrameLocks/>
            </p:cNvGraphicFramePr>
            <p:nvPr/>
          </p:nvGraphicFramePr>
          <p:xfrm>
            <a:off x="1591" y="1782"/>
            <a:ext cx="310" cy="297"/>
          </p:xfrm>
          <a:graphic>
            <a:graphicData uri="http://schemas.openxmlformats.org/presentationml/2006/ole">
              <mc:AlternateContent xmlns:mc="http://schemas.openxmlformats.org/markup-compatibility/2006">
                <mc:Choice xmlns:v="urn:schemas-microsoft-com:vml" Requires="v">
                  <p:oleObj spid="_x0000_s3768" name="Clip" r:id="rId6" imgW="3405188" imgH="3817938" progId="MS_ClipArt_Gallery.2">
                    <p:embed/>
                  </p:oleObj>
                </mc:Choice>
                <mc:Fallback>
                  <p:oleObj name="Clip" r:id="rId6" imgW="3405188" imgH="3817938" progId="MS_ClipArt_Gallery.2">
                    <p:embed/>
                    <p:pic>
                      <p:nvPicPr>
                        <p:cNvPr id="19463" name="Object 7">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 y="1782"/>
                          <a:ext cx="310"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a:hlinkClick r:id="" action="ppaction://ole?verb=0"/>
            </p:cNvPr>
            <p:cNvGraphicFramePr>
              <a:graphicFrameLocks/>
            </p:cNvGraphicFramePr>
            <p:nvPr/>
          </p:nvGraphicFramePr>
          <p:xfrm>
            <a:off x="3494" y="1484"/>
            <a:ext cx="311" cy="298"/>
          </p:xfrm>
          <a:graphic>
            <a:graphicData uri="http://schemas.openxmlformats.org/presentationml/2006/ole">
              <mc:AlternateContent xmlns:mc="http://schemas.openxmlformats.org/markup-compatibility/2006">
                <mc:Choice xmlns:v="urn:schemas-microsoft-com:vml" Requires="v">
                  <p:oleObj spid="_x0000_s3769" name="Clip" r:id="rId7" imgW="3405188" imgH="3817938" progId="MS_ClipArt_Gallery.2">
                    <p:embed/>
                  </p:oleObj>
                </mc:Choice>
                <mc:Fallback>
                  <p:oleObj name="Clip" r:id="rId7" imgW="3405188" imgH="3817938" progId="MS_ClipArt_Gallery.2">
                    <p:embed/>
                    <p:pic>
                      <p:nvPicPr>
                        <p:cNvPr id="19464" name="Object 8">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 y="1484"/>
                          <a:ext cx="311"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a:hlinkClick r:id="" action="ppaction://ole?verb=0"/>
            </p:cNvPr>
            <p:cNvGraphicFramePr>
              <a:graphicFrameLocks/>
            </p:cNvGraphicFramePr>
            <p:nvPr>
              <p:extLst>
                <p:ext uri="{D42A27DB-BD31-4B8C-83A1-F6EECF244321}">
                  <p14:modId xmlns:p14="http://schemas.microsoft.com/office/powerpoint/2010/main" val="3693755999"/>
                </p:ext>
              </p:extLst>
            </p:nvPr>
          </p:nvGraphicFramePr>
          <p:xfrm>
            <a:off x="1966" y="2609"/>
            <a:ext cx="311" cy="297"/>
          </p:xfrm>
          <a:graphic>
            <a:graphicData uri="http://schemas.openxmlformats.org/presentationml/2006/ole">
              <mc:AlternateContent xmlns:mc="http://schemas.openxmlformats.org/markup-compatibility/2006">
                <mc:Choice xmlns:v="urn:schemas-microsoft-com:vml" Requires="v">
                  <p:oleObj spid="_x0000_s3770" name="Clip" r:id="rId8" imgW="3405188" imgH="3817938" progId="MS_ClipArt_Gallery.2">
                    <p:embed/>
                  </p:oleObj>
                </mc:Choice>
                <mc:Fallback>
                  <p:oleObj name="Clip" r:id="rId8" imgW="3405188" imgH="3817938" progId="MS_ClipArt_Gallery.2">
                    <p:embed/>
                    <p:pic>
                      <p:nvPicPr>
                        <p:cNvPr id="19465" name="Object 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 y="2609"/>
                          <a:ext cx="311"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0">
              <a:hlinkClick r:id="" action="ppaction://ole?verb=0"/>
            </p:cNvPr>
            <p:cNvGraphicFramePr>
              <a:graphicFrameLocks/>
            </p:cNvGraphicFramePr>
            <p:nvPr/>
          </p:nvGraphicFramePr>
          <p:xfrm>
            <a:off x="2911" y="2476"/>
            <a:ext cx="311" cy="298"/>
          </p:xfrm>
          <a:graphic>
            <a:graphicData uri="http://schemas.openxmlformats.org/presentationml/2006/ole">
              <mc:AlternateContent xmlns:mc="http://schemas.openxmlformats.org/markup-compatibility/2006">
                <mc:Choice xmlns:v="urn:schemas-microsoft-com:vml" Requires="v">
                  <p:oleObj spid="_x0000_s3771" name="Clip" r:id="rId9" imgW="3405188" imgH="3817938" progId="MS_ClipArt_Gallery.2">
                    <p:embed/>
                  </p:oleObj>
                </mc:Choice>
                <mc:Fallback>
                  <p:oleObj name="Clip" r:id="rId9" imgW="3405188" imgH="3817938" progId="MS_ClipArt_Gallery.2">
                    <p:embed/>
                    <p:pic>
                      <p:nvPicPr>
                        <p:cNvPr id="19466" name="Object 10">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1" y="2476"/>
                          <a:ext cx="311"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1">
              <a:hlinkClick r:id="" action="ppaction://ole?verb=0"/>
            </p:cNvPr>
            <p:cNvGraphicFramePr>
              <a:graphicFrameLocks/>
            </p:cNvGraphicFramePr>
            <p:nvPr/>
          </p:nvGraphicFramePr>
          <p:xfrm>
            <a:off x="2834" y="1715"/>
            <a:ext cx="310" cy="298"/>
          </p:xfrm>
          <a:graphic>
            <a:graphicData uri="http://schemas.openxmlformats.org/presentationml/2006/ole">
              <mc:AlternateContent xmlns:mc="http://schemas.openxmlformats.org/markup-compatibility/2006">
                <mc:Choice xmlns:v="urn:schemas-microsoft-com:vml" Requires="v">
                  <p:oleObj spid="_x0000_s3772" name="Clip" r:id="rId10" imgW="3405188" imgH="3817938" progId="MS_ClipArt_Gallery.2">
                    <p:embed/>
                  </p:oleObj>
                </mc:Choice>
                <mc:Fallback>
                  <p:oleObj name="Clip" r:id="rId10" imgW="3405188" imgH="3817938" progId="MS_ClipArt_Gallery.2">
                    <p:embed/>
                    <p:pic>
                      <p:nvPicPr>
                        <p:cNvPr id="19467" name="Object 11">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 y="1715"/>
                          <a:ext cx="31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12">
              <a:hlinkClick r:id="" action="ppaction://ole?verb=0"/>
            </p:cNvPr>
            <p:cNvGraphicFramePr>
              <a:graphicFrameLocks/>
            </p:cNvGraphicFramePr>
            <p:nvPr/>
          </p:nvGraphicFramePr>
          <p:xfrm>
            <a:off x="4193" y="2873"/>
            <a:ext cx="311" cy="298"/>
          </p:xfrm>
          <a:graphic>
            <a:graphicData uri="http://schemas.openxmlformats.org/presentationml/2006/ole">
              <mc:AlternateContent xmlns:mc="http://schemas.openxmlformats.org/markup-compatibility/2006">
                <mc:Choice xmlns:v="urn:schemas-microsoft-com:vml" Requires="v">
                  <p:oleObj spid="_x0000_s3773" name="Clip" r:id="rId11" imgW="3405188" imgH="3817938" progId="MS_ClipArt_Gallery.2">
                    <p:embed/>
                  </p:oleObj>
                </mc:Choice>
                <mc:Fallback>
                  <p:oleObj name="Clip" r:id="rId11" imgW="3405188" imgH="3817938" progId="MS_ClipArt_Gallery.2">
                    <p:embed/>
                    <p:pic>
                      <p:nvPicPr>
                        <p:cNvPr id="19468" name="Object 12">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 y="2873"/>
                          <a:ext cx="311"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13"/>
            <p:cNvSpPr>
              <a:spLocks noChangeShapeType="1"/>
            </p:cNvSpPr>
            <p:nvPr/>
          </p:nvSpPr>
          <p:spPr bwMode="auto">
            <a:xfrm>
              <a:off x="1922" y="1914"/>
              <a:ext cx="916"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ShapeType="1"/>
            </p:cNvSpPr>
            <p:nvPr/>
          </p:nvSpPr>
          <p:spPr bwMode="auto">
            <a:xfrm>
              <a:off x="1845" y="2087"/>
              <a:ext cx="294" cy="514"/>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flipV="1">
              <a:off x="2272" y="2601"/>
              <a:ext cx="644" cy="148"/>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flipH="1" flipV="1">
              <a:off x="3110" y="2005"/>
              <a:ext cx="1065" cy="976"/>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flipV="1">
              <a:off x="3165" y="1641"/>
              <a:ext cx="334" cy="182"/>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a:off x="3010" y="2021"/>
              <a:ext cx="62" cy="414"/>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a:off x="3243" y="2716"/>
              <a:ext cx="955" cy="348"/>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0"/>
            <p:cNvSpPr>
              <a:spLocks noChangeShapeType="1"/>
            </p:cNvSpPr>
            <p:nvPr/>
          </p:nvSpPr>
          <p:spPr bwMode="auto">
            <a:xfrm>
              <a:off x="3740" y="1790"/>
              <a:ext cx="0" cy="182"/>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489056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90</a:t>
            </a:fld>
            <a:endParaRPr lang="en-US"/>
          </a:p>
        </p:txBody>
      </p:sp>
      <p:sp>
        <p:nvSpPr>
          <p:cNvPr id="4" name="Title 3"/>
          <p:cNvSpPr>
            <a:spLocks noGrp="1"/>
          </p:cNvSpPr>
          <p:nvPr>
            <p:ph type="title"/>
          </p:nvPr>
        </p:nvSpPr>
        <p:spPr/>
        <p:txBody>
          <a:bodyPr/>
          <a:lstStyle/>
          <a:p>
            <a:r>
              <a:rPr lang="en-US" smtClean="0">
                <a:solidFill>
                  <a:srgbClr val="FFC000"/>
                </a:solidFill>
                <a:cs typeface="Times New Roman" pitchFamily="18" charset="0"/>
              </a:rPr>
              <a:t>Form</a:t>
            </a:r>
            <a:endParaRPr lang="vi-VN"/>
          </a:p>
        </p:txBody>
      </p:sp>
      <p:sp>
        <p:nvSpPr>
          <p:cNvPr id="6" name="Content Placeholder 1"/>
          <p:cNvSpPr txBox="1">
            <a:spLocks/>
          </p:cNvSpPr>
          <p:nvPr/>
        </p:nvSpPr>
        <p:spPr bwMode="auto">
          <a:xfrm>
            <a:off x="533400" y="12954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just">
              <a:lnSpc>
                <a:spcPct val="90000"/>
              </a:lnSpc>
              <a:spcBef>
                <a:spcPts val="400"/>
              </a:spcBef>
              <a:buClr>
                <a:schemeClr val="accent1"/>
              </a:buClr>
              <a:buSzPct val="68000"/>
              <a:buFont typeface="Wingdings 3" pitchFamily="18" charset="2"/>
              <a:buChar char=""/>
              <a:defRPr/>
            </a:pPr>
            <a:r>
              <a:rPr lang="en-US" sz="2700" b="1" dirty="0" smtClean="0">
                <a:solidFill>
                  <a:srgbClr val="FF0000"/>
                </a:solidFill>
                <a:latin typeface="Arial" pitchFamily="34" charset="0"/>
                <a:cs typeface="Arial" pitchFamily="34" charset="0"/>
              </a:rPr>
              <a:t>Text area </a:t>
            </a:r>
            <a:r>
              <a:rPr lang="en-US" sz="2700" b="1" dirty="0" smtClean="0">
                <a:latin typeface="Arial" pitchFamily="34" charset="0"/>
                <a:cs typeface="Arial" pitchFamily="34" charset="0"/>
              </a:rPr>
              <a:t>: </a:t>
            </a:r>
            <a:endParaRPr lang="en-US" sz="2700" b="1" dirty="0">
              <a:latin typeface="Arial" pitchFamily="34" charset="0"/>
              <a:cs typeface="Arial" pitchFamily="34" charset="0"/>
            </a:endParaRPr>
          </a:p>
          <a:p>
            <a:pPr marL="366713" lvl="1" indent="-3175" eaLnBrk="1" hangingPunct="1">
              <a:lnSpc>
                <a:spcPct val="150000"/>
              </a:lnSpc>
              <a:buFont typeface="Wingdings" pitchFamily="2" charset="2"/>
              <a:buNone/>
              <a:defRPr/>
            </a:pPr>
            <a:r>
              <a:rPr lang="en-US" sz="2800" dirty="0" err="1" smtClean="0">
                <a:latin typeface="Arial" pitchFamily="34" charset="0"/>
                <a:cs typeface="Arial" pitchFamily="34" charset="0"/>
              </a:rPr>
              <a:t>Hộp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văn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bản</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cho</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phép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nhập</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nhiều</a:t>
            </a:r>
            <a:r>
              <a:rPr lang="en-US" sz="2800" dirty="0" smtClean="0">
                <a:latin typeface="Arial" pitchFamily="34" charset="0"/>
                <a:cs typeface="Arial" pitchFamily="34" charset="0"/>
              </a:rPr>
              <a:t> </a:t>
            </a:r>
            <a:r>
              <a:rPr lang="en-US" sz="2800" dirty="0" err="1" smtClean="0">
                <a:latin typeface="Arial" pitchFamily="34" charset="0"/>
                <a:cs typeface="Arial" pitchFamily="34" charset="0"/>
              </a:rPr>
              <a:t>dòng</a:t>
            </a:r>
            <a:endParaRPr lang="en-US" sz="2800" dirty="0" smtClean="0">
              <a:latin typeface="Arial" pitchFamily="34" charset="0"/>
              <a:cs typeface="Arial" pitchFamily="34" charset="0"/>
            </a:endParaRPr>
          </a:p>
          <a:p>
            <a:pPr marL="365125" lvl="1" indent="-255588" algn="just">
              <a:lnSpc>
                <a:spcPct val="90000"/>
              </a:lnSpc>
              <a:spcBef>
                <a:spcPts val="400"/>
              </a:spcBef>
              <a:buClr>
                <a:schemeClr val="accent1"/>
              </a:buClr>
              <a:buSzPct val="68000"/>
              <a:buFont typeface="Wingdings 3" pitchFamily="18" charset="2"/>
              <a:buChar char=""/>
              <a:defRPr/>
            </a:pPr>
            <a:r>
              <a:rPr lang="en-US" sz="2700" b="1" dirty="0" err="1">
                <a:latin typeface="Arial" pitchFamily="34" charset="0"/>
                <a:cs typeface="Arial" pitchFamily="34" charset="0"/>
              </a:rPr>
              <a:t>Cú</a:t>
            </a:r>
            <a:r>
              <a:rPr lang="en-US" sz="2700" b="1" dirty="0">
                <a:latin typeface="Arial" pitchFamily="34" charset="0"/>
                <a:cs typeface="Arial" pitchFamily="34" charset="0"/>
              </a:rPr>
              <a:t> </a:t>
            </a:r>
            <a:r>
              <a:rPr lang="en-US" sz="2700" b="1" dirty="0" err="1">
                <a:latin typeface="Arial" pitchFamily="34" charset="0"/>
                <a:cs typeface="Arial" pitchFamily="34" charset="0"/>
              </a:rPr>
              <a:t>pháp</a:t>
            </a:r>
            <a:r>
              <a:rPr lang="en-US" sz="2700" b="1" dirty="0" smtClean="0">
                <a:latin typeface="Arial" pitchFamily="34" charset="0"/>
                <a:cs typeface="Arial" pitchFamily="34" charset="0"/>
              </a:rPr>
              <a:t>: </a:t>
            </a:r>
          </a:p>
          <a:p>
            <a:pPr marL="990600" lvl="1" indent="-533400" eaLnBrk="1" hangingPunct="1">
              <a:buFont typeface="Wingdings" pitchFamily="2" charset="2"/>
              <a:buNone/>
              <a:defRPr/>
            </a:pPr>
            <a:r>
              <a:rPr lang="en-US" sz="2400" b="1" dirty="0">
                <a:solidFill>
                  <a:srgbClr val="FF0000"/>
                </a:solidFill>
                <a:latin typeface="Arial" pitchFamily="34" charset="0"/>
                <a:cs typeface="Arial" pitchFamily="34" charset="0"/>
              </a:rPr>
              <a:t>&lt;</a:t>
            </a:r>
            <a:r>
              <a:rPr lang="en-US" sz="2400" b="1" dirty="0" err="1">
                <a:solidFill>
                  <a:srgbClr val="FF0000"/>
                </a:solidFill>
                <a:latin typeface="Arial" pitchFamily="34" charset="0"/>
                <a:cs typeface="Arial" pitchFamily="34" charset="0"/>
              </a:rPr>
              <a:t>TextArea</a:t>
            </a:r>
            <a:r>
              <a:rPr lang="en-US" sz="2400" b="1" dirty="0">
                <a:solidFill>
                  <a:srgbClr val="FF0000"/>
                </a:solidFill>
                <a:latin typeface="Arial" pitchFamily="34" charset="0"/>
                <a:cs typeface="Arial" pitchFamily="34" charset="0"/>
              </a:rPr>
              <a:t> Name=”name” Rows=n Cols=m </a:t>
            </a:r>
            <a:r>
              <a:rPr lang="en-US" sz="2400" b="1" dirty="0" err="1">
                <a:solidFill>
                  <a:srgbClr val="FF0000"/>
                </a:solidFill>
                <a:latin typeface="Arial" pitchFamily="34" charset="0"/>
                <a:cs typeface="Arial" pitchFamily="34" charset="0"/>
              </a:rPr>
              <a:t>readonly</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readonly</a:t>
            </a:r>
            <a:r>
              <a:rPr lang="en-US" sz="2400" b="1" dirty="0">
                <a:solidFill>
                  <a:srgbClr val="FF0000"/>
                </a:solidFill>
                <a:latin typeface="Arial" pitchFamily="34" charset="0"/>
                <a:cs typeface="Arial" pitchFamily="34" charset="0"/>
              </a:rPr>
              <a:t>” disabled = “yes”&gt;</a:t>
            </a:r>
          </a:p>
          <a:p>
            <a:pPr marL="1447800" lvl="2" indent="-533400" eaLnBrk="1" hangingPunct="1">
              <a:buFont typeface="Wingdings" pitchFamily="2" charset="2"/>
              <a:buNone/>
              <a:defRPr/>
            </a:pPr>
            <a:r>
              <a:rPr lang="en-US" sz="2400" b="1" dirty="0">
                <a:solidFill>
                  <a:schemeClr val="bg2">
                    <a:lumMod val="50000"/>
                  </a:schemeClr>
                </a:solidFill>
                <a:latin typeface="Arial" pitchFamily="34" charset="0"/>
                <a:cs typeface="Arial" pitchFamily="34" charset="0"/>
              </a:rPr>
              <a:t>Default text</a:t>
            </a:r>
          </a:p>
          <a:p>
            <a:pPr marL="990600" lvl="1" indent="-533400" eaLnBrk="1" hangingPunct="1">
              <a:buFont typeface="Wingdings" pitchFamily="2" charset="2"/>
              <a:buNone/>
              <a:defRPr/>
            </a:pPr>
            <a:r>
              <a:rPr lang="en-US" sz="2400" b="1" dirty="0">
                <a:solidFill>
                  <a:srgbClr val="FF0000"/>
                </a:solidFill>
                <a:latin typeface="Arial" pitchFamily="34" charset="0"/>
                <a:cs typeface="Arial" pitchFamily="34" charset="0"/>
              </a:rPr>
              <a:t>&lt;/</a:t>
            </a:r>
            <a:r>
              <a:rPr lang="en-US" sz="2400" b="1" dirty="0" err="1">
                <a:solidFill>
                  <a:srgbClr val="FF0000"/>
                </a:solidFill>
                <a:latin typeface="Arial" pitchFamily="34" charset="0"/>
                <a:cs typeface="Arial" pitchFamily="34" charset="0"/>
              </a:rPr>
              <a:t>textarea</a:t>
            </a:r>
            <a:r>
              <a:rPr lang="en-US" sz="2400" b="1" dirty="0">
                <a:solidFill>
                  <a:srgbClr val="FF0000"/>
                </a:solidFill>
                <a:latin typeface="Arial" pitchFamily="34" charset="0"/>
                <a:cs typeface="Arial" pitchFamily="34" charset="0"/>
              </a:rPr>
              <a:t>&gt;</a:t>
            </a:r>
            <a:endParaRPr lang="en-US" sz="2400" i="1" dirty="0">
              <a:solidFill>
                <a:srgbClr val="FF0000"/>
              </a:solidFill>
              <a:latin typeface="Arial" pitchFamily="34" charset="0"/>
              <a:cs typeface="Arial" pitchFamily="34" charset="0"/>
            </a:endParaRP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Rows: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dòng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thể</a:t>
            </a:r>
            <a:r>
              <a:rPr lang="en-US" sz="2000" dirty="0">
                <a:latin typeface="Arial" pitchFamily="34" charset="0"/>
                <a:cs typeface="Arial" pitchFamily="34" charset="0"/>
              </a:rPr>
              <a:t> </a:t>
            </a:r>
            <a:r>
              <a:rPr lang="en-US" sz="2000" dirty="0" err="1">
                <a:latin typeface="Arial" pitchFamily="34" charset="0"/>
                <a:cs typeface="Arial" pitchFamily="34" charset="0"/>
              </a:rPr>
              <a:t>nhập</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TextArea</a:t>
            </a:r>
            <a:r>
              <a:rPr lang="en-US" sz="2000" dirty="0">
                <a:latin typeface="Arial" pitchFamily="34" charset="0"/>
                <a:cs typeface="Arial" pitchFamily="34" charset="0"/>
              </a:rPr>
              <a:t> (</a:t>
            </a:r>
            <a:r>
              <a:rPr lang="en-US" sz="2000" dirty="0" err="1">
                <a:latin typeface="Arial" pitchFamily="34" charset="0"/>
                <a:cs typeface="Arial" pitchFamily="34" charset="0"/>
              </a:rPr>
              <a:t>mặc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là</a:t>
            </a:r>
            <a:r>
              <a:rPr lang="en-US" sz="2000" dirty="0">
                <a:latin typeface="Arial" pitchFamily="34" charset="0"/>
                <a:cs typeface="Arial" pitchFamily="34" charset="0"/>
              </a:rPr>
              <a:t> 4)</a:t>
            </a:r>
          </a:p>
          <a:p>
            <a:pPr marL="533400" lvl="2" indent="-533400" eaLnBrk="1" hangingPunct="1">
              <a:lnSpc>
                <a:spcPct val="150000"/>
              </a:lnSpc>
              <a:buClr>
                <a:schemeClr val="tx1"/>
              </a:buClr>
              <a:buFont typeface="Times New Roman" pitchFamily="18" charset="0"/>
              <a:buChar char="–"/>
              <a:defRPr/>
            </a:pPr>
            <a:r>
              <a:rPr lang="en-US" sz="2000" dirty="0">
                <a:latin typeface="Arial" pitchFamily="34" charset="0"/>
                <a:cs typeface="Arial" pitchFamily="34" charset="0"/>
              </a:rPr>
              <a:t>Cols: </a:t>
            </a:r>
            <a:r>
              <a:rPr lang="en-US" sz="2000" dirty="0" err="1">
                <a:latin typeface="Arial" pitchFamily="34" charset="0"/>
                <a:cs typeface="Arial" pitchFamily="34" charset="0"/>
              </a:rPr>
              <a:t>độ</a:t>
            </a:r>
            <a:r>
              <a:rPr lang="en-US" sz="2000" dirty="0">
                <a:latin typeface="Arial" pitchFamily="34" charset="0"/>
                <a:cs typeface="Arial" pitchFamily="34" charset="0"/>
              </a:rPr>
              <a:t> </a:t>
            </a:r>
            <a:r>
              <a:rPr lang="en-US" sz="2000" dirty="0" err="1">
                <a:latin typeface="Arial" pitchFamily="34" charset="0"/>
                <a:cs typeface="Arial" pitchFamily="34" charset="0"/>
              </a:rPr>
              <a:t>rộng</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textarea</a:t>
            </a:r>
            <a:r>
              <a:rPr lang="en-US" sz="2000" dirty="0">
                <a:latin typeface="Arial" pitchFamily="34" charset="0"/>
                <a:cs typeface="Arial" pitchFamily="34" charset="0"/>
              </a:rPr>
              <a:t>, </a:t>
            </a:r>
            <a:r>
              <a:rPr lang="en-US" sz="2000" dirty="0" err="1">
                <a:latin typeface="Arial" pitchFamily="34" charset="0"/>
                <a:cs typeface="Arial" pitchFamily="34" charset="0"/>
              </a:rPr>
              <a:t>tính</a:t>
            </a:r>
            <a:r>
              <a:rPr lang="en-US" sz="2000" dirty="0">
                <a:latin typeface="Arial" pitchFamily="34" charset="0"/>
                <a:cs typeface="Arial" pitchFamily="34" charset="0"/>
              </a:rPr>
              <a:t> </a:t>
            </a:r>
            <a:r>
              <a:rPr lang="en-US" sz="2000" dirty="0" err="1">
                <a:latin typeface="Arial" pitchFamily="34" charset="0"/>
                <a:cs typeface="Arial" pitchFamily="34" charset="0"/>
              </a:rPr>
              <a:t>bằng</a:t>
            </a:r>
            <a:r>
              <a:rPr lang="en-US" sz="2000" dirty="0">
                <a:latin typeface="Arial" pitchFamily="34" charset="0"/>
                <a:cs typeface="Arial" pitchFamily="34" charset="0"/>
              </a:rPr>
              <a:t> </a:t>
            </a:r>
            <a:r>
              <a:rPr lang="en-US" sz="2000" dirty="0" err="1">
                <a:latin typeface="Arial" pitchFamily="34" charset="0"/>
                <a:cs typeface="Arial" pitchFamily="34" charset="0"/>
              </a:rPr>
              <a:t>số</a:t>
            </a:r>
            <a:r>
              <a:rPr lang="en-US" sz="2000" dirty="0">
                <a:latin typeface="Arial" pitchFamily="34" charset="0"/>
                <a:cs typeface="Arial" pitchFamily="34" charset="0"/>
              </a:rPr>
              <a:t> </a:t>
            </a:r>
            <a:r>
              <a:rPr lang="en-US" sz="2000" dirty="0" err="1">
                <a:latin typeface="Arial" pitchFamily="34" charset="0"/>
                <a:cs typeface="Arial" pitchFamily="34" charset="0"/>
              </a:rPr>
              <a:t>ký</a:t>
            </a:r>
            <a:r>
              <a:rPr lang="en-US" sz="2000" dirty="0">
                <a:latin typeface="Arial" pitchFamily="34" charset="0"/>
                <a:cs typeface="Arial" pitchFamily="34" charset="0"/>
              </a:rPr>
              <a:t> </a:t>
            </a:r>
            <a:r>
              <a:rPr lang="en-US" sz="2000" dirty="0" err="1">
                <a:latin typeface="Arial" pitchFamily="34" charset="0"/>
                <a:cs typeface="Arial" pitchFamily="34" charset="0"/>
              </a:rPr>
              <a:t>tự</a:t>
            </a:r>
            <a:r>
              <a:rPr lang="en-US" sz="2000" dirty="0">
                <a:latin typeface="Arial" pitchFamily="34" charset="0"/>
                <a:cs typeface="Arial" pitchFamily="34" charset="0"/>
              </a:rPr>
              <a:t>, </a:t>
            </a:r>
            <a:r>
              <a:rPr lang="en-US" sz="2000" dirty="0" err="1">
                <a:latin typeface="Arial" pitchFamily="34" charset="0"/>
                <a:cs typeface="Arial" pitchFamily="34" charset="0"/>
              </a:rPr>
              <a:t>mặc</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a:latin typeface="Arial" pitchFamily="34" charset="0"/>
                <a:cs typeface="Arial" pitchFamily="34" charset="0"/>
              </a:rPr>
              <a:t>40</a:t>
            </a:r>
          </a:p>
          <a:p>
            <a:pPr marL="109537" lvl="1" indent="0" algn="just">
              <a:lnSpc>
                <a:spcPct val="90000"/>
              </a:lnSpc>
              <a:spcBef>
                <a:spcPts val="400"/>
              </a:spcBef>
              <a:buClr>
                <a:schemeClr val="accent1"/>
              </a:buClr>
              <a:buSzPct val="68000"/>
              <a:defRPr/>
            </a:pPr>
            <a:endParaRPr lang="en-US" sz="2700" b="1" dirty="0">
              <a:latin typeface="Arial" pitchFamily="34" charset="0"/>
              <a:cs typeface="Arial" pitchFamily="34" charset="0"/>
            </a:endParaRPr>
          </a:p>
        </p:txBody>
      </p:sp>
    </p:spTree>
    <p:extLst>
      <p:ext uri="{BB962C8B-B14F-4D97-AF65-F5344CB8AC3E}">
        <p14:creationId xmlns:p14="http://schemas.microsoft.com/office/powerpoint/2010/main" val="16904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229600" cy="4724401"/>
          </a:xfrm>
        </p:spPr>
        <p:txBody>
          <a:bodyPr/>
          <a:lstStyle/>
          <a:p>
            <a:pPr>
              <a:lnSpc>
                <a:spcPct val="150000"/>
              </a:lnSpc>
              <a:buFont typeface="Arial" pitchFamily="34" charset="0"/>
              <a:buChar char="•"/>
            </a:pPr>
            <a:r>
              <a:rPr lang="en-US" smtClean="0"/>
              <a:t>Giới thiệu</a:t>
            </a:r>
          </a:p>
          <a:p>
            <a:pPr>
              <a:lnSpc>
                <a:spcPct val="150000"/>
              </a:lnSpc>
              <a:buFont typeface="Arial" pitchFamily="34" charset="0"/>
              <a:buChar char="•"/>
            </a:pPr>
            <a:r>
              <a:rPr lang="en-US" smtClean="0"/>
              <a:t>Frame dòng</a:t>
            </a:r>
            <a:endParaRPr lang="en-US"/>
          </a:p>
          <a:p>
            <a:pPr>
              <a:lnSpc>
                <a:spcPct val="150000"/>
              </a:lnSpc>
              <a:buFont typeface="Arial" pitchFamily="34" charset="0"/>
              <a:buChar char="•"/>
            </a:pPr>
            <a:r>
              <a:rPr lang="en-US" smtClean="0"/>
              <a:t>Frame cột</a:t>
            </a:r>
            <a:endParaRPr lang="en-US"/>
          </a:p>
          <a:p>
            <a:pPr>
              <a:lnSpc>
                <a:spcPct val="150000"/>
              </a:lnSpc>
              <a:buFont typeface="Arial" pitchFamily="34" charset="0"/>
              <a:buChar char="•"/>
            </a:pPr>
            <a:r>
              <a:rPr lang="en-US" smtClean="0"/>
              <a:t>Frame dòng cột kết hợp</a:t>
            </a:r>
          </a:p>
          <a:p>
            <a:pPr>
              <a:lnSpc>
                <a:spcPct val="150000"/>
              </a:lnSpc>
              <a:buFont typeface="Arial" pitchFamily="34" charset="0"/>
              <a:buChar char="•"/>
            </a:pPr>
            <a:r>
              <a:rPr lang="en-US" smtClean="0"/>
              <a:t>Các thuộc tính </a:t>
            </a: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91</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3300839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219200"/>
            <a:ext cx="8229600" cy="4724401"/>
          </a:xfrm>
        </p:spPr>
        <p:txBody>
          <a:bodyPr/>
          <a:lstStyle/>
          <a:p>
            <a:pPr>
              <a:lnSpc>
                <a:spcPct val="150000"/>
              </a:lnSpc>
              <a:buFont typeface="Arial" pitchFamily="34" charset="0"/>
              <a:buChar char="•"/>
            </a:pPr>
            <a:r>
              <a:rPr lang="en-US" b="1" smtClean="0"/>
              <a:t>Giới thiệu</a:t>
            </a:r>
          </a:p>
          <a:p>
            <a:pPr marL="365125" lvl="1" indent="-255588">
              <a:lnSpc>
                <a:spcPct val="150000"/>
              </a:lnSpc>
              <a:spcBef>
                <a:spcPts val="400"/>
              </a:spcBef>
              <a:buSzPct val="68000"/>
              <a:buFont typeface="Wingdings 3" pitchFamily="18" charset="2"/>
              <a:buChar char=""/>
            </a:pPr>
            <a:r>
              <a:rPr lang="en-US" sz="2000">
                <a:latin typeface="Arial" charset="0"/>
                <a:cs typeface="Arial" charset="0"/>
              </a:rPr>
              <a:t>Khi cần hiển thị trên trình duyệt nhiều nội dung, chủ đề khác nhau trên cùng một trang thì một giải pháp có thể đáp ứng cho trường hợp này là frame (khung). </a:t>
            </a:r>
          </a:p>
          <a:p>
            <a:pPr marL="365125" lvl="1" indent="-255588">
              <a:lnSpc>
                <a:spcPct val="150000"/>
              </a:lnSpc>
              <a:spcBef>
                <a:spcPts val="400"/>
              </a:spcBef>
              <a:buSzPct val="68000"/>
              <a:buFont typeface="Wingdings 3" pitchFamily="18" charset="2"/>
              <a:buChar char=""/>
            </a:pPr>
            <a:r>
              <a:rPr lang="en-US" sz="2000">
                <a:latin typeface="Arial" charset="0"/>
                <a:cs typeface="Arial" charset="0"/>
              </a:rPr>
              <a:t>Có thể phân chia một trang thành các khung, cho phép người truy cập cùng một lúc có thể xem nhiều trang mà không cần cuốn màn hình, mỗi khung chứa một trang web riêng.</a:t>
            </a:r>
          </a:p>
          <a:p>
            <a:pPr marL="365125" lvl="1" indent="-255588">
              <a:lnSpc>
                <a:spcPct val="150000"/>
              </a:lnSpc>
              <a:spcBef>
                <a:spcPts val="400"/>
              </a:spcBef>
              <a:buSzPct val="68000"/>
              <a:buFont typeface="Wingdings 3" pitchFamily="18" charset="2"/>
              <a:buChar char=""/>
            </a:pPr>
            <a:r>
              <a:rPr lang="en-US" sz="2000">
                <a:latin typeface="Arial" charset="0"/>
                <a:cs typeface="Arial" charset="0"/>
              </a:rPr>
              <a:t>Nếu trong trang đã sử dụng Frame thì không sử tag </a:t>
            </a:r>
            <a:r>
              <a:rPr lang="en-US" sz="2000" smtClean="0">
                <a:latin typeface="Arial" charset="0"/>
                <a:cs typeface="Arial" charset="0"/>
              </a:rPr>
              <a:t>Body</a:t>
            </a:r>
          </a:p>
          <a:p>
            <a:pPr marL="365125" lvl="1" indent="-255588">
              <a:lnSpc>
                <a:spcPct val="150000"/>
              </a:lnSpc>
              <a:spcBef>
                <a:spcPts val="400"/>
              </a:spcBef>
              <a:buSzPct val="68000"/>
              <a:buFont typeface="Wingdings 3" pitchFamily="18" charset="2"/>
              <a:buChar char=""/>
            </a:pPr>
            <a:r>
              <a:rPr lang="en-US" sz="2000" smtClean="0">
                <a:latin typeface="Arial" charset="0"/>
                <a:cs typeface="Arial" charset="0"/>
              </a:rPr>
              <a:t>Là một trong các cách để bố cục cho trang.</a:t>
            </a:r>
            <a:endParaRPr lang="en-US" sz="2000">
              <a:latin typeface="Arial" charset="0"/>
              <a:cs typeface="Arial" charset="0"/>
            </a:endParaRP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92</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384651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nSpc>
                <a:spcPct val="150000"/>
              </a:lnSpc>
              <a:buFont typeface="Arial" pitchFamily="34" charset="0"/>
              <a:buChar char="•"/>
            </a:pPr>
            <a:r>
              <a:rPr lang="en-US" b="1" smtClean="0"/>
              <a:t>Cú pháp</a:t>
            </a:r>
          </a:p>
          <a:p>
            <a:pPr lvl="1" eaLnBrk="1" hangingPunct="1">
              <a:buNone/>
              <a:defRPr/>
            </a:pPr>
            <a:r>
              <a:rPr lang="en-US" b="1" smtClean="0"/>
              <a:t>&lt;</a:t>
            </a:r>
            <a:r>
              <a:rPr lang="en-US" b="1"/>
              <a:t>HTML&gt;</a:t>
            </a:r>
          </a:p>
          <a:p>
            <a:pPr lvl="2" eaLnBrk="1" hangingPunct="1">
              <a:buFont typeface="Wingdings" pitchFamily="2" charset="2"/>
              <a:buNone/>
              <a:defRPr/>
            </a:pPr>
            <a:r>
              <a:rPr lang="en-US" b="1"/>
              <a:t>&lt;HEAD&gt;</a:t>
            </a:r>
          </a:p>
          <a:p>
            <a:pPr lvl="2" eaLnBrk="1" hangingPunct="1">
              <a:buFont typeface="Wingdings" pitchFamily="2" charset="2"/>
              <a:buNone/>
              <a:defRPr/>
            </a:pPr>
            <a:r>
              <a:rPr lang="en-US" b="1"/>
              <a:t>			&lt;TITLE&gt;Page Title&lt;/TITLE&gt;</a:t>
            </a:r>
          </a:p>
          <a:p>
            <a:pPr lvl="2" eaLnBrk="1" hangingPunct="1">
              <a:buFont typeface="Wingdings" pitchFamily="2" charset="2"/>
              <a:buNone/>
              <a:defRPr/>
            </a:pPr>
            <a:r>
              <a:rPr lang="en-US" b="1"/>
              <a:t>&lt;/HEAD&gt;</a:t>
            </a:r>
          </a:p>
          <a:p>
            <a:pPr lvl="2" eaLnBrk="1" hangingPunct="1">
              <a:buFont typeface="Wingdings" pitchFamily="2" charset="2"/>
              <a:buNone/>
              <a:defRPr/>
            </a:pPr>
            <a:r>
              <a:rPr lang="en-US" b="1">
                <a:solidFill>
                  <a:srgbClr val="FF0000"/>
                </a:solidFill>
              </a:rPr>
              <a:t>&lt;FRAMESET&gt;</a:t>
            </a:r>
          </a:p>
          <a:p>
            <a:pPr lvl="2" eaLnBrk="1" hangingPunct="1">
              <a:buFont typeface="Wingdings" pitchFamily="2" charset="2"/>
              <a:buNone/>
              <a:defRPr/>
            </a:pPr>
            <a:r>
              <a:rPr lang="en-US" b="1">
                <a:solidFill>
                  <a:srgbClr val="FF0000"/>
                </a:solidFill>
              </a:rPr>
              <a:t>			Frame Definitions</a:t>
            </a:r>
          </a:p>
          <a:p>
            <a:pPr lvl="2" eaLnBrk="1" hangingPunct="1">
              <a:buFont typeface="Wingdings" pitchFamily="2" charset="2"/>
              <a:buNone/>
              <a:defRPr/>
            </a:pPr>
            <a:r>
              <a:rPr lang="en-US" b="1">
                <a:solidFill>
                  <a:srgbClr val="FF0000"/>
                </a:solidFill>
              </a:rPr>
              <a:t>&lt;/FRAMESET&gt;</a:t>
            </a:r>
          </a:p>
          <a:p>
            <a:pPr lvl="1" eaLnBrk="1" hangingPunct="1">
              <a:buNone/>
              <a:defRPr/>
            </a:pPr>
            <a:r>
              <a:rPr lang="en-US" b="1"/>
              <a:t>&lt;/HTML&gt;</a:t>
            </a: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93</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3414528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nSpc>
                <a:spcPct val="150000"/>
              </a:lnSpc>
              <a:buFont typeface="Arial" pitchFamily="34" charset="0"/>
              <a:buChar char="•"/>
            </a:pPr>
            <a:r>
              <a:rPr lang="en-US" b="1" smtClean="0"/>
              <a:t>Frame dòng</a:t>
            </a:r>
          </a:p>
          <a:p>
            <a:pPr marL="990600" lvl="1" indent="-533400" eaLnBrk="1" hangingPunct="1">
              <a:buNone/>
            </a:pPr>
            <a:r>
              <a:rPr lang="en-US" sz="2400" b="1">
                <a:latin typeface="Arial" charset="0"/>
                <a:cs typeface="Arial" charset="0"/>
              </a:rPr>
              <a:t>&lt;HTML&gt;</a:t>
            </a:r>
          </a:p>
          <a:p>
            <a:pPr marL="990600" lvl="1" indent="-533400" eaLnBrk="1" hangingPunct="1">
              <a:buNone/>
            </a:pPr>
            <a:r>
              <a:rPr lang="en-US" sz="2400" b="1">
                <a:latin typeface="Arial" charset="0"/>
                <a:cs typeface="Arial" charset="0"/>
              </a:rPr>
              <a:t>&lt;HEAD&gt;&lt;TITLE&gt;Nội dung tiêu đề&lt;/TITLE&gt;&lt;/HEAD&gt;</a:t>
            </a:r>
          </a:p>
          <a:p>
            <a:pPr marL="990600" lvl="1" indent="-533400" eaLnBrk="1" hangingPunct="1">
              <a:buNone/>
            </a:pPr>
            <a:r>
              <a:rPr lang="en-US" sz="2400" b="1">
                <a:solidFill>
                  <a:srgbClr val="FF0000"/>
                </a:solidFill>
                <a:latin typeface="Arial" charset="0"/>
                <a:cs typeface="Arial" charset="0"/>
              </a:rPr>
              <a:t>&lt;Frameset Rows=”a, b…” &gt;</a:t>
            </a:r>
          </a:p>
          <a:p>
            <a:pPr marL="990600" lvl="1" indent="-533400" eaLnBrk="1" hangingPunct="1">
              <a:buNone/>
            </a:pPr>
            <a:r>
              <a:rPr lang="en-US" sz="2400" b="1">
                <a:solidFill>
                  <a:srgbClr val="FF0000"/>
                </a:solidFill>
                <a:latin typeface="Arial" charset="0"/>
                <a:cs typeface="Arial" charset="0"/>
              </a:rPr>
              <a:t>	&lt;Frame name=”Name1” Src=”Content1.htm&gt;</a:t>
            </a:r>
          </a:p>
          <a:p>
            <a:pPr marL="990600" lvl="1" indent="-533400" eaLnBrk="1" hangingPunct="1">
              <a:buNone/>
            </a:pPr>
            <a:r>
              <a:rPr lang="en-US" sz="2400" b="1">
                <a:solidFill>
                  <a:srgbClr val="FF0000"/>
                </a:solidFill>
                <a:latin typeface="Arial" charset="0"/>
                <a:cs typeface="Arial" charset="0"/>
              </a:rPr>
              <a:t>	&lt;Frame name=”Name2” Src=”Content2.htm&gt;</a:t>
            </a:r>
          </a:p>
          <a:p>
            <a:pPr marL="990600" lvl="1" indent="-533400" eaLnBrk="1" hangingPunct="1">
              <a:buNone/>
            </a:pPr>
            <a:r>
              <a:rPr lang="en-US" sz="2400" b="1">
                <a:solidFill>
                  <a:srgbClr val="FF0000"/>
                </a:solidFill>
                <a:latin typeface="Arial" charset="0"/>
                <a:cs typeface="Arial" charset="0"/>
              </a:rPr>
              <a:t>		…..</a:t>
            </a:r>
          </a:p>
          <a:p>
            <a:pPr marL="990600" lvl="1" indent="-533400" eaLnBrk="1" hangingPunct="1">
              <a:buNone/>
            </a:pPr>
            <a:r>
              <a:rPr lang="en-US" sz="2400" b="1">
                <a:solidFill>
                  <a:srgbClr val="FF0000"/>
                </a:solidFill>
                <a:latin typeface="Arial" charset="0"/>
                <a:cs typeface="Arial" charset="0"/>
              </a:rPr>
              <a:t>	&lt;Frame name=”Name_n” Src=”Content_n.htm&gt;</a:t>
            </a:r>
          </a:p>
          <a:p>
            <a:pPr marL="990600" lvl="1" indent="-533400" eaLnBrk="1" hangingPunct="1">
              <a:buNone/>
            </a:pPr>
            <a:r>
              <a:rPr lang="en-US" sz="2400" b="1">
                <a:solidFill>
                  <a:srgbClr val="FF0000"/>
                </a:solidFill>
                <a:latin typeface="Arial" charset="0"/>
                <a:cs typeface="Arial" charset="0"/>
              </a:rPr>
              <a:t>&lt;/Frameset&gt;</a:t>
            </a:r>
          </a:p>
          <a:p>
            <a:pPr marL="990600" lvl="1" indent="-533400" eaLnBrk="1" hangingPunct="1">
              <a:buNone/>
            </a:pPr>
            <a:r>
              <a:rPr lang="en-US" sz="2400" b="1">
                <a:latin typeface="Arial" charset="0"/>
                <a:cs typeface="Arial" charset="0"/>
              </a:rPr>
              <a:t>&lt;/HTML&gt;</a:t>
            </a:r>
            <a:endParaRPr lang="en-US" b="1">
              <a:latin typeface="Arial" charset="0"/>
              <a:cs typeface="Arial" charset="0"/>
            </a:endParaRP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94</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2642694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marL="457200" lvl="1" indent="0" eaLnBrk="1" hangingPunct="1">
              <a:lnSpc>
                <a:spcPct val="90000"/>
              </a:lnSpc>
              <a:buNone/>
              <a:defRPr/>
            </a:pPr>
            <a:r>
              <a:rPr lang="en-US" smtClean="0">
                <a:latin typeface="Arial" pitchFamily="34" charset="0"/>
                <a:cs typeface="Arial" pitchFamily="34" charset="0"/>
              </a:rPr>
              <a:t>Trong đó: </a:t>
            </a:r>
          </a:p>
          <a:p>
            <a:pPr lvl="1" eaLnBrk="1" hangingPunct="1">
              <a:lnSpc>
                <a:spcPct val="90000"/>
              </a:lnSpc>
              <a:buFont typeface="Times New Roman" pitchFamily="18" charset="0"/>
              <a:buChar char="–"/>
              <a:defRPr/>
            </a:pPr>
            <a:r>
              <a:rPr lang="en-US" i="1" smtClean="0">
                <a:latin typeface="Arial" pitchFamily="34" charset="0"/>
                <a:cs typeface="Arial" pitchFamily="34" charset="0"/>
              </a:rPr>
              <a:t>a</a:t>
            </a:r>
            <a:r>
              <a:rPr lang="en-US" i="1">
                <a:latin typeface="Arial" pitchFamily="34" charset="0"/>
                <a:cs typeface="Arial" pitchFamily="34" charset="0"/>
              </a:rPr>
              <a:t>, b</a:t>
            </a:r>
            <a:r>
              <a:rPr lang="en-US">
                <a:latin typeface="Arial" pitchFamily="34" charset="0"/>
                <a:cs typeface="Arial" pitchFamily="34" charset="0"/>
              </a:rPr>
              <a:t>: là độ cao của các dòng thứ 1, thứ 2 …, có thể tính bằng pixel hoặc bằng %</a:t>
            </a:r>
            <a:endParaRPr lang="en-US" i="1">
              <a:latin typeface="Arial" pitchFamily="34" charset="0"/>
              <a:cs typeface="Arial" pitchFamily="34" charset="0"/>
            </a:endParaRPr>
          </a:p>
          <a:p>
            <a:pPr lvl="1" eaLnBrk="1" hangingPunct="1">
              <a:lnSpc>
                <a:spcPct val="90000"/>
              </a:lnSpc>
              <a:buFont typeface="Times New Roman" pitchFamily="18" charset="0"/>
              <a:buChar char="–"/>
              <a:defRPr/>
            </a:pPr>
            <a:r>
              <a:rPr lang="en-US" i="1">
                <a:latin typeface="Arial" pitchFamily="34" charset="0"/>
                <a:cs typeface="Arial" pitchFamily="34" charset="0"/>
              </a:rPr>
              <a:t>Name</a:t>
            </a:r>
            <a:r>
              <a:rPr lang="en-US">
                <a:latin typeface="Arial" pitchFamily="34" charset="0"/>
                <a:cs typeface="Arial" pitchFamily="34" charset="0"/>
              </a:rPr>
              <a:t>: tên khung, (xác định chức năng của khung)</a:t>
            </a:r>
            <a:endParaRPr lang="en-US" i="1">
              <a:latin typeface="Arial" pitchFamily="34" charset="0"/>
              <a:cs typeface="Arial" pitchFamily="34" charset="0"/>
            </a:endParaRPr>
          </a:p>
          <a:p>
            <a:pPr lvl="1" eaLnBrk="1" hangingPunct="1">
              <a:lnSpc>
                <a:spcPct val="90000"/>
              </a:lnSpc>
              <a:buFont typeface="Times New Roman" pitchFamily="18" charset="0"/>
              <a:buChar char="–"/>
              <a:defRPr/>
            </a:pPr>
            <a:r>
              <a:rPr lang="en-US" i="1">
                <a:latin typeface="Arial" pitchFamily="34" charset="0"/>
                <a:cs typeface="Arial" pitchFamily="34" charset="0"/>
              </a:rPr>
              <a:t>Content.htm</a:t>
            </a:r>
            <a:r>
              <a:rPr lang="en-US">
                <a:latin typeface="Arial" pitchFamily="34" charset="0"/>
                <a:cs typeface="Arial" pitchFamily="34" charset="0"/>
              </a:rPr>
              <a:t>: địa chỉ trang web xuất hiện đầu tiên trong khung</a:t>
            </a: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95</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89252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nSpc>
                <a:spcPct val="150000"/>
              </a:lnSpc>
              <a:buFont typeface="Arial" pitchFamily="34" charset="0"/>
              <a:buChar char="•"/>
            </a:pPr>
            <a:r>
              <a:rPr lang="en-US" b="1" smtClean="0"/>
              <a:t>Frame cột</a:t>
            </a:r>
          </a:p>
          <a:p>
            <a:pPr marL="990600" lvl="1" indent="-533400" eaLnBrk="1" hangingPunct="1">
              <a:buNone/>
            </a:pPr>
            <a:r>
              <a:rPr lang="en-US" sz="2400" b="1" u="sng">
                <a:latin typeface="Arial" charset="0"/>
                <a:cs typeface="Arial" charset="0"/>
              </a:rPr>
              <a:t>Cú pháp:</a:t>
            </a:r>
          </a:p>
          <a:p>
            <a:pPr marL="990600" lvl="1" indent="-533400" eaLnBrk="1" hangingPunct="1">
              <a:buNone/>
            </a:pPr>
            <a:r>
              <a:rPr lang="en-US" sz="2400" b="1">
                <a:latin typeface="Arial" charset="0"/>
                <a:cs typeface="Arial" charset="0"/>
              </a:rPr>
              <a:t>&lt;HTML&gt;</a:t>
            </a:r>
          </a:p>
          <a:p>
            <a:pPr marL="990600" lvl="1" indent="-533400" eaLnBrk="1" hangingPunct="1">
              <a:buNone/>
            </a:pPr>
            <a:r>
              <a:rPr lang="en-US" sz="2400" b="1">
                <a:latin typeface="Arial" charset="0"/>
                <a:cs typeface="Arial" charset="0"/>
              </a:rPr>
              <a:t>&lt;HEAD&gt;&lt;TITLE&gt;Nội dung tiêu đề&lt;/TITLE&gt;&lt;/HEAD&gt;</a:t>
            </a:r>
          </a:p>
          <a:p>
            <a:pPr marL="990600" lvl="1" indent="-533400" eaLnBrk="1" hangingPunct="1">
              <a:buNone/>
            </a:pPr>
            <a:r>
              <a:rPr lang="en-US" sz="2400" b="1">
                <a:solidFill>
                  <a:srgbClr val="FF0000"/>
                </a:solidFill>
                <a:latin typeface="Arial" charset="0"/>
                <a:cs typeface="Arial" charset="0"/>
              </a:rPr>
              <a:t>&lt;Frameset Cols=”a, b…” &gt;</a:t>
            </a:r>
          </a:p>
          <a:p>
            <a:pPr marL="990600" lvl="1" indent="-533400" eaLnBrk="1" hangingPunct="1">
              <a:buNone/>
            </a:pPr>
            <a:r>
              <a:rPr lang="en-US" sz="2400" b="1">
                <a:solidFill>
                  <a:srgbClr val="FF0000"/>
                </a:solidFill>
                <a:latin typeface="Arial" charset="0"/>
                <a:cs typeface="Arial" charset="0"/>
              </a:rPr>
              <a:t>	&lt;Frame name=”Name1” Src=”Content1.htm”&gt;</a:t>
            </a:r>
          </a:p>
          <a:p>
            <a:pPr marL="990600" lvl="1" indent="-533400" eaLnBrk="1" hangingPunct="1">
              <a:buNone/>
            </a:pPr>
            <a:r>
              <a:rPr lang="en-US" sz="2400" b="1">
                <a:solidFill>
                  <a:srgbClr val="FF0000"/>
                </a:solidFill>
                <a:latin typeface="Arial" charset="0"/>
                <a:cs typeface="Arial" charset="0"/>
              </a:rPr>
              <a:t>	&lt;Frame name=”Name2” Src=”Content2.htm”&gt;</a:t>
            </a:r>
          </a:p>
          <a:p>
            <a:pPr marL="990600" lvl="1" indent="-533400" eaLnBrk="1" hangingPunct="1">
              <a:buNone/>
            </a:pPr>
            <a:r>
              <a:rPr lang="en-US" sz="2400" b="1">
                <a:solidFill>
                  <a:srgbClr val="FF0000"/>
                </a:solidFill>
                <a:latin typeface="Arial" charset="0"/>
                <a:cs typeface="Arial" charset="0"/>
              </a:rPr>
              <a:t>		…..</a:t>
            </a:r>
          </a:p>
          <a:p>
            <a:pPr marL="990600" lvl="1" indent="-533400" eaLnBrk="1" hangingPunct="1">
              <a:buNone/>
            </a:pPr>
            <a:r>
              <a:rPr lang="en-US" sz="2400" b="1">
                <a:solidFill>
                  <a:srgbClr val="FF0000"/>
                </a:solidFill>
                <a:latin typeface="Arial" charset="0"/>
                <a:cs typeface="Arial" charset="0"/>
              </a:rPr>
              <a:t>	&lt;Frame name=”Name_n” Src=”Content_n.htm”&gt;</a:t>
            </a:r>
          </a:p>
          <a:p>
            <a:pPr marL="990600" lvl="1" indent="-533400" eaLnBrk="1" hangingPunct="1">
              <a:buNone/>
            </a:pPr>
            <a:r>
              <a:rPr lang="en-US" sz="2400" b="1">
                <a:solidFill>
                  <a:srgbClr val="FF0000"/>
                </a:solidFill>
                <a:latin typeface="Arial" charset="0"/>
                <a:cs typeface="Arial" charset="0"/>
              </a:rPr>
              <a:t>&lt;/Frameset&gt;</a:t>
            </a:r>
          </a:p>
          <a:p>
            <a:pPr marL="990600" lvl="1" indent="-533400" eaLnBrk="1" hangingPunct="1">
              <a:buNone/>
            </a:pPr>
            <a:r>
              <a:rPr lang="en-US" sz="2400" b="1">
                <a:latin typeface="Arial" charset="0"/>
                <a:cs typeface="Arial" charset="0"/>
              </a:rPr>
              <a:t>&lt;/HTML&gt;</a:t>
            </a:r>
            <a:endParaRPr lang="en-US" b="1">
              <a:latin typeface="Arial" charset="0"/>
              <a:cs typeface="Arial" charset="0"/>
            </a:endParaRP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96</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1469428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marL="457200" lvl="1" indent="0" eaLnBrk="1" hangingPunct="1">
              <a:buNone/>
            </a:pPr>
            <a:r>
              <a:rPr lang="en-US" sz="2400" smtClean="0">
                <a:latin typeface="Arial" charset="0"/>
                <a:cs typeface="Arial" charset="0"/>
              </a:rPr>
              <a:t>Trong đó:</a:t>
            </a:r>
          </a:p>
          <a:p>
            <a:pPr marL="990600" lvl="1" indent="-533400" eaLnBrk="1" hangingPunct="1">
              <a:buFont typeface="Times New Roman" pitchFamily="18" charset="0"/>
              <a:buChar char="–"/>
            </a:pPr>
            <a:r>
              <a:rPr lang="en-US" sz="2400" i="1" smtClean="0">
                <a:latin typeface="Arial" charset="0"/>
                <a:cs typeface="Arial" charset="0"/>
              </a:rPr>
              <a:t>a</a:t>
            </a:r>
            <a:r>
              <a:rPr lang="en-US" sz="2400" i="1">
                <a:latin typeface="Arial" charset="0"/>
                <a:cs typeface="Arial" charset="0"/>
              </a:rPr>
              <a:t>, b</a:t>
            </a:r>
            <a:r>
              <a:rPr lang="en-US" sz="2400">
                <a:latin typeface="Arial" charset="0"/>
                <a:cs typeface="Arial" charset="0"/>
              </a:rPr>
              <a:t>: là độ rộng của các cột thứ 1, thứ 2 …, có thể tính bằng pixel hoặc bằng %</a:t>
            </a:r>
            <a:endParaRPr lang="en-US" sz="2400" i="1">
              <a:latin typeface="Arial" charset="0"/>
              <a:cs typeface="Arial" charset="0"/>
            </a:endParaRPr>
          </a:p>
          <a:p>
            <a:pPr marL="990600" lvl="1" indent="-533400" eaLnBrk="1" hangingPunct="1">
              <a:buFont typeface="Times New Roman" pitchFamily="18" charset="0"/>
              <a:buChar char="–"/>
            </a:pPr>
            <a:r>
              <a:rPr lang="en-US" sz="2400" i="1">
                <a:latin typeface="Arial" charset="0"/>
                <a:cs typeface="Arial" charset="0"/>
              </a:rPr>
              <a:t>Name</a:t>
            </a:r>
            <a:r>
              <a:rPr lang="en-US" sz="2400">
                <a:latin typeface="Arial" charset="0"/>
                <a:cs typeface="Arial" charset="0"/>
              </a:rPr>
              <a:t>: tên khung, (xác định chức năng của khung)</a:t>
            </a:r>
            <a:endParaRPr lang="en-US" sz="2400" i="1">
              <a:latin typeface="Arial" charset="0"/>
              <a:cs typeface="Arial" charset="0"/>
            </a:endParaRPr>
          </a:p>
          <a:p>
            <a:pPr marL="990600" lvl="1" indent="-533400" eaLnBrk="1" hangingPunct="1">
              <a:buFont typeface="Times New Roman" pitchFamily="18" charset="0"/>
              <a:buChar char="–"/>
            </a:pPr>
            <a:r>
              <a:rPr lang="en-US" sz="2400" i="1">
                <a:latin typeface="Arial" charset="0"/>
                <a:cs typeface="Arial" charset="0"/>
              </a:rPr>
              <a:t>Content.htm</a:t>
            </a:r>
            <a:r>
              <a:rPr lang="en-US" sz="2400">
                <a:latin typeface="Arial" charset="0"/>
                <a:cs typeface="Arial" charset="0"/>
              </a:rPr>
              <a:t>: địa chỉ trang web xuất hiện đầu tiên trong khung</a:t>
            </a: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97</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19887121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nSpc>
                <a:spcPct val="150000"/>
              </a:lnSpc>
              <a:buFont typeface="Arial" pitchFamily="34" charset="0"/>
              <a:buChar char="•"/>
            </a:pPr>
            <a:r>
              <a:rPr lang="en-US" b="1" smtClean="0"/>
              <a:t>Frame dòng cột kết hợp</a:t>
            </a:r>
          </a:p>
          <a:p>
            <a:pPr marL="1371600" lvl="2" indent="-457200">
              <a:lnSpc>
                <a:spcPct val="150000"/>
              </a:lnSpc>
              <a:buFont typeface="Arial" pitchFamily="34" charset="0"/>
              <a:buChar char="−"/>
            </a:pPr>
            <a:r>
              <a:rPr lang="en-US" smtClean="0"/>
              <a:t>Kết hợp dòng cột</a:t>
            </a:r>
          </a:p>
          <a:p>
            <a:pPr marL="1371600" lvl="2" indent="-457200">
              <a:lnSpc>
                <a:spcPct val="150000"/>
              </a:lnSpc>
              <a:buFont typeface="Arial" pitchFamily="34" charset="0"/>
              <a:buChar char="−"/>
            </a:pPr>
            <a:r>
              <a:rPr lang="en-US" smtClean="0"/>
              <a:t>Kết hợp cột dòng</a:t>
            </a:r>
          </a:p>
          <a:p>
            <a:pPr marL="0" indent="0">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98</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40" y="3505200"/>
            <a:ext cx="245056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srcRect/>
          <a:stretch>
            <a:fillRect/>
          </a:stretch>
        </p:blipFill>
        <p:spPr bwMode="auto">
          <a:xfrm>
            <a:off x="3962400" y="3317486"/>
            <a:ext cx="4199986" cy="299917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929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229600" cy="5029200"/>
          </a:xfrm>
        </p:spPr>
        <p:txBody>
          <a:bodyPr/>
          <a:lstStyle/>
          <a:p>
            <a:pPr algn="l">
              <a:lnSpc>
                <a:spcPct val="150000"/>
              </a:lnSpc>
              <a:buFont typeface="Arial" pitchFamily="34" charset="0"/>
              <a:buChar char="•"/>
            </a:pPr>
            <a:r>
              <a:rPr lang="en-US" b="1" smtClean="0"/>
              <a:t>Các thuộc tính Frame</a:t>
            </a:r>
          </a:p>
          <a:p>
            <a:pPr marL="0" indent="0" algn="l" eaLnBrk="1" hangingPunct="1">
              <a:buNone/>
              <a:defRPr/>
            </a:pPr>
            <a:r>
              <a:rPr lang="en-US" sz="2400" i="1" u="sng">
                <a:solidFill>
                  <a:srgbClr val="FF0000"/>
                </a:solidFill>
                <a:latin typeface="Arial" pitchFamily="34" charset="0"/>
                <a:cs typeface="Arial" pitchFamily="34" charset="0"/>
              </a:rPr>
              <a:t>Noresize</a:t>
            </a:r>
            <a:r>
              <a:rPr lang="en-US" sz="2400">
                <a:solidFill>
                  <a:srgbClr val="FF0000"/>
                </a:solidFill>
                <a:latin typeface="Arial" pitchFamily="34" charset="0"/>
                <a:cs typeface="Arial" pitchFamily="34" charset="0"/>
              </a:rPr>
              <a:t>:</a:t>
            </a:r>
            <a:r>
              <a:rPr lang="en-US" sz="2400">
                <a:latin typeface="Arial" pitchFamily="34" charset="0"/>
                <a:cs typeface="Arial" pitchFamily="34" charset="0"/>
              </a:rPr>
              <a:t> Không đổi kích thước</a:t>
            </a:r>
            <a:endParaRPr lang="en-US" sz="2400" i="1" u="sng">
              <a:latin typeface="Arial" pitchFamily="34" charset="0"/>
              <a:cs typeface="Arial" pitchFamily="34" charset="0"/>
            </a:endParaRPr>
          </a:p>
          <a:p>
            <a:pPr marL="0" indent="0" algn="l" eaLnBrk="1" hangingPunct="1">
              <a:buNone/>
              <a:defRPr/>
            </a:pPr>
            <a:r>
              <a:rPr lang="en-US" sz="2400" i="1" u="sng">
                <a:solidFill>
                  <a:srgbClr val="FF0000"/>
                </a:solidFill>
                <a:latin typeface="Arial" pitchFamily="34" charset="0"/>
                <a:cs typeface="Arial" pitchFamily="34" charset="0"/>
              </a:rPr>
              <a:t>Scrolling</a:t>
            </a:r>
            <a:r>
              <a:rPr lang="en-US" sz="2400">
                <a:solidFill>
                  <a:srgbClr val="FF0000"/>
                </a:solidFill>
                <a:latin typeface="Arial" pitchFamily="34" charset="0"/>
                <a:cs typeface="Arial" pitchFamily="34" charset="0"/>
              </a:rPr>
              <a:t>:</a:t>
            </a:r>
            <a:r>
              <a:rPr lang="en-US" sz="2400">
                <a:latin typeface="Arial" pitchFamily="34" charset="0"/>
                <a:cs typeface="Arial" pitchFamily="34" charset="0"/>
              </a:rPr>
              <a:t> có/không có thanh cuộn</a:t>
            </a:r>
          </a:p>
          <a:p>
            <a:pPr marL="1320800" lvl="1" indent="0" algn="l" eaLnBrk="1" hangingPunct="1">
              <a:buNone/>
              <a:defRPr/>
            </a:pPr>
            <a:r>
              <a:rPr lang="en-US" sz="2400" i="1" smtClean="0">
                <a:latin typeface="Arial" pitchFamily="34" charset="0"/>
                <a:cs typeface="Arial" pitchFamily="34" charset="0"/>
              </a:rPr>
              <a:t>Auto</a:t>
            </a:r>
            <a:r>
              <a:rPr lang="en-US" sz="2400">
                <a:latin typeface="Arial" pitchFamily="34" charset="0"/>
                <a:cs typeface="Arial" pitchFamily="34" charset="0"/>
              </a:rPr>
              <a:t>: Xuất hiện thanh cuộn khi nội dung dài</a:t>
            </a:r>
            <a:br>
              <a:rPr lang="en-US" sz="2400">
                <a:latin typeface="Arial" pitchFamily="34" charset="0"/>
                <a:cs typeface="Arial" pitchFamily="34" charset="0"/>
              </a:rPr>
            </a:br>
            <a:r>
              <a:rPr lang="en-US" sz="2400" i="1">
                <a:latin typeface="Arial" pitchFamily="34" charset="0"/>
                <a:cs typeface="Arial" pitchFamily="34" charset="0"/>
              </a:rPr>
              <a:t>Yes</a:t>
            </a:r>
            <a:r>
              <a:rPr lang="en-US" sz="2400">
                <a:latin typeface="Arial" pitchFamily="34" charset="0"/>
                <a:cs typeface="Arial" pitchFamily="34" charset="0"/>
              </a:rPr>
              <a:t>: luôn xuất hiện thanh cuộn</a:t>
            </a:r>
            <a:br>
              <a:rPr lang="en-US" sz="2400">
                <a:latin typeface="Arial" pitchFamily="34" charset="0"/>
                <a:cs typeface="Arial" pitchFamily="34" charset="0"/>
              </a:rPr>
            </a:br>
            <a:r>
              <a:rPr lang="en-US" sz="2400">
                <a:latin typeface="Arial" pitchFamily="34" charset="0"/>
                <a:cs typeface="Arial" pitchFamily="34" charset="0"/>
              </a:rPr>
              <a:t>No: không xuất hiện thanh cuộn</a:t>
            </a:r>
          </a:p>
          <a:p>
            <a:pPr marL="0" indent="0" algn="l" eaLnBrk="1" hangingPunct="1">
              <a:buNone/>
              <a:defRPr/>
            </a:pPr>
            <a:r>
              <a:rPr lang="en-US" sz="2400">
                <a:latin typeface="Arial" pitchFamily="34" charset="0"/>
                <a:cs typeface="Arial" pitchFamily="34" charset="0"/>
              </a:rPr>
              <a:t>Ví dụ:</a:t>
            </a:r>
          </a:p>
          <a:p>
            <a:pPr marL="0" indent="0" algn="l" eaLnBrk="1" hangingPunct="1">
              <a:buNone/>
              <a:defRPr/>
            </a:pPr>
            <a:r>
              <a:rPr lang="en-US" sz="2400" smtClean="0">
                <a:latin typeface="Arial" pitchFamily="34" charset="0"/>
                <a:cs typeface="Arial" pitchFamily="34" charset="0"/>
              </a:rPr>
              <a:t>&lt;</a:t>
            </a:r>
            <a:r>
              <a:rPr lang="en-US" sz="2400">
                <a:latin typeface="Arial" pitchFamily="34" charset="0"/>
                <a:cs typeface="Arial" pitchFamily="34" charset="0"/>
              </a:rPr>
              <a:t>frameset rows="80,*" frameborder="NO" border="0" &gt;</a:t>
            </a:r>
          </a:p>
          <a:p>
            <a:pPr marL="0" indent="0" algn="l" eaLnBrk="1" hangingPunct="1">
              <a:buNone/>
              <a:defRPr/>
            </a:pPr>
            <a:r>
              <a:rPr lang="en-US" sz="2400">
                <a:latin typeface="Arial" pitchFamily="34" charset="0"/>
                <a:cs typeface="Arial" pitchFamily="34" charset="0"/>
              </a:rPr>
              <a:t>  	</a:t>
            </a:r>
            <a:r>
              <a:rPr lang="en-US" sz="2400" smtClean="0">
                <a:latin typeface="Arial" pitchFamily="34" charset="0"/>
                <a:cs typeface="Arial" pitchFamily="34" charset="0"/>
              </a:rPr>
              <a:t>&lt;</a:t>
            </a:r>
            <a:r>
              <a:rPr lang="en-US" sz="2400">
                <a:latin typeface="Arial" pitchFamily="34" charset="0"/>
                <a:cs typeface="Arial" pitchFamily="34" charset="0"/>
              </a:rPr>
              <a:t>frame noresize src="topFrame" scrolling="NO" &gt;</a:t>
            </a:r>
          </a:p>
          <a:p>
            <a:pPr marL="0" indent="0" algn="l" eaLnBrk="1" hangingPunct="1">
              <a:buNone/>
              <a:defRPr/>
            </a:pPr>
            <a:r>
              <a:rPr lang="en-US" sz="2400">
                <a:latin typeface="Arial" pitchFamily="34" charset="0"/>
                <a:cs typeface="Arial" pitchFamily="34" charset="0"/>
              </a:rPr>
              <a:t>	</a:t>
            </a:r>
            <a:r>
              <a:rPr lang="en-US" sz="2400" smtClean="0">
                <a:latin typeface="Arial" pitchFamily="34" charset="0"/>
                <a:cs typeface="Arial" pitchFamily="34" charset="0"/>
              </a:rPr>
              <a:t>&lt;</a:t>
            </a:r>
            <a:r>
              <a:rPr lang="en-US" sz="2400">
                <a:latin typeface="Arial" pitchFamily="34" charset="0"/>
                <a:cs typeface="Arial" pitchFamily="34" charset="0"/>
              </a:rPr>
              <a:t>frame noresize src="leftFrame" scrolling="NO" &gt;</a:t>
            </a:r>
            <a:endParaRPr lang="en-US" sz="2400" b="1">
              <a:latin typeface="Arial" pitchFamily="34" charset="0"/>
              <a:cs typeface="Arial" pitchFamily="34" charset="0"/>
            </a:endParaRPr>
          </a:p>
          <a:p>
            <a:pPr marL="0" indent="0" algn="l" eaLnBrk="1" hangingPunct="1">
              <a:buNone/>
              <a:defRPr/>
            </a:pPr>
            <a:r>
              <a:rPr lang="en-US" sz="2400" b="1">
                <a:latin typeface="Arial" pitchFamily="34" charset="0"/>
                <a:cs typeface="Arial" pitchFamily="34" charset="0"/>
              </a:rPr>
              <a:t> </a:t>
            </a:r>
            <a:r>
              <a:rPr lang="en-US" sz="2400" smtClean="0">
                <a:latin typeface="Arial" pitchFamily="34" charset="0"/>
                <a:cs typeface="Arial" pitchFamily="34" charset="0"/>
              </a:rPr>
              <a:t>&lt;/</a:t>
            </a:r>
            <a:r>
              <a:rPr lang="en-US" sz="2400">
                <a:latin typeface="Arial" pitchFamily="34" charset="0"/>
                <a:cs typeface="Arial" pitchFamily="34" charset="0"/>
              </a:rPr>
              <a:t>frameset&gt;</a:t>
            </a:r>
            <a:endParaRPr lang="en-US" sz="2400" i="1" u="sng">
              <a:latin typeface="Arial" pitchFamily="34" charset="0"/>
              <a:cs typeface="Arial" pitchFamily="34" charset="0"/>
            </a:endParaRPr>
          </a:p>
          <a:p>
            <a:pPr marL="0" indent="0" algn="l">
              <a:lnSpc>
                <a:spcPct val="150000"/>
              </a:lnSpc>
              <a:buNone/>
            </a:pPr>
            <a:endParaRPr lang="en-US" smtClean="0"/>
          </a:p>
        </p:txBody>
      </p:sp>
      <p:sp>
        <p:nvSpPr>
          <p:cNvPr id="3" name="Slide Number Placeholder 2"/>
          <p:cNvSpPr>
            <a:spLocks noGrp="1"/>
          </p:cNvSpPr>
          <p:nvPr>
            <p:ph type="sldNum" sz="quarter" idx="11"/>
          </p:nvPr>
        </p:nvSpPr>
        <p:spPr/>
        <p:txBody>
          <a:bodyPr/>
          <a:lstStyle/>
          <a:p>
            <a:pPr>
              <a:defRPr/>
            </a:pPr>
            <a:fld id="{D8FF436C-233C-4213-A6A2-D8145B40A4CC}" type="slidenum">
              <a:rPr lang="en-US" smtClean="0"/>
              <a:pPr>
                <a:defRPr/>
              </a:pPr>
              <a:t>99</a:t>
            </a:fld>
            <a:endParaRPr lang="en-US"/>
          </a:p>
        </p:txBody>
      </p:sp>
      <p:sp>
        <p:nvSpPr>
          <p:cNvPr id="4" name="Title 3"/>
          <p:cNvSpPr>
            <a:spLocks noGrp="1"/>
          </p:cNvSpPr>
          <p:nvPr>
            <p:ph type="title"/>
          </p:nvPr>
        </p:nvSpPr>
        <p:spPr/>
        <p:txBody>
          <a:bodyPr/>
          <a:lstStyle/>
          <a:p>
            <a:r>
              <a:rPr lang="en-US" smtClean="0"/>
              <a:t> </a:t>
            </a:r>
            <a:r>
              <a:rPr lang="en-US" smtClean="0">
                <a:solidFill>
                  <a:srgbClr val="FFC000"/>
                </a:solidFill>
                <a:cs typeface="Times New Roman" pitchFamily="18" charset="0"/>
              </a:rPr>
              <a:t>Framset</a:t>
            </a:r>
            <a:endParaRPr lang="vi-VN"/>
          </a:p>
        </p:txBody>
      </p:sp>
    </p:spTree>
    <p:extLst>
      <p:ext uri="{BB962C8B-B14F-4D97-AF65-F5344CB8AC3E}">
        <p14:creationId xmlns:p14="http://schemas.microsoft.com/office/powerpoint/2010/main" val="1646027222"/>
      </p:ext>
    </p:extLst>
  </p:cSld>
  <p:clrMapOvr>
    <a:masterClrMapping/>
  </p:clrMapOvr>
  <p:timing>
    <p:tnLst>
      <p:par>
        <p:cTn id="1" dur="indefinite" restart="never" nodeType="tmRoot"/>
      </p:par>
    </p:tnLst>
  </p:timing>
</p:sld>
</file>

<file path=ppt/theme/theme1.xml><?xml version="1.0" encoding="utf-8"?>
<a:theme xmlns:a="http://schemas.openxmlformats.org/drawingml/2006/main" name="cdb2004c007l">
  <a:themeElements>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fontScheme name="sam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4C1A37"/>
        </a:dk1>
        <a:lt1>
          <a:srgbClr val="FFFFFF"/>
        </a:lt1>
        <a:dk2>
          <a:srgbClr val="FFFFE7"/>
        </a:dk2>
        <a:lt2>
          <a:srgbClr val="B2B2B2"/>
        </a:lt2>
        <a:accent1>
          <a:srgbClr val="C06C98"/>
        </a:accent1>
        <a:accent2>
          <a:srgbClr val="FF9966"/>
        </a:accent2>
        <a:accent3>
          <a:srgbClr val="FFFFFF"/>
        </a:accent3>
        <a:accent4>
          <a:srgbClr val="40142D"/>
        </a:accent4>
        <a:accent5>
          <a:srgbClr val="DCBACA"/>
        </a:accent5>
        <a:accent6>
          <a:srgbClr val="E78A5C"/>
        </a:accent6>
        <a:hlink>
          <a:srgbClr val="BD6D45"/>
        </a:hlink>
        <a:folHlink>
          <a:srgbClr val="3AABC6"/>
        </a:folHlink>
      </a:clrScheme>
      <a:clrMap bg1="lt1" tx1="dk1" bg2="lt2" tx2="dk2" accent1="accent1" accent2="accent2" accent3="accent3" accent4="accent4" accent5="accent5" accent6="accent6" hlink="hlink" folHlink="folHlink"/>
    </a:extraClrScheme>
    <a:extraClrScheme>
      <a:clrScheme name="sample 2">
        <a:dk1>
          <a:srgbClr val="003366"/>
        </a:dk1>
        <a:lt1>
          <a:srgbClr val="FFFFFF"/>
        </a:lt1>
        <a:dk2>
          <a:srgbClr val="FFFFFF"/>
        </a:dk2>
        <a:lt2>
          <a:srgbClr val="B2B2B2"/>
        </a:lt2>
        <a:accent1>
          <a:srgbClr val="2879B0"/>
        </a:accent1>
        <a:accent2>
          <a:srgbClr val="0099CC"/>
        </a:accent2>
        <a:accent3>
          <a:srgbClr val="FFFFFF"/>
        </a:accent3>
        <a:accent4>
          <a:srgbClr val="002A56"/>
        </a:accent4>
        <a:accent5>
          <a:srgbClr val="ACBED4"/>
        </a:accent5>
        <a:accent6>
          <a:srgbClr val="008AB9"/>
        </a:accent6>
        <a:hlink>
          <a:srgbClr val="A9683B"/>
        </a:hlink>
        <a:folHlink>
          <a:srgbClr val="166A84"/>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50A834"/>
        </a:dk2>
        <a:lt2>
          <a:srgbClr val="B2B2B2"/>
        </a:lt2>
        <a:accent1>
          <a:srgbClr val="2045AE"/>
        </a:accent1>
        <a:accent2>
          <a:srgbClr val="FF9933"/>
        </a:accent2>
        <a:accent3>
          <a:srgbClr val="FFFFFF"/>
        </a:accent3>
        <a:accent4>
          <a:srgbClr val="000056"/>
        </a:accent4>
        <a:accent5>
          <a:srgbClr val="ABB0D3"/>
        </a:accent5>
        <a:accent6>
          <a:srgbClr val="E78A2D"/>
        </a:accent6>
        <a:hlink>
          <a:srgbClr val="3DC5C5"/>
        </a:hlink>
        <a:folHlink>
          <a:srgbClr val="6B41B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8172</Words>
  <Application>Microsoft Office PowerPoint</Application>
  <PresentationFormat>On-screen Show (4:3)</PresentationFormat>
  <Paragraphs>1664</Paragraphs>
  <Slides>198</Slides>
  <Notes>32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198</vt:i4>
      </vt:variant>
    </vt:vector>
  </HeadingPairs>
  <TitlesOfParts>
    <vt:vector size="214" baseType="lpstr">
      <vt:lpstr>MS PGothic</vt:lpstr>
      <vt:lpstr>Arial</vt:lpstr>
      <vt:lpstr>Arial Unicode MS</vt:lpstr>
      <vt:lpstr>Calibri</vt:lpstr>
      <vt:lpstr>Courier New</vt:lpstr>
      <vt:lpstr>Lucida Sans Unicode</vt:lpstr>
      <vt:lpstr>Tahoma</vt:lpstr>
      <vt:lpstr>Times New Roman</vt:lpstr>
      <vt:lpstr>Verdana</vt:lpstr>
      <vt:lpstr>Wingdings</vt:lpstr>
      <vt:lpstr>Wingdings 2</vt:lpstr>
      <vt:lpstr>Wingdings 3</vt:lpstr>
      <vt:lpstr>cdb2004c007l</vt:lpstr>
      <vt:lpstr>Clip</vt:lpstr>
      <vt:lpstr>Microsoft ClipArt Gallery</vt:lpstr>
      <vt:lpstr>Bitmap Image</vt:lpstr>
      <vt:lpstr>THIẾT KẾ WEB </vt:lpstr>
      <vt:lpstr>NỘI DUNG</vt:lpstr>
      <vt:lpstr>TÀI LIỆU THAM KHẢO</vt:lpstr>
      <vt:lpstr>KIỂM TRA – ĐÁNH GIÁ</vt:lpstr>
      <vt:lpstr>PHẦN MỀM SỬ DỤNG</vt:lpstr>
      <vt:lpstr>PowerPoint Presentation</vt:lpstr>
      <vt:lpstr>1. Giới thiệu lịch sử</vt:lpstr>
      <vt:lpstr>2. Một số khái niệm</vt:lpstr>
      <vt:lpstr>Web – Mạng máy tính</vt:lpstr>
      <vt:lpstr>Web- Mạng thông tin</vt:lpstr>
      <vt:lpstr>PowerPoint Presentation</vt:lpstr>
      <vt:lpstr>Các thành phần của trang web</vt:lpstr>
      <vt:lpstr>PowerPoint Presentation</vt:lpstr>
      <vt:lpstr>PowerPoint Presentation</vt:lpstr>
      <vt:lpstr>Web server</vt:lpstr>
      <vt:lpstr>Web Browser</vt:lpstr>
      <vt:lpstr>Các khái niệm khác</vt:lpstr>
      <vt:lpstr>PowerPoint Presentation</vt:lpstr>
      <vt:lpstr>PowerPoint Presentation</vt:lpstr>
      <vt:lpstr>Cách thức hoạt động của Web</vt:lpstr>
      <vt:lpstr>Web tĩnh – Web động</vt:lpstr>
      <vt:lpstr>Ví dụ</vt:lpstr>
      <vt:lpstr>WEB TĨNH</vt:lpstr>
      <vt:lpstr>WEB ĐỘNG</vt:lpstr>
      <vt:lpstr>3. Các dịch vụ trên internet</vt:lpstr>
      <vt:lpstr>PowerPoint Presentation</vt:lpstr>
      <vt:lpstr>PowerPoint Presentation</vt:lpstr>
      <vt:lpstr>PowerPoint Presentation</vt:lpstr>
      <vt:lpstr>4. Khai thác tài nguyên</vt:lpstr>
      <vt:lpstr>PowerPoint Presentation</vt:lpstr>
      <vt:lpstr>1. GIỚI THIỆU VỀ HTML</vt:lpstr>
      <vt:lpstr>Cấu trúc trang HTML</vt:lpstr>
      <vt:lpstr>Cấu trúc trang HTML</vt:lpstr>
      <vt:lpstr>Cú pháp tag HTML</vt:lpstr>
      <vt:lpstr>2. CÁC THẺ HTML</vt:lpstr>
      <vt:lpstr>Các tag xử lý văn bản</vt:lpstr>
      <vt:lpstr>Các tag xử lý văn bản</vt:lpstr>
      <vt:lpstr>PowerPoint Presentation</vt:lpstr>
      <vt:lpstr>Các tag xử lý văn bản</vt:lpstr>
      <vt:lpstr>Các tag xử lý văn bản</vt:lpstr>
      <vt:lpstr>Các tag xử lý văn bản</vt:lpstr>
      <vt:lpstr>Các tag xử lý văn bản</vt:lpstr>
      <vt:lpstr>Các tag xử lý văn bản</vt:lpstr>
      <vt:lpstr>Các tag xử lý văn bản</vt:lpstr>
      <vt:lpstr>Các tag xử lý văn bản</vt:lpstr>
      <vt:lpstr>PowerPoint Presentation</vt:lpstr>
      <vt:lpstr>Tag hình ảnh</vt:lpstr>
      <vt:lpstr>Tag âm thanh</vt:lpstr>
      <vt:lpstr>Tag danh sách</vt:lpstr>
      <vt:lpstr>Tag danh sách &lt;ol&gt;</vt:lpstr>
      <vt:lpstr>Tag danh sách &lt;ol&gt;</vt:lpstr>
      <vt:lpstr>Tag danh sách &lt;ol&gt;</vt:lpstr>
      <vt:lpstr>Tag danh sách &lt;ol&gt;</vt:lpstr>
      <vt:lpstr>Tag danh sách &lt;ul&gt;</vt:lpstr>
      <vt:lpstr>Tag danh sách &lt;ul&gt;</vt:lpstr>
      <vt:lpstr>Tag danh sách &lt;ul&gt;</vt:lpstr>
      <vt:lpstr>Tag tạo liên kết</vt:lpstr>
      <vt:lpstr>Tag tạo liên kết</vt:lpstr>
      <vt:lpstr>Tag tạo liên kết</vt:lpstr>
      <vt:lpstr>Tag tạo liên kết</vt:lpstr>
      <vt:lpstr>Tag tạo liên kết</vt:lpstr>
      <vt:lpstr>Tag tạo liên kết</vt:lpstr>
      <vt:lpstr>Tag tạo liên kết</vt:lpstr>
      <vt:lpstr>Tag tạo liên kết</vt:lpstr>
      <vt:lpstr>Tag tạo liên kết</vt:lpstr>
      <vt:lpstr>Tag tạo liên kết</vt:lpstr>
      <vt:lpstr>Tag tạo liên kết</vt:lpstr>
      <vt:lpstr>Tag tạo liên kết</vt:lpstr>
      <vt:lpstr>Tag tạo bảng</vt:lpstr>
      <vt:lpstr>Tag tạo bảng</vt:lpstr>
      <vt:lpstr>Tag tạo bảng</vt:lpstr>
      <vt:lpstr>Tag tạo bảng</vt:lpstr>
      <vt:lpstr>Tag tạo bảng</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 Framset</vt:lpstr>
      <vt:lpstr> Framset</vt:lpstr>
      <vt:lpstr> Framset</vt:lpstr>
      <vt:lpstr> Framset</vt:lpstr>
      <vt:lpstr> Framset</vt:lpstr>
      <vt:lpstr> Framset</vt:lpstr>
      <vt:lpstr> Framset</vt:lpstr>
      <vt:lpstr> Framset</vt:lpstr>
      <vt:lpstr> Framset</vt:lpstr>
      <vt:lpstr> Framset</vt:lpstr>
      <vt:lpstr> Framset</vt:lpstr>
      <vt:lpstr>PowerPoint Presentation</vt:lpstr>
      <vt:lpstr> Giới thệu</vt:lpstr>
      <vt:lpstr> Giới thệu</vt:lpstr>
      <vt:lpstr>TẠI SAO CẦN CSS ?</vt:lpstr>
      <vt:lpstr>PowerPoint Presentation</vt:lpstr>
      <vt:lpstr>PowerPoint Presentation</vt:lpstr>
      <vt:lpstr>Đơn vị chiều dài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CANVAS</vt:lpstr>
      <vt:lpstr>HTML CANVAS</vt:lpstr>
      <vt:lpstr>HTML CANVAS</vt:lpstr>
      <vt:lpstr>HTML CANVAS</vt:lpstr>
      <vt:lpstr>HTML CANVAS</vt:lpstr>
      <vt:lpstr>HTML CANVAS</vt:lpstr>
      <vt:lpstr>HTML CANVAS</vt:lpstr>
      <vt:lpstr>HTML CANVAS</vt:lpstr>
      <vt:lpstr>HTML CANVAS</vt:lpstr>
      <vt:lpstr>Display</vt:lpstr>
      <vt:lpstr>Display</vt:lpstr>
      <vt:lpstr>Display</vt:lpstr>
      <vt:lpstr>Display</vt:lpstr>
      <vt:lpstr>CSS-Shadow</vt:lpstr>
      <vt:lpstr>CSS-Shadow</vt:lpstr>
      <vt:lpstr>CSS-Transition Transform</vt:lpstr>
      <vt:lpstr>CSS-Opacity</vt:lpstr>
      <vt:lpstr>CSS-Transform</vt:lpstr>
      <vt:lpstr>CSS-Animation</vt:lpstr>
      <vt:lpstr>PowerPoint Presentation</vt:lpstr>
      <vt:lpstr>PowerPoint Presentation</vt:lpstr>
      <vt:lpstr>PowerPoint Presentation</vt:lpstr>
      <vt:lpstr>Z-index</vt:lpstr>
      <vt:lpstr>Z-index</vt:lpstr>
      <vt:lpstr>Z-index</vt:lpstr>
      <vt:lpstr>PowerPoint Presentation</vt:lpstr>
      <vt:lpstr>Grid Layout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2014-09-24T09:55:30Z</dcterms:created>
  <dcterms:modified xsi:type="dcterms:W3CDTF">2021-09-28T15:03:25Z</dcterms:modified>
</cp:coreProperties>
</file>